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719" r:id="rId4"/>
    <p:sldMasterId id="2147483731" r:id="rId5"/>
    <p:sldMasterId id="2147483743" r:id="rId6"/>
  </p:sldMasterIdLst>
  <p:notesMasterIdLst>
    <p:notesMasterId r:id="rId135"/>
  </p:notesMasterIdLst>
  <p:sldIdLst>
    <p:sldId id="257" r:id="rId7"/>
    <p:sldId id="258" r:id="rId8"/>
    <p:sldId id="259" r:id="rId9"/>
    <p:sldId id="260" r:id="rId10"/>
    <p:sldId id="261" r:id="rId11"/>
    <p:sldId id="26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263"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03" r:id="rId73"/>
    <p:sldId id="435" r:id="rId74"/>
    <p:sldId id="436" r:id="rId75"/>
    <p:sldId id="437" r:id="rId76"/>
    <p:sldId id="438" r:id="rId77"/>
    <p:sldId id="439" r:id="rId78"/>
    <p:sldId id="440" r:id="rId79"/>
    <p:sldId id="441" r:id="rId80"/>
    <p:sldId id="442" r:id="rId81"/>
    <p:sldId id="443" r:id="rId82"/>
    <p:sldId id="444" r:id="rId83"/>
    <p:sldId id="445" r:id="rId84"/>
    <p:sldId id="446" r:id="rId85"/>
    <p:sldId id="447" r:id="rId86"/>
    <p:sldId id="448" r:id="rId87"/>
    <p:sldId id="449" r:id="rId88"/>
    <p:sldId id="450" r:id="rId89"/>
    <p:sldId id="451" r:id="rId90"/>
    <p:sldId id="452" r:id="rId91"/>
    <p:sldId id="453" r:id="rId92"/>
    <p:sldId id="454"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34" r:id="rId115"/>
    <p:sldId id="322" r:id="rId116"/>
    <p:sldId id="305" r:id="rId117"/>
    <p:sldId id="306" r:id="rId118"/>
    <p:sldId id="307" r:id="rId119"/>
    <p:sldId id="308" r:id="rId120"/>
    <p:sldId id="309" r:id="rId121"/>
    <p:sldId id="310" r:id="rId122"/>
    <p:sldId id="311" r:id="rId123"/>
    <p:sldId id="312" r:id="rId124"/>
    <p:sldId id="313" r:id="rId125"/>
    <p:sldId id="314" r:id="rId126"/>
    <p:sldId id="315" r:id="rId127"/>
    <p:sldId id="316" r:id="rId128"/>
    <p:sldId id="317" r:id="rId129"/>
    <p:sldId id="318" r:id="rId130"/>
    <p:sldId id="319" r:id="rId131"/>
    <p:sldId id="320" r:id="rId132"/>
    <p:sldId id="321" r:id="rId133"/>
    <p:sldId id="265" r:id="rId13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3.xml.rels><?xml version="1.0" encoding="UTF-8" standalone="yes"?>
<Relationships xmlns="http://schemas.openxmlformats.org/package/2006/relationships"><Relationship Id="rId2" Type="http://schemas.openxmlformats.org/officeDocument/2006/relationships/oleObject" Target="file:///D:\melsinga\Desktop\verkochte%20nieuwe%20woningen.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Blad1!$B$1</c:f>
              <c:strCache>
                <c:ptCount val="1"/>
                <c:pt idx="0">
                  <c:v>surpeuplement</c:v>
                </c:pt>
              </c:strCache>
            </c:strRef>
          </c:tx>
          <c:spPr>
            <a:solidFill>
              <a:srgbClr val="FF0000"/>
            </a:solidFill>
          </c:spPr>
          <c:invertIfNegative val="0"/>
          <c:cat>
            <c:strRef>
              <c:f>Blad1!$A$2:$A$3</c:f>
              <c:strCache>
                <c:ptCount val="2"/>
                <c:pt idx="0">
                  <c:v>population</c:v>
                </c:pt>
                <c:pt idx="1">
                  <c:v>risque de pauvreté</c:v>
                </c:pt>
              </c:strCache>
            </c:strRef>
          </c:cat>
          <c:val>
            <c:numRef>
              <c:f>Blad1!$B$2:$B$3</c:f>
              <c:numCache>
                <c:formatCode>General</c:formatCode>
                <c:ptCount val="2"/>
                <c:pt idx="0">
                  <c:v>4.2</c:v>
                </c:pt>
                <c:pt idx="1">
                  <c:v>13.7</c:v>
                </c:pt>
              </c:numCache>
            </c:numRef>
          </c:val>
        </c:ser>
        <c:ser>
          <c:idx val="1"/>
          <c:order val="1"/>
          <c:tx>
            <c:strRef>
              <c:f>Blad1!$C$1</c:f>
              <c:strCache>
                <c:ptCount val="1"/>
                <c:pt idx="0">
                  <c:v>humidité</c:v>
                </c:pt>
              </c:strCache>
            </c:strRef>
          </c:tx>
          <c:invertIfNegative val="0"/>
          <c:cat>
            <c:strRef>
              <c:f>Blad1!$A$2:$A$3</c:f>
              <c:strCache>
                <c:ptCount val="2"/>
                <c:pt idx="0">
                  <c:v>population</c:v>
                </c:pt>
                <c:pt idx="1">
                  <c:v>risque de pauvreté</c:v>
                </c:pt>
              </c:strCache>
            </c:strRef>
          </c:cat>
          <c:val>
            <c:numRef>
              <c:f>Blad1!$C$2:$C$3</c:f>
              <c:numCache>
                <c:formatCode>General</c:formatCode>
                <c:ptCount val="2"/>
                <c:pt idx="0">
                  <c:v>19</c:v>
                </c:pt>
                <c:pt idx="1">
                  <c:v>30.2</c:v>
                </c:pt>
              </c:numCache>
            </c:numRef>
          </c:val>
        </c:ser>
        <c:ser>
          <c:idx val="2"/>
          <c:order val="2"/>
          <c:tx>
            <c:strRef>
              <c:f>Blad1!$D$1</c:f>
              <c:strCache>
                <c:ptCount val="1"/>
                <c:pt idx="0">
                  <c:v>sombre</c:v>
                </c:pt>
              </c:strCache>
            </c:strRef>
          </c:tx>
          <c:invertIfNegative val="0"/>
          <c:cat>
            <c:strRef>
              <c:f>Blad1!$A$2:$A$3</c:f>
              <c:strCache>
                <c:ptCount val="2"/>
                <c:pt idx="0">
                  <c:v>population</c:v>
                </c:pt>
                <c:pt idx="1">
                  <c:v>risque de pauvreté</c:v>
                </c:pt>
              </c:strCache>
            </c:strRef>
          </c:cat>
          <c:val>
            <c:numRef>
              <c:f>Blad1!$D$2:$D$3</c:f>
              <c:numCache>
                <c:formatCode>General</c:formatCode>
                <c:ptCount val="2"/>
                <c:pt idx="0">
                  <c:v>8.8000000000000007</c:v>
                </c:pt>
                <c:pt idx="1">
                  <c:v>15.1</c:v>
                </c:pt>
              </c:numCache>
            </c:numRef>
          </c:val>
        </c:ser>
        <c:ser>
          <c:idx val="3"/>
          <c:order val="3"/>
          <c:tx>
            <c:strRef>
              <c:f>Blad1!$E$1</c:f>
              <c:strCache>
                <c:ptCount val="1"/>
                <c:pt idx="0">
                  <c:v>sévère</c:v>
                </c:pt>
              </c:strCache>
            </c:strRef>
          </c:tx>
          <c:spPr>
            <a:solidFill>
              <a:srgbClr val="00B050"/>
            </a:solidFill>
          </c:spPr>
          <c:invertIfNegative val="0"/>
          <c:cat>
            <c:strRef>
              <c:f>Blad1!$A$2:$A$3</c:f>
              <c:strCache>
                <c:ptCount val="2"/>
                <c:pt idx="0">
                  <c:v>population</c:v>
                </c:pt>
                <c:pt idx="1">
                  <c:v>risque de pauvreté</c:v>
                </c:pt>
              </c:strCache>
            </c:strRef>
          </c:cat>
          <c:val>
            <c:numRef>
              <c:f>Blad1!$E$2:$E$3</c:f>
              <c:numCache>
                <c:formatCode>General</c:formatCode>
                <c:ptCount val="2"/>
                <c:pt idx="0">
                  <c:v>1.9</c:v>
                </c:pt>
                <c:pt idx="1">
                  <c:v>5.9</c:v>
                </c:pt>
              </c:numCache>
            </c:numRef>
          </c:val>
        </c:ser>
        <c:dLbls>
          <c:showLegendKey val="0"/>
          <c:showVal val="0"/>
          <c:showCatName val="0"/>
          <c:showSerName val="0"/>
          <c:showPercent val="0"/>
          <c:showBubbleSize val="0"/>
        </c:dLbls>
        <c:gapWidth val="150"/>
        <c:shape val="box"/>
        <c:axId val="119675904"/>
        <c:axId val="119698176"/>
        <c:axId val="0"/>
      </c:bar3DChart>
      <c:catAx>
        <c:axId val="119675904"/>
        <c:scaling>
          <c:orientation val="minMax"/>
        </c:scaling>
        <c:delete val="0"/>
        <c:axPos val="b"/>
        <c:majorTickMark val="out"/>
        <c:minorTickMark val="none"/>
        <c:tickLblPos val="nextTo"/>
        <c:crossAx val="119698176"/>
        <c:crosses val="autoZero"/>
        <c:auto val="1"/>
        <c:lblAlgn val="ctr"/>
        <c:lblOffset val="100"/>
        <c:noMultiLvlLbl val="0"/>
      </c:catAx>
      <c:valAx>
        <c:axId val="119698176"/>
        <c:scaling>
          <c:orientation val="minMax"/>
        </c:scaling>
        <c:delete val="0"/>
        <c:axPos val="l"/>
        <c:majorGridlines/>
        <c:numFmt formatCode="General" sourceLinked="1"/>
        <c:majorTickMark val="out"/>
        <c:minorTickMark val="none"/>
        <c:tickLblPos val="nextTo"/>
        <c:crossAx val="11967590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 DU </a:t>
            </a:r>
            <a:r>
              <a:rPr lang="en-US" dirty="0" smtClean="0"/>
              <a:t>POPULATION D’</a:t>
            </a:r>
            <a:r>
              <a:rPr lang="en-US" baseline="0" dirty="0" smtClean="0"/>
              <a:t>EU27</a:t>
            </a:r>
            <a:endParaRPr lang="en-US" dirty="0"/>
          </a:p>
        </c:rich>
      </c:tx>
      <c:layout/>
      <c:overlay val="0"/>
    </c:title>
    <c:autoTitleDeleted val="0"/>
    <c:plotArea>
      <c:layout/>
      <c:barChart>
        <c:barDir val="col"/>
        <c:grouping val="clustered"/>
        <c:varyColors val="0"/>
        <c:ser>
          <c:idx val="0"/>
          <c:order val="0"/>
          <c:tx>
            <c:strRef>
              <c:f>Blad1!$B$1</c:f>
              <c:strCache>
                <c:ptCount val="1"/>
                <c:pt idx="0">
                  <c:v>% DU POPULATION</c:v>
                </c:pt>
              </c:strCache>
            </c:strRef>
          </c:tx>
          <c:spPr>
            <a:solidFill>
              <a:srgbClr val="FF0000"/>
            </a:solidFill>
          </c:spPr>
          <c:invertIfNegative val="0"/>
          <c:cat>
            <c:strRef>
              <c:f>Blad1!$A$2:$A$5</c:f>
              <c:strCache>
                <c:ptCount val="4"/>
                <c:pt idx="0">
                  <c:v>HYPOTHEQUE</c:v>
                </c:pt>
                <c:pt idx="1">
                  <c:v>SANS HYPOTHEQUE</c:v>
                </c:pt>
                <c:pt idx="2">
                  <c:v>LOYER PRIVE</c:v>
                </c:pt>
                <c:pt idx="3">
                  <c:v>LOYER REDUIT</c:v>
                </c:pt>
              </c:strCache>
            </c:strRef>
          </c:cat>
          <c:val>
            <c:numRef>
              <c:f>Blad1!$B$2:$B$5</c:f>
              <c:numCache>
                <c:formatCode>0.00</c:formatCode>
                <c:ptCount val="4"/>
                <c:pt idx="0">
                  <c:v>8.8000000000000007</c:v>
                </c:pt>
                <c:pt idx="1">
                  <c:v>5.8</c:v>
                </c:pt>
                <c:pt idx="2">
                  <c:v>25.6</c:v>
                </c:pt>
                <c:pt idx="3">
                  <c:v>11.7</c:v>
                </c:pt>
              </c:numCache>
            </c:numRef>
          </c:val>
        </c:ser>
        <c:dLbls>
          <c:showLegendKey val="0"/>
          <c:showVal val="0"/>
          <c:showCatName val="0"/>
          <c:showSerName val="0"/>
          <c:showPercent val="0"/>
          <c:showBubbleSize val="0"/>
        </c:dLbls>
        <c:gapWidth val="150"/>
        <c:axId val="120407168"/>
        <c:axId val="120408704"/>
      </c:barChart>
      <c:catAx>
        <c:axId val="120407168"/>
        <c:scaling>
          <c:orientation val="minMax"/>
        </c:scaling>
        <c:delete val="0"/>
        <c:axPos val="b"/>
        <c:majorTickMark val="out"/>
        <c:minorTickMark val="none"/>
        <c:tickLblPos val="nextTo"/>
        <c:crossAx val="120408704"/>
        <c:crosses val="autoZero"/>
        <c:auto val="1"/>
        <c:lblAlgn val="ctr"/>
        <c:lblOffset val="100"/>
        <c:noMultiLvlLbl val="0"/>
      </c:catAx>
      <c:valAx>
        <c:axId val="120408704"/>
        <c:scaling>
          <c:orientation val="minMax"/>
        </c:scaling>
        <c:delete val="0"/>
        <c:axPos val="l"/>
        <c:majorGridlines/>
        <c:numFmt formatCode="0.00" sourceLinked="1"/>
        <c:majorTickMark val="out"/>
        <c:minorTickMark val="none"/>
        <c:tickLblPos val="nextTo"/>
        <c:crossAx val="1204071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Sheet1!$L$33</c:f>
              <c:strCache>
                <c:ptCount val="1"/>
                <c:pt idx="0">
                  <c:v>dwellings sold</c:v>
                </c:pt>
              </c:strCache>
            </c:strRef>
          </c:tx>
          <c:invertIfNegative val="0"/>
          <c:cat>
            <c:multiLvlStrRef>
              <c:f>Sheet1!$J$34:$K$93</c:f>
              <c:multiLvlStrCache>
                <c:ptCount val="60"/>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lvl>
                <c:lvl>
                  <c:pt idx="0">
                    <c:v>1997</c:v>
                  </c:pt>
                  <c:pt idx="4">
                    <c:v>1998</c:v>
                  </c:pt>
                  <c:pt idx="8">
                    <c:v>1999</c:v>
                  </c:pt>
                  <c:pt idx="12">
                    <c:v>2000</c:v>
                  </c:pt>
                  <c:pt idx="16">
                    <c:v>2001</c:v>
                  </c:pt>
                  <c:pt idx="20">
                    <c:v>2002</c:v>
                  </c:pt>
                  <c:pt idx="24">
                    <c:v>2003</c:v>
                  </c:pt>
                  <c:pt idx="28">
                    <c:v>2004</c:v>
                  </c:pt>
                  <c:pt idx="32">
                    <c:v>2005</c:v>
                  </c:pt>
                  <c:pt idx="36">
                    <c:v>2006</c:v>
                  </c:pt>
                  <c:pt idx="40">
                    <c:v>2007</c:v>
                  </c:pt>
                  <c:pt idx="44">
                    <c:v>2008</c:v>
                  </c:pt>
                  <c:pt idx="48">
                    <c:v>2009</c:v>
                  </c:pt>
                  <c:pt idx="52">
                    <c:v>2010</c:v>
                  </c:pt>
                  <c:pt idx="56">
                    <c:v>2011</c:v>
                  </c:pt>
                </c:lvl>
              </c:multiLvlStrCache>
            </c:multiLvlStrRef>
          </c:cat>
          <c:val>
            <c:numRef>
              <c:f>Sheet1!$L$34:$L$93</c:f>
              <c:numCache>
                <c:formatCode>###0</c:formatCode>
                <c:ptCount val="60"/>
                <c:pt idx="0">
                  <c:v>12614</c:v>
                </c:pt>
                <c:pt idx="1">
                  <c:v>13747</c:v>
                </c:pt>
                <c:pt idx="2">
                  <c:v>12237</c:v>
                </c:pt>
                <c:pt idx="3">
                  <c:v>13856</c:v>
                </c:pt>
                <c:pt idx="4">
                  <c:v>12351</c:v>
                </c:pt>
                <c:pt idx="5">
                  <c:v>11982</c:v>
                </c:pt>
                <c:pt idx="6">
                  <c:v>11651</c:v>
                </c:pt>
                <c:pt idx="7">
                  <c:v>13954</c:v>
                </c:pt>
                <c:pt idx="8">
                  <c:v>13243</c:v>
                </c:pt>
                <c:pt idx="9">
                  <c:v>12005</c:v>
                </c:pt>
                <c:pt idx="10">
                  <c:v>12858</c:v>
                </c:pt>
                <c:pt idx="11">
                  <c:v>11773</c:v>
                </c:pt>
                <c:pt idx="12">
                  <c:v>10803</c:v>
                </c:pt>
                <c:pt idx="13">
                  <c:v>9894</c:v>
                </c:pt>
                <c:pt idx="14">
                  <c:v>9496</c:v>
                </c:pt>
                <c:pt idx="15">
                  <c:v>10768</c:v>
                </c:pt>
                <c:pt idx="16">
                  <c:v>7709</c:v>
                </c:pt>
                <c:pt idx="17">
                  <c:v>8215</c:v>
                </c:pt>
                <c:pt idx="18">
                  <c:v>8165</c:v>
                </c:pt>
                <c:pt idx="19">
                  <c:v>9565</c:v>
                </c:pt>
                <c:pt idx="20">
                  <c:v>8372</c:v>
                </c:pt>
                <c:pt idx="21">
                  <c:v>7759</c:v>
                </c:pt>
                <c:pt idx="22">
                  <c:v>7764</c:v>
                </c:pt>
                <c:pt idx="23">
                  <c:v>8852</c:v>
                </c:pt>
                <c:pt idx="24">
                  <c:v>7984</c:v>
                </c:pt>
                <c:pt idx="25">
                  <c:v>8268</c:v>
                </c:pt>
                <c:pt idx="26">
                  <c:v>8343</c:v>
                </c:pt>
                <c:pt idx="27">
                  <c:v>11261</c:v>
                </c:pt>
                <c:pt idx="28">
                  <c:v>8480</c:v>
                </c:pt>
                <c:pt idx="29">
                  <c:v>8911</c:v>
                </c:pt>
                <c:pt idx="30">
                  <c:v>8327</c:v>
                </c:pt>
                <c:pt idx="31">
                  <c:v>10446</c:v>
                </c:pt>
                <c:pt idx="32">
                  <c:v>11001</c:v>
                </c:pt>
                <c:pt idx="33">
                  <c:v>11041</c:v>
                </c:pt>
                <c:pt idx="34">
                  <c:v>9973</c:v>
                </c:pt>
                <c:pt idx="35">
                  <c:v>12129</c:v>
                </c:pt>
                <c:pt idx="36">
                  <c:v>10787</c:v>
                </c:pt>
                <c:pt idx="37">
                  <c:v>10779</c:v>
                </c:pt>
                <c:pt idx="38">
                  <c:v>10276</c:v>
                </c:pt>
                <c:pt idx="39">
                  <c:v>10555</c:v>
                </c:pt>
                <c:pt idx="40">
                  <c:v>10326</c:v>
                </c:pt>
                <c:pt idx="41">
                  <c:v>8628</c:v>
                </c:pt>
                <c:pt idx="42">
                  <c:v>8257</c:v>
                </c:pt>
                <c:pt idx="43">
                  <c:v>8481</c:v>
                </c:pt>
                <c:pt idx="44">
                  <c:v>8192</c:v>
                </c:pt>
                <c:pt idx="45">
                  <c:v>6949</c:v>
                </c:pt>
                <c:pt idx="46">
                  <c:v>5551</c:v>
                </c:pt>
                <c:pt idx="47">
                  <c:v>3996</c:v>
                </c:pt>
                <c:pt idx="48">
                  <c:v>3102</c:v>
                </c:pt>
                <c:pt idx="49">
                  <c:v>4037</c:v>
                </c:pt>
                <c:pt idx="50">
                  <c:v>4758</c:v>
                </c:pt>
                <c:pt idx="51">
                  <c:v>5749</c:v>
                </c:pt>
                <c:pt idx="52">
                  <c:v>7108</c:v>
                </c:pt>
                <c:pt idx="53">
                  <c:v>7169</c:v>
                </c:pt>
                <c:pt idx="54">
                  <c:v>5755</c:v>
                </c:pt>
                <c:pt idx="55">
                  <c:v>7486</c:v>
                </c:pt>
                <c:pt idx="56">
                  <c:v>5647</c:v>
                </c:pt>
                <c:pt idx="57">
                  <c:v>4967</c:v>
                </c:pt>
                <c:pt idx="58">
                  <c:v>4586</c:v>
                </c:pt>
                <c:pt idx="59">
                  <c:v>3770</c:v>
                </c:pt>
              </c:numCache>
            </c:numRef>
          </c:val>
        </c:ser>
        <c:dLbls>
          <c:showLegendKey val="0"/>
          <c:showVal val="0"/>
          <c:showCatName val="0"/>
          <c:showSerName val="0"/>
          <c:showPercent val="0"/>
          <c:showBubbleSize val="0"/>
        </c:dLbls>
        <c:gapWidth val="150"/>
        <c:axId val="63571072"/>
        <c:axId val="63978880"/>
      </c:barChart>
      <c:catAx>
        <c:axId val="63571072"/>
        <c:scaling>
          <c:orientation val="minMax"/>
        </c:scaling>
        <c:delete val="0"/>
        <c:axPos val="b"/>
        <c:numFmt formatCode="General" sourceLinked="1"/>
        <c:majorTickMark val="out"/>
        <c:minorTickMark val="none"/>
        <c:tickLblPos val="nextTo"/>
        <c:crossAx val="63978880"/>
        <c:crosses val="autoZero"/>
        <c:auto val="1"/>
        <c:lblAlgn val="ctr"/>
        <c:lblOffset val="100"/>
        <c:noMultiLvlLbl val="0"/>
      </c:catAx>
      <c:valAx>
        <c:axId val="63978880"/>
        <c:scaling>
          <c:orientation val="minMax"/>
        </c:scaling>
        <c:delete val="0"/>
        <c:axPos val="l"/>
        <c:majorGridlines/>
        <c:numFmt formatCode="###0" sourceLinked="1"/>
        <c:majorTickMark val="out"/>
        <c:minorTickMark val="none"/>
        <c:tickLblPos val="nextTo"/>
        <c:crossAx val="63571072"/>
        <c:crosses val="autoZero"/>
        <c:crossBetween val="between"/>
      </c:valAx>
    </c:plotArea>
    <c:legend>
      <c:legendPos val="b"/>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397D29-54B1-4A71-BFFD-56E3F910AFD2}" type="datetimeFigureOut">
              <a:rPr lang="nl-BE"/>
              <a:pPr>
                <a:defRPr/>
              </a:pPr>
              <a:t>11/05/2012</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DCE178-76FA-4A9C-8C26-A94D4AC1CFAC}" type="slidenum">
              <a:rPr lang="nl-BE"/>
              <a:pPr>
                <a:defRPr/>
              </a:pPr>
              <a:t>‹nr.›</a:t>
            </a:fld>
            <a:endParaRPr lang="nl-BE"/>
          </a:p>
        </p:txBody>
      </p:sp>
    </p:spTree>
    <p:extLst>
      <p:ext uri="{BB962C8B-B14F-4D97-AF65-F5344CB8AC3E}">
        <p14:creationId xmlns:p14="http://schemas.microsoft.com/office/powerpoint/2010/main" val="1182684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Bonjour, j’ai la tâche d’introduire le thème de cette journée, le logement en </a:t>
            </a:r>
            <a:r>
              <a:rPr lang="fr-BE" dirty="0" err="1" smtClean="0"/>
              <a:t>europe</a:t>
            </a:r>
            <a:r>
              <a:rPr lang="fr-BE" dirty="0" smtClean="0"/>
              <a:t>.</a:t>
            </a:r>
          </a:p>
          <a:p>
            <a:r>
              <a:rPr lang="fr-BE" dirty="0" smtClean="0"/>
              <a:t>Cette une tâche difficile, car il n’y a pas une politique Européenne de logement, car il n’ y a pas un logement européenne tout court. Car, le logement est essentiellement déterminé par des éléments  régionaux. Mais avec le globalisation on voit que le développement du logement dépend de plus en plus des éléments internationaux: je pense à la migration mais aussi à la politique économique et financière.</a:t>
            </a:r>
          </a:p>
          <a:p>
            <a:endParaRPr lang="fr-BE" dirty="0"/>
          </a:p>
          <a:p>
            <a:r>
              <a:rPr lang="fr-BE" dirty="0" smtClean="0"/>
              <a:t>Parce que le logement a  donc une histoire nationale, ce</a:t>
            </a:r>
            <a:r>
              <a:rPr lang="fr-BE" baseline="0" dirty="0" smtClean="0"/>
              <a:t> n’</a:t>
            </a:r>
            <a:r>
              <a:rPr lang="fr-BE" dirty="0" smtClean="0"/>
              <a:t>est pas facile de comparer les différentes situations. Car les systèmes de logements nationaux ne sont pas toujours convertibles: le logement social en Belgique n’est pas convertible avec le logement social en Allemagne.</a:t>
            </a:r>
          </a:p>
          <a:p>
            <a:endParaRPr lang="fr-BE" dirty="0" smtClean="0"/>
          </a:p>
          <a:p>
            <a:r>
              <a:rPr lang="fr-BE" dirty="0" smtClean="0"/>
              <a:t>Dans ce demi-heure qui suit je peux seulement introduire ce thème et donner un cadre pour les cases qui vont suivre après.</a:t>
            </a:r>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48928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Le parc locatif social comme le parc locatif privé est plutôt petit.</a:t>
            </a:r>
            <a:r>
              <a:rPr lang="fr-BE" baseline="0" dirty="0" smtClean="0"/>
              <a:t> On voit les chiffres sur ce dia.</a:t>
            </a:r>
          </a:p>
          <a:p>
            <a:r>
              <a:rPr lang="fr-BE" baseline="0" dirty="0" smtClean="0"/>
              <a:t>Il y a seulement 2 pays qui ont un marché locatif social qui atteint plus de 20%. 6 pays ont plus de 11% et encore 6 pays ont plus de 5%.</a:t>
            </a:r>
          </a:p>
          <a:p>
            <a:r>
              <a:rPr lang="fr-BE" baseline="0" dirty="0" smtClean="0"/>
              <a:t>Cela veut dire que la moitié des pays de </a:t>
            </a:r>
            <a:r>
              <a:rPr lang="fr-BE" baseline="0" dirty="0" err="1" smtClean="0"/>
              <a:t>l’europe</a:t>
            </a:r>
            <a:r>
              <a:rPr lang="fr-BE" baseline="0" dirty="0" smtClean="0"/>
              <a:t> n’a pas </a:t>
            </a:r>
            <a:r>
              <a:rPr lang="fr-BE" dirty="0" smtClean="0"/>
              <a:t>de</a:t>
            </a:r>
            <a:r>
              <a:rPr lang="fr-BE" baseline="0" dirty="0" smtClean="0"/>
              <a:t> marché locatif social qui atteint le 5%. Ce sont presque tous les pays de l’est et les pays de sud. Ce sont aussi les pays où la propriétarisation est assez grande.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25371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r>
              <a:rPr lang="fr-FR" sz="1200" b="0" i="0" u="none" strike="noStrike" kern="1200" baseline="0" noProof="0" dirty="0" smtClean="0">
                <a:solidFill>
                  <a:schemeClr val="tx1"/>
                </a:solidFill>
                <a:latin typeface="+mn-lt"/>
                <a:ea typeface="+mn-ea"/>
                <a:cs typeface="+mn-cs"/>
              </a:rPr>
              <a:t>Quand le parc locatif privé est en diminution</a:t>
            </a:r>
            <a:r>
              <a:rPr lang="fr-FR" sz="1200" b="0" i="0" u="none" strike="noStrike" kern="1200" noProof="0" dirty="0" smtClean="0">
                <a:solidFill>
                  <a:schemeClr val="tx1"/>
                </a:solidFill>
                <a:latin typeface="+mn-lt"/>
                <a:ea typeface="+mn-ea"/>
                <a:cs typeface="+mn-cs"/>
              </a:rPr>
              <a:t> et la propriétarisation atteint ces limites, la seule réponse est le logement social.</a:t>
            </a:r>
            <a:r>
              <a:rPr lang="fr-FR" sz="1200" b="0" i="0" u="none" strike="noStrike" kern="1200" baseline="0" noProof="0" dirty="0" smtClean="0">
                <a:solidFill>
                  <a:schemeClr val="tx1"/>
                </a:solidFill>
                <a:latin typeface="+mn-lt"/>
                <a:ea typeface="+mn-ea"/>
                <a:cs typeface="+mn-cs"/>
              </a:rPr>
              <a:t> Mais on voit dans beaucoup de pays un développement négatif ou stable du parc locatif social. </a:t>
            </a:r>
          </a:p>
          <a:p>
            <a:endParaRPr lang="fr-FR" dirty="0"/>
          </a:p>
          <a:p>
            <a:r>
              <a:rPr lang="fr-FR" sz="1200" b="0" i="0" u="none" strike="noStrike" kern="1200" baseline="0" noProof="0" dirty="0" smtClean="0">
                <a:solidFill>
                  <a:schemeClr val="tx1"/>
                </a:solidFill>
                <a:latin typeface="+mn-lt"/>
                <a:ea typeface="+mn-ea"/>
                <a:cs typeface="+mn-cs"/>
              </a:rPr>
              <a:t>On trouve trois raisons pourquoi le parc locatif social ne s’augmente pas</a:t>
            </a:r>
          </a:p>
          <a:p>
            <a:endParaRPr lang="fr-FR" sz="1200" b="0" i="0" u="none" strike="noStrike" kern="1200" baseline="0" noProof="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SOCIAL HOUSING AS PERCENTAGE OF</a:t>
            </a:r>
          </a:p>
          <a:p>
            <a:r>
              <a:rPr lang="en-US" sz="1200" b="1" i="0" u="none" strike="noStrike" kern="1200" baseline="0" dirty="0" smtClean="0">
                <a:solidFill>
                  <a:schemeClr val="tx1"/>
                </a:solidFill>
                <a:latin typeface="+mn-lt"/>
                <a:ea typeface="+mn-ea"/>
                <a:cs typeface="+mn-cs"/>
              </a:rPr>
              <a:t>TOTAL HOUSING STOCK IN SELECTED COUNTRIES, 1980–2008</a:t>
            </a:r>
            <a:endParaRPr lang="fr-B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 Housing statistics in the European Union. 2004, 2006 and 2010 editions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103425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La première raison est la crise. On voit partout des limitations</a:t>
            </a:r>
            <a:r>
              <a:rPr lang="fr-BE" baseline="0" dirty="0" smtClean="0"/>
              <a:t> des budgets. Il n’y a pas seulement des limitations sur les budgets gouvernementaux, mais il y a aussi des difficultés d’avoir des crédits pour développer des projets de logements sociaux</a:t>
            </a:r>
          </a:p>
          <a:p>
            <a:r>
              <a:rPr lang="fr-BE" baseline="0" dirty="0" smtClean="0"/>
              <a:t>Quelques exemples: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153405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La deuxième raison est la propriétarisation</a:t>
            </a:r>
            <a:r>
              <a:rPr lang="fr-BE" baseline="0" dirty="0" smtClean="0"/>
              <a:t> qui a aussi influencé le secteur social.</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397830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On voit partout un accroissement des listent d’attentes.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128233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La troisième raison</a:t>
            </a:r>
            <a:r>
              <a:rPr lang="fr-BE" baseline="0" dirty="0" smtClean="0"/>
              <a:t> est le développement du secteur social vers un but plus stricte. </a:t>
            </a:r>
          </a:p>
          <a:p>
            <a:r>
              <a:rPr lang="fr-BE" dirty="0" smtClean="0"/>
              <a:t>Dans ce tableau j’ai résumé les trois concepts ou les trois types de logement social. </a:t>
            </a:r>
          </a:p>
          <a:p>
            <a:r>
              <a:rPr lang="fr-BE" dirty="0" smtClean="0"/>
              <a:t>Il y a un concept universel, cela veut dire que le logement social est accessible pour tous les ménages.</a:t>
            </a:r>
            <a:endParaRPr lang="fr-BE" baseline="0" dirty="0" smtClean="0"/>
          </a:p>
          <a:p>
            <a:r>
              <a:rPr lang="fr-BE" dirty="0" smtClean="0"/>
              <a:t>Le concept généraliste est plus stricte. Dans un concept généraliste le logement social est accessible pour des ménages à faibles ressources. </a:t>
            </a:r>
          </a:p>
          <a:p>
            <a:r>
              <a:rPr lang="fr-BE" dirty="0" smtClean="0"/>
              <a:t>Dans un concept résiduel le logement social est seulement ouvert pour les groupes cibles exclus.</a:t>
            </a:r>
          </a:p>
          <a:p>
            <a:endParaRPr lang="fr-BE" dirty="0"/>
          </a:p>
          <a:p>
            <a:r>
              <a:rPr lang="fr-BE" dirty="0" smtClean="0"/>
              <a:t>On voit partout une tendance vers un concept résiduel. Deux raisons:</a:t>
            </a:r>
          </a:p>
          <a:p>
            <a:r>
              <a:rPr lang="fr-BE" dirty="0" smtClean="0"/>
              <a:t>Premièrement il y a une demande assez grande et on doit choisir entre toutes les demandes. Deuxièmement, il y a la pression de </a:t>
            </a:r>
            <a:r>
              <a:rPr lang="fr-BE" dirty="0" err="1" smtClean="0"/>
              <a:t>l’europe</a:t>
            </a:r>
            <a:r>
              <a:rPr lang="fr-BE" dirty="0" smtClean="0"/>
              <a:t>. On ne peut donner des subventions que sous des conditions stricte.</a:t>
            </a:r>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74238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Dans ce tableau on résume toutes ces évolutions.</a:t>
            </a:r>
          </a:p>
          <a:p>
            <a:endParaRPr lang="fr-BE" dirty="0" smtClean="0"/>
          </a:p>
          <a:p>
            <a:r>
              <a:rPr lang="fr-BE" dirty="0" smtClean="0"/>
              <a:t>Le</a:t>
            </a:r>
            <a:r>
              <a:rPr lang="fr-BE" baseline="0" dirty="0" smtClean="0"/>
              <a:t> logement social dans une typologie résiduelle n’a pas beaucoup d’incitations pour agrandir. A cause du caractère résiduel, le logement social doit se battre pour avoir une légitimité, et même pour avoir suffisamment l’attention des gouvernements. </a:t>
            </a:r>
          </a:p>
          <a:p>
            <a:r>
              <a:rPr lang="fr-BE" baseline="0" dirty="0" smtClean="0"/>
              <a:t>Presque tous les pays qui n’ont pas beaucoup de logements sociaux sont des pays qui ont développés une typologie résiduelle.</a:t>
            </a:r>
            <a:endParaRPr lang="fr-BE" dirty="0" smtClean="0"/>
          </a:p>
          <a:p>
            <a:endParaRPr lang="fr-BE" dirty="0"/>
          </a:p>
          <a:p>
            <a:endParaRPr lang="fr-BE" dirty="0" smtClean="0"/>
          </a:p>
          <a:p>
            <a:endParaRPr lang="fr-BE" dirty="0"/>
          </a:p>
          <a:p>
            <a:endParaRPr lang="fr-BE" dirty="0" smtClean="0"/>
          </a:p>
          <a:p>
            <a:endParaRPr lang="fr-BE" dirty="0"/>
          </a:p>
          <a:p>
            <a:r>
              <a:rPr lang="fr-BE" dirty="0" err="1" smtClean="0"/>
              <a:t>Cecodhas</a:t>
            </a:r>
            <a:r>
              <a:rPr lang="fr-BE" dirty="0" smtClean="0"/>
              <a:t> 2007</a:t>
            </a:r>
          </a:p>
          <a:p>
            <a:r>
              <a:rPr lang="fr-BE" dirty="0" smtClean="0"/>
              <a:t>Royaume-Uni:</a:t>
            </a:r>
            <a:r>
              <a:rPr lang="fr-BE" baseline="0" dirty="0" smtClean="0"/>
              <a:t> en dépit d’un parc locatif social important, le parc est spécialisé envers les personnes en difficulté</a:t>
            </a:r>
          </a:p>
          <a:p>
            <a:r>
              <a:rPr lang="fr-BE" baseline="0" dirty="0" smtClean="0"/>
              <a:t>Espagne: l’accession</a:t>
            </a:r>
          </a:p>
          <a:p>
            <a:r>
              <a:rPr lang="fr-BE" baseline="0" dirty="0" smtClean="0"/>
              <a:t>Grèce: accession sociale + salariés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12448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On ne peut pas</a:t>
            </a:r>
            <a:r>
              <a:rPr lang="fr-BE" baseline="0" dirty="0" smtClean="0"/>
              <a:t> dire que l’avenir du logement est brillante. Dans presque tous les pays on voit une diminution du choix. Quand on n’a pas assez de ressources pour acheter une maison, on n’a presque plus de choix: le marché locatif privé est en péril et le marché locatif social donne seulement une réponse à des groupes cibles.</a:t>
            </a:r>
          </a:p>
          <a:p>
            <a:r>
              <a:rPr lang="fr-BE" baseline="0" dirty="0" smtClean="0"/>
              <a:t>Les ménages vulnérables sont les premières victimes de cette évolution. Une des conséquences est l’évolution dramatique de la quantité de sans-abri dans différents pays. </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2506949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Le deuxième chapitre qui est plus courte</a:t>
            </a:r>
            <a:r>
              <a:rPr lang="fr-BE" baseline="0" dirty="0" smtClean="0"/>
              <a:t> analyse un autre mot clé: la qualité. Plus court parce qu’il n’ y a pas assez de données statistiques. </a:t>
            </a:r>
          </a:p>
          <a:p>
            <a:endParaRPr lang="fr-BE" baseline="0" dirty="0" smtClean="0"/>
          </a:p>
          <a:p>
            <a:r>
              <a:rPr lang="fr-BE" baseline="0" dirty="0" smtClean="0"/>
              <a:t>Mais, ces données nous donnent une vue globale, et on voit un fossé entre les régions et dans les segments du logement. </a:t>
            </a:r>
            <a:r>
              <a:rPr lang="fr-BE" baseline="0" dirty="0" err="1" smtClean="0"/>
              <a:t>L’europe</a:t>
            </a:r>
            <a:r>
              <a:rPr lang="fr-BE" baseline="0" dirty="0" smtClean="0"/>
              <a:t> de qualité est comme un jeton: une face qui est qualitative et une autre qui est misérable .</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24</a:t>
            </a:fld>
            <a:endParaRPr lang="fr-BE">
              <a:solidFill>
                <a:prstClr val="black"/>
              </a:solidFill>
            </a:endParaRPr>
          </a:p>
        </p:txBody>
      </p:sp>
    </p:spTree>
    <p:extLst>
      <p:ext uri="{BB962C8B-B14F-4D97-AF65-F5344CB8AC3E}">
        <p14:creationId xmlns:p14="http://schemas.microsoft.com/office/powerpoint/2010/main" val="3965614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2009 30 million de personnes vivent dans des situations de privation sévère</a:t>
            </a:r>
          </a:p>
          <a:p>
            <a:r>
              <a:rPr lang="fr-FR" sz="1200" b="0" i="0" u="none" strike="noStrike" kern="1200" dirty="0" smtClean="0">
                <a:solidFill>
                  <a:schemeClr val="tx1"/>
                </a:solidFill>
                <a:latin typeface="+mn-lt"/>
                <a:ea typeface="+mn-ea"/>
                <a:cs typeface="+mn-cs"/>
              </a:rPr>
              <a:t>La privation sévère du</a:t>
            </a:r>
            <a:r>
              <a:rPr lang="fr-FR" sz="1200" b="0" i="0" u="none" strike="noStrike" kern="1200" baseline="0" dirty="0" smtClean="0">
                <a:solidFill>
                  <a:schemeClr val="tx1"/>
                </a:solidFill>
                <a:latin typeface="+mn-lt"/>
                <a:ea typeface="+mn-ea"/>
                <a:cs typeface="+mn-cs"/>
              </a:rPr>
              <a:t> logement est définie comme la p</a:t>
            </a:r>
            <a:r>
              <a:rPr lang="fr-BE" dirty="0" smtClean="0"/>
              <a:t>art </a:t>
            </a:r>
            <a:r>
              <a:rPr lang="fr-BE" dirty="0"/>
              <a:t>de la population totale considérant leur logement comme </a:t>
            </a:r>
            <a:r>
              <a:rPr lang="fr-BE" dirty="0" smtClean="0"/>
              <a:t>surpeuplé et avoir une des caractéristiques suivantes:</a:t>
            </a:r>
            <a:r>
              <a:rPr lang="fr-BE" dirty="0"/>
              <a:t/>
            </a:r>
            <a:br>
              <a:rPr lang="fr-BE" dirty="0"/>
            </a:br>
            <a:r>
              <a:rPr lang="fr-BE" dirty="0"/>
              <a:t>- </a:t>
            </a:r>
            <a:r>
              <a:rPr lang="fr-BE" dirty="0" smtClean="0"/>
              <a:t>un </a:t>
            </a:r>
            <a:r>
              <a:rPr lang="fr-BE" dirty="0"/>
              <a:t>logement ayant soit des fuites dans la toiture, soit des murs, sols ou fondations humides, soit de la pourriture dans l'encadrement des fenêtres ou au sol; </a:t>
            </a:r>
            <a:br>
              <a:rPr lang="fr-BE" dirty="0"/>
            </a:br>
            <a:r>
              <a:rPr lang="fr-BE" dirty="0"/>
              <a:t>- ne possédant ni baignoire ni douche dans leur </a:t>
            </a:r>
            <a:r>
              <a:rPr lang="fr-BE" dirty="0" smtClean="0"/>
              <a:t>logement et </a:t>
            </a:r>
            <a:r>
              <a:rPr lang="fr-BE" dirty="0"/>
              <a:t>ne possédant pas de toilettes intérieures avec châsse d'eau à l'usage exclusif de leur ménage; </a:t>
            </a:r>
            <a:r>
              <a:rPr lang="fr-BE" dirty="0" smtClean="0"/>
              <a:t>ou bien</a:t>
            </a:r>
            <a:r>
              <a:rPr lang="fr-BE" dirty="0"/>
              <a:t/>
            </a:r>
            <a:br>
              <a:rPr lang="fr-BE" dirty="0"/>
            </a:br>
            <a:r>
              <a:rPr lang="fr-BE" dirty="0" smtClean="0"/>
              <a:t>- le logement est trop sombre.</a:t>
            </a:r>
            <a:endParaRPr lang="fr-FR" sz="1200" b="0" i="0" u="none" strike="noStrike" kern="1200" dirty="0" smtClean="0">
              <a:solidFill>
                <a:schemeClr val="tx1"/>
              </a:solidFill>
              <a:latin typeface="+mn-lt"/>
              <a:ea typeface="+mn-ea"/>
              <a:cs typeface="+mn-cs"/>
            </a:endParaRPr>
          </a:p>
          <a:p>
            <a:endParaRPr lang="fr-FR" dirty="0"/>
          </a:p>
          <a:p>
            <a:r>
              <a:rPr lang="fr-FR" sz="1200" b="0" i="0" u="none" strike="noStrike" kern="1200" dirty="0" smtClean="0">
                <a:solidFill>
                  <a:schemeClr val="tx1"/>
                </a:solidFill>
                <a:latin typeface="+mn-lt"/>
                <a:ea typeface="+mn-ea"/>
                <a:cs typeface="+mn-cs"/>
              </a:rPr>
              <a:t>Dans 12 pays le pourcentage est moins que 3% et dans certain pays moins d’un pourcent.</a:t>
            </a:r>
          </a:p>
          <a:p>
            <a:r>
              <a:rPr lang="fr-FR" dirty="0" smtClean="0"/>
              <a:t>Mais surtout dans les pays de l’est les pourcentages sont dramatiques: plus de 18% et même plus de 28% en Roumanie. Ce sont aussi les pays où la privatisation étaient considérable.</a:t>
            </a:r>
          </a:p>
          <a:p>
            <a:r>
              <a:rPr lang="fr-FR" dirty="0" smtClean="0"/>
              <a:t>On peut dire que </a:t>
            </a:r>
            <a:r>
              <a:rPr lang="fr-FR" dirty="0" err="1" smtClean="0"/>
              <a:t>l’europe</a:t>
            </a:r>
            <a:r>
              <a:rPr lang="fr-FR" dirty="0" smtClean="0"/>
              <a:t> est divisé en deux et qu’il y a un vrai fossé entre ces deux </a:t>
            </a:r>
            <a:r>
              <a:rPr lang="fr-FR" dirty="0" err="1" smtClean="0"/>
              <a:t>europe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25</a:t>
            </a:fld>
            <a:endParaRPr lang="fr-BE">
              <a:solidFill>
                <a:prstClr val="black"/>
              </a:solidFill>
            </a:endParaRPr>
          </a:p>
        </p:txBody>
      </p:sp>
    </p:spTree>
    <p:extLst>
      <p:ext uri="{BB962C8B-B14F-4D97-AF65-F5344CB8AC3E}">
        <p14:creationId xmlns:p14="http://schemas.microsoft.com/office/powerpoint/2010/main" val="34156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Je vais analyser le logement en Europe avec trois mots clés: le choix, la qualité,  et l’accessibilité. Et je conclus avec quelques remarques.</a:t>
            </a:r>
          </a:p>
          <a:p>
            <a:r>
              <a:rPr lang="fr-BE" dirty="0" smtClean="0"/>
              <a:t> </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427669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On voit ici que le</a:t>
            </a:r>
            <a:r>
              <a:rPr lang="fr-BE" baseline="0" dirty="0" smtClean="0"/>
              <a:t> fossé est encore plus large: les </a:t>
            </a:r>
            <a:r>
              <a:rPr lang="fr-BE" dirty="0" smtClean="0"/>
              <a:t>ménages de pays de l’est</a:t>
            </a:r>
            <a:r>
              <a:rPr lang="fr-BE" baseline="0" dirty="0" smtClean="0"/>
              <a:t> vivent dans des endroits qui se déterminent par plus que deux caractéristiques de la privation.</a:t>
            </a:r>
            <a:endParaRPr lang="fr-BE" dirty="0" smtClean="0">
              <a:effectLst/>
            </a:endParaRPr>
          </a:p>
          <a:p>
            <a:endParaRPr lang="fr-BE" dirty="0"/>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26</a:t>
            </a:fld>
            <a:endParaRPr lang="fr-BE">
              <a:solidFill>
                <a:prstClr val="black"/>
              </a:solidFill>
            </a:endParaRPr>
          </a:p>
        </p:txBody>
      </p:sp>
    </p:spTree>
    <p:extLst>
      <p:ext uri="{BB962C8B-B14F-4D97-AF65-F5344CB8AC3E}">
        <p14:creationId xmlns:p14="http://schemas.microsoft.com/office/powerpoint/2010/main" val="321284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On voit ici le taux de surpeuplement. Ce tableau est intéressant parce qu’il nous donne un autre fossé: les ménages qui vivent dans des endroits surpeuplés sont des ménages qui vivent sous le seuil de risque de pauvreté.</a:t>
            </a:r>
            <a:r>
              <a:rPr lang="fr-BE" baseline="0" dirty="0" smtClean="0"/>
              <a:t> Et ceci est le cas dans tous les pays de </a:t>
            </a:r>
            <a:r>
              <a:rPr lang="fr-BE" baseline="0" dirty="0" err="1" smtClean="0"/>
              <a:t>l’europe</a:t>
            </a:r>
            <a:r>
              <a:rPr lang="fr-BE" baseline="0" dirty="0" smtClean="0"/>
              <a:t>.</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27</a:t>
            </a:fld>
            <a:endParaRPr lang="fr-BE">
              <a:solidFill>
                <a:prstClr val="black"/>
              </a:solidFill>
            </a:endParaRPr>
          </a:p>
        </p:txBody>
      </p:sp>
    </p:spTree>
    <p:extLst>
      <p:ext uri="{BB962C8B-B14F-4D97-AF65-F5344CB8AC3E}">
        <p14:creationId xmlns:p14="http://schemas.microsoft.com/office/powerpoint/2010/main" val="2680075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baseline="0" dirty="0" smtClean="0"/>
              <a:t>Le surpeuplement est surtout situé dans les pays de l’est et de sud. On voit ici qu’on trouve cette caractéristique aussi chez les propriétaires. Mais le problème est plus grand chez les locataires qui louent sur le marché du locatif privé et on</a:t>
            </a:r>
            <a:r>
              <a:rPr lang="fr-BE" dirty="0" smtClean="0"/>
              <a:t> re</a:t>
            </a:r>
            <a:r>
              <a:rPr lang="fr-BE" baseline="0" dirty="0" smtClean="0"/>
              <a:t>trouve ce problème dans tous les pays de </a:t>
            </a:r>
            <a:r>
              <a:rPr lang="fr-BE" baseline="0" dirty="0" err="1" smtClean="0"/>
              <a:t>l’europe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28</a:t>
            </a:fld>
            <a:endParaRPr lang="fr-BE">
              <a:solidFill>
                <a:prstClr val="black"/>
              </a:solidFill>
            </a:endParaRPr>
          </a:p>
        </p:txBody>
      </p:sp>
    </p:spTree>
    <p:extLst>
      <p:ext uri="{BB962C8B-B14F-4D97-AF65-F5344CB8AC3E}">
        <p14:creationId xmlns:p14="http://schemas.microsoft.com/office/powerpoint/2010/main" val="857059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On</a:t>
            </a:r>
            <a:r>
              <a:rPr lang="fr-BE" baseline="0" dirty="0" smtClean="0"/>
              <a:t> sait déjà que ce se sont surtout les locataires sur le marché locatif privé et les ménages qui vivent sous le seuil de risque de pauvreté qui habitent dans des endroits surpeuplés. Ce tableau nous donne plus d’information sur les autres caractéristiques de la privation sévère. En Belgique, mais c’est identique pour les autres pays, ce sont les ménages vulnérables qui habitent dans des endroits misérables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29</a:t>
            </a:fld>
            <a:endParaRPr lang="fr-BE">
              <a:solidFill>
                <a:prstClr val="black"/>
              </a:solidFill>
            </a:endParaRPr>
          </a:p>
        </p:txBody>
      </p:sp>
    </p:spTree>
    <p:extLst>
      <p:ext uri="{BB962C8B-B14F-4D97-AF65-F5344CB8AC3E}">
        <p14:creationId xmlns:p14="http://schemas.microsoft.com/office/powerpoint/2010/main" val="3188454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Les conclusions sont faciles à tirer:</a:t>
            </a:r>
          </a:p>
          <a:p>
            <a:pPr marL="342900" indent="-342900">
              <a:buFont typeface="Arial" pitchFamily="34" charset="0"/>
              <a:buChar char="•"/>
            </a:pPr>
            <a:r>
              <a:rPr lang="fr-BE" dirty="0" smtClean="0"/>
              <a:t>Il y a un fossé en ce qui concerne la qualité des logements entre les pays de l’est et de sud et le reste de l’Europe</a:t>
            </a:r>
          </a:p>
          <a:p>
            <a:pPr marL="342900" indent="-342900">
              <a:buFont typeface="Arial" pitchFamily="34" charset="0"/>
              <a:buChar char="•"/>
            </a:pPr>
            <a:r>
              <a:rPr lang="fr-BE" dirty="0" smtClean="0"/>
              <a:t>Il y a un fossé en ce qui concerne la qualité des logements entre les ménages</a:t>
            </a:r>
          </a:p>
          <a:p>
            <a:pPr marL="800100" lvl="1" indent="-342900">
              <a:buFont typeface="Arial" pitchFamily="34" charset="0"/>
              <a:buChar char="•"/>
            </a:pPr>
            <a:r>
              <a:rPr lang="fr-BE" dirty="0" smtClean="0"/>
              <a:t>Les locataires sur le marché locatif privé habitent  plus que les autres dans des endroits surpeuplés</a:t>
            </a:r>
          </a:p>
          <a:p>
            <a:pPr marL="800100" lvl="1" indent="-342900">
              <a:buFont typeface="Arial" pitchFamily="34" charset="0"/>
              <a:buChar char="•"/>
            </a:pPr>
            <a:r>
              <a:rPr lang="fr-BE" dirty="0" smtClean="0"/>
              <a:t>Les ménages qui vivent sous le seuil de risque de pauvreté habitent plus que tous les autres dans des endroits misérables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30</a:t>
            </a:fld>
            <a:endParaRPr lang="fr-BE">
              <a:solidFill>
                <a:prstClr val="black"/>
              </a:solidFill>
            </a:endParaRPr>
          </a:p>
        </p:txBody>
      </p:sp>
    </p:spTree>
    <p:extLst>
      <p:ext uri="{BB962C8B-B14F-4D97-AF65-F5344CB8AC3E}">
        <p14:creationId xmlns:p14="http://schemas.microsoft.com/office/powerpoint/2010/main" val="4085289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Le troisième mot clé est l’accessibilité.</a:t>
            </a:r>
            <a:r>
              <a:rPr lang="fr-BE" baseline="0" dirty="0" smtClean="0"/>
              <a:t> </a:t>
            </a:r>
          </a:p>
          <a:p>
            <a:r>
              <a:rPr lang="fr-BE" baseline="0" dirty="0" smtClean="0"/>
              <a:t>L’histoire du logement jusqu’ici n’est pas brillante. Et tous les indicateurs se dirigent dans le même sens: l’accessibilité est en péril.</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31</a:t>
            </a:fld>
            <a:endParaRPr lang="fr-BE">
              <a:solidFill>
                <a:prstClr val="black"/>
              </a:solidFill>
            </a:endParaRPr>
          </a:p>
        </p:txBody>
      </p:sp>
    </p:spTree>
    <p:extLst>
      <p:ext uri="{BB962C8B-B14F-4D97-AF65-F5344CB8AC3E}">
        <p14:creationId xmlns:p14="http://schemas.microsoft.com/office/powerpoint/2010/main" val="2185274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 tableau nous donne une</a:t>
            </a:r>
            <a:r>
              <a:rPr lang="fr-FR" sz="1200" b="0" i="0" u="none" strike="noStrike" kern="1200" dirty="0" smtClean="0">
                <a:solidFill>
                  <a:schemeClr val="tx1"/>
                </a:solidFill>
                <a:latin typeface="+mn-lt"/>
                <a:ea typeface="+mn-ea"/>
                <a:cs typeface="+mn-cs"/>
              </a:rPr>
              <a:t> vue sur le coût de l’habitation moyen. On voit que pour la population européenne le coût moyen est environ 22% de leur revenu disponible. Ce taux change énorme quand on fait distinction des ménages vulnérables: ils ont besoin de 40% de leur revenu disponible.</a:t>
            </a:r>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32</a:t>
            </a:fld>
            <a:endParaRPr lang="fr-BE">
              <a:solidFill>
                <a:prstClr val="black"/>
              </a:solidFill>
            </a:endParaRPr>
          </a:p>
        </p:txBody>
      </p:sp>
    </p:spTree>
    <p:extLst>
      <p:ext uri="{BB962C8B-B14F-4D97-AF65-F5344CB8AC3E}">
        <p14:creationId xmlns:p14="http://schemas.microsoft.com/office/powerpoint/2010/main" val="4040222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C’est encore plus grave quand on creuse encore plus dans les données.</a:t>
            </a:r>
          </a:p>
          <a:p>
            <a:r>
              <a:rPr lang="fr-FR" dirty="0" smtClean="0"/>
              <a:t>On voit ici le taux d’excédent de coûts de logement: on voit ici tous les personnes qui paient plus que 40% de leur revenu disponible.</a:t>
            </a:r>
          </a:p>
          <a:p>
            <a:r>
              <a:rPr lang="fr-FR" dirty="0" smtClean="0"/>
              <a:t>Presque 40% des personnes vulnérables ont un coût de logement supérieure</a:t>
            </a:r>
            <a:r>
              <a:rPr lang="fr-FR" baseline="0" dirty="0" smtClean="0"/>
              <a:t> à 40% de leur revenu disponible.</a:t>
            </a:r>
            <a:endParaRPr lang="fr-FR" dirty="0" smtClean="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33</a:t>
            </a:fld>
            <a:endParaRPr lang="fr-BE">
              <a:solidFill>
                <a:prstClr val="black"/>
              </a:solidFill>
            </a:endParaRPr>
          </a:p>
        </p:txBody>
      </p:sp>
    </p:spTree>
    <p:extLst>
      <p:ext uri="{BB962C8B-B14F-4D97-AF65-F5344CB8AC3E}">
        <p14:creationId xmlns:p14="http://schemas.microsoft.com/office/powerpoint/2010/main" val="2720279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Et on voit encore que ce sont surtout les locataires</a:t>
            </a:r>
            <a:r>
              <a:rPr lang="fr-BE" baseline="0" dirty="0" smtClean="0"/>
              <a:t> sur le marché locatif privé qui paient plus que 40% de leur revenu disponible.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34</a:t>
            </a:fld>
            <a:endParaRPr lang="fr-BE">
              <a:solidFill>
                <a:prstClr val="black"/>
              </a:solidFill>
            </a:endParaRPr>
          </a:p>
        </p:txBody>
      </p:sp>
    </p:spTree>
    <p:extLst>
      <p:ext uri="{BB962C8B-B14F-4D97-AF65-F5344CB8AC3E}">
        <p14:creationId xmlns:p14="http://schemas.microsoft.com/office/powerpoint/2010/main" val="302548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baseline="0" dirty="0" smtClean="0"/>
              <a:t>Une raison est que le coût du logement a cru depuis 2005 plus vite que les autres coûts. On compare ici l’index des prix et l’index des coûts du logement. La différence est en 2010 déjà 10 points.</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35</a:t>
            </a:fld>
            <a:endParaRPr lang="fr-BE">
              <a:solidFill>
                <a:prstClr val="black"/>
              </a:solidFill>
            </a:endParaRPr>
          </a:p>
        </p:txBody>
      </p:sp>
    </p:spTree>
    <p:extLst>
      <p:ext uri="{BB962C8B-B14F-4D97-AF65-F5344CB8AC3E}">
        <p14:creationId xmlns:p14="http://schemas.microsoft.com/office/powerpoint/2010/main" val="35544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Je commence avec la diminution du choix. Dans une société de consommation ce titre est déjà une provocation. Il résume ma conclusion et il demande aussi une autre politique de logement</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100219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baseline="0" dirty="0" smtClean="0"/>
              <a:t>Surtout le coût de l énergie est responsable pour l’augmentation forte des coûts de l’habitation. Depuis 2000 le coût de l’énergie a augmenté avec 36%. Mais c’est surtout depuis 2005 qu’on voit une augmentation substantielle. Depuis 2000 on parle de la pauvreté énergétique et dans différents pays il y des programmes gouvernementaux pour économiser l’énergie et pour aider les plus vulnérables. Je pense ici au programme « the fuel </a:t>
            </a:r>
            <a:r>
              <a:rPr lang="fr-BE" baseline="0" dirty="0" err="1" smtClean="0"/>
              <a:t>poverty</a:t>
            </a:r>
            <a:r>
              <a:rPr lang="fr-BE" baseline="0" dirty="0" smtClean="0"/>
              <a:t> </a:t>
            </a:r>
            <a:r>
              <a:rPr lang="fr-BE" baseline="0" dirty="0" err="1" smtClean="0"/>
              <a:t>strategy</a:t>
            </a:r>
            <a:r>
              <a:rPr lang="fr-BE" baseline="0" dirty="0" smtClean="0"/>
              <a:t> » en Royaume-Uni depuis 2001.</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36</a:t>
            </a:fld>
            <a:endParaRPr lang="fr-BE">
              <a:solidFill>
                <a:prstClr val="black"/>
              </a:solidFill>
            </a:endParaRPr>
          </a:p>
        </p:txBody>
      </p:sp>
    </p:spTree>
    <p:extLst>
      <p:ext uri="{BB962C8B-B14F-4D97-AF65-F5344CB8AC3E}">
        <p14:creationId xmlns:p14="http://schemas.microsoft.com/office/powerpoint/2010/main" val="53819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On ne peut pas</a:t>
            </a:r>
            <a:r>
              <a:rPr lang="fr-BE" baseline="0" dirty="0" smtClean="0"/>
              <a:t> négliger l</a:t>
            </a:r>
            <a:r>
              <a:rPr lang="fr-BE" dirty="0" smtClean="0"/>
              <a:t>a pauvreté</a:t>
            </a:r>
            <a:r>
              <a:rPr lang="fr-BE" baseline="0" dirty="0" smtClean="0"/>
              <a:t> énergétique. En Angleterre 4 million de ménages connaissent la pauvreté énergétique. On voit depuis 2005 une forte augmentation.</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37</a:t>
            </a:fld>
            <a:endParaRPr lang="fr-BE">
              <a:solidFill>
                <a:prstClr val="black"/>
              </a:solidFill>
            </a:endParaRPr>
          </a:p>
        </p:txBody>
      </p:sp>
    </p:spTree>
    <p:extLst>
      <p:ext uri="{BB962C8B-B14F-4D97-AF65-F5344CB8AC3E}">
        <p14:creationId xmlns:p14="http://schemas.microsoft.com/office/powerpoint/2010/main" val="3225878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Presque dans tous les pays on a aussi vu une forte augmentation</a:t>
            </a:r>
            <a:r>
              <a:rPr lang="fr-BE" baseline="0" dirty="0" smtClean="0"/>
              <a:t> des prix de maisons. L’Allemagne est le seul pays où le marché des propriétés a resté stable. </a:t>
            </a:r>
          </a:p>
          <a:p>
            <a:r>
              <a:rPr lang="fr-BE" baseline="0" dirty="0" smtClean="0"/>
              <a:t>On connaît les raisons pour cette augmentation: un crédit trop bas et trop facile à obtenir, et une demande haute et influencé par la politique de propriétarisation. Cette augmentation sur le marché de propriété a aussi des effets sur les autres marchés. </a:t>
            </a:r>
          </a:p>
          <a:p>
            <a:endParaRPr lang="fr-BE" baseline="0" dirty="0" smtClean="0"/>
          </a:p>
          <a:p>
            <a:r>
              <a:rPr lang="fr-BE" baseline="0" dirty="0" smtClean="0"/>
              <a:t>On voit aussi dans ce diagramme que seul la Belgique et le Suède n’ont pas connu une baisse. Quelques pays ont connu une baisse temporaire. Mais les autres pays sont dans une montagne russe: le cas d’Irlande est exceptionnelle: l’augmentation était excédent, et la baisse incroyable. L’Espagne, la Grèce et le Pays-Bas connaissent maintenant une baisse prolongée. Mais une baisse sur les marché des propriétés ne veut pas dire que les autres marchés suivent. En contraire, la demande sur les autres marchés augmente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38</a:t>
            </a:fld>
            <a:endParaRPr lang="fr-BE">
              <a:solidFill>
                <a:prstClr val="black"/>
              </a:solidFill>
            </a:endParaRPr>
          </a:p>
        </p:txBody>
      </p:sp>
    </p:spTree>
    <p:extLst>
      <p:ext uri="{BB962C8B-B14F-4D97-AF65-F5344CB8AC3E}">
        <p14:creationId xmlns:p14="http://schemas.microsoft.com/office/powerpoint/2010/main" val="387268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baseline="0" dirty="0" smtClean="0"/>
              <a:t>Et on voit que les ménages vulnérables sont plus touché par la crise. Ce tableau montre que la part des coûts de logement a crû pour les ménages vulnérables, mais a diminué depuis 2009 pour les ménages au-dessus ce seuil. Pour les derniers la crise est passée.</a:t>
            </a:r>
            <a:endParaRPr lang="fr-BE" dirty="0" smtClean="0"/>
          </a:p>
          <a:p>
            <a:endParaRPr lang="fr-BE" dirty="0" smtClean="0"/>
          </a:p>
          <a:p>
            <a:endParaRPr lang="fr-BE" dirty="0" smtClean="0"/>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39</a:t>
            </a:fld>
            <a:endParaRPr lang="fr-BE">
              <a:solidFill>
                <a:prstClr val="black"/>
              </a:solidFill>
            </a:endParaRPr>
          </a:p>
        </p:txBody>
      </p:sp>
    </p:spTree>
    <p:extLst>
      <p:ext uri="{BB962C8B-B14F-4D97-AF65-F5344CB8AC3E}">
        <p14:creationId xmlns:p14="http://schemas.microsoft.com/office/powerpoint/2010/main" val="1778165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Je</a:t>
            </a:r>
            <a:r>
              <a:rPr lang="fr-BE" baseline="0" dirty="0" smtClean="0"/>
              <a:t> conclus rapidement:</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40</a:t>
            </a:fld>
            <a:endParaRPr lang="fr-BE">
              <a:solidFill>
                <a:prstClr val="black"/>
              </a:solidFill>
            </a:endParaRPr>
          </a:p>
        </p:txBody>
      </p:sp>
    </p:spTree>
    <p:extLst>
      <p:ext uri="{BB962C8B-B14F-4D97-AF65-F5344CB8AC3E}">
        <p14:creationId xmlns:p14="http://schemas.microsoft.com/office/powerpoint/2010/main" val="3565956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8909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BE" dirty="0" smtClean="0"/>
          </a:p>
          <a:p>
            <a:pPr>
              <a:spcBef>
                <a:spcPct val="0"/>
              </a:spcBef>
            </a:pPr>
            <a:r>
              <a:rPr lang="fr-BE" dirty="0" smtClean="0"/>
              <a:t>Je veux finir avec quelques remarques finales. A ce point j’ai fait un tour d’horizon</a:t>
            </a:r>
            <a:r>
              <a:rPr lang="fr-BE" baseline="0" dirty="0" smtClean="0"/>
              <a:t> du logement en </a:t>
            </a:r>
            <a:r>
              <a:rPr lang="fr-BE" baseline="0" dirty="0" err="1" smtClean="0"/>
              <a:t>europe</a:t>
            </a:r>
            <a:r>
              <a:rPr lang="fr-BE" baseline="0" dirty="0" smtClean="0"/>
              <a:t>. On a vu que la situation n’est pas brillante, surtout pour les plus vulnérables.</a:t>
            </a:r>
          </a:p>
          <a:p>
            <a:pPr>
              <a:spcBef>
                <a:spcPct val="0"/>
              </a:spcBef>
            </a:pPr>
            <a:r>
              <a:rPr lang="fr-BE" baseline="0" dirty="0" smtClean="0"/>
              <a:t>Mon tour d’horizon nous donne quelques indications, mais il reste encore d’autres problèmes qui sont liées au logement.  Dans ce tableau on voit les tendances globales qui sont le résultat d’une synthèse de problèmes et de défis.</a:t>
            </a:r>
          </a:p>
          <a:p>
            <a:pPr>
              <a:spcBef>
                <a:spcPct val="0"/>
              </a:spcBef>
            </a:pPr>
            <a:r>
              <a:rPr lang="fr-BE" baseline="0" dirty="0" smtClean="0"/>
              <a:t>Normalement on donne trois réponses: on cherche une réponse dans la relation de l’offre et de la demande, dans un nouveau rôle de l’état et dans une nouvelle vision stratégique sur le logement.</a:t>
            </a:r>
          </a:p>
          <a:p>
            <a:pPr>
              <a:spcBef>
                <a:spcPct val="0"/>
              </a:spcBef>
            </a:pPr>
            <a:r>
              <a:rPr lang="fr-BE" baseline="0" dirty="0" smtClean="0"/>
              <a:t>Dans ces réponses on reste dans un cadre existant des marchés de logement.</a:t>
            </a:r>
          </a:p>
          <a:p>
            <a:pPr>
              <a:spcBef>
                <a:spcPct val="0"/>
              </a:spcBef>
            </a:pPr>
            <a:r>
              <a:rPr lang="fr-BE" baseline="0" dirty="0" smtClean="0"/>
              <a:t>Après mon tour d’horizon je pense qu’on doit le mettre en question. Et mettre en question la propriétarisation. Mais cela veut dire qu’on doit redéfinir la sécurité sociale et tous les aspects financiers et économiques. Et avec ceci je transmets la discussion du logement dans les </a:t>
            </a:r>
            <a:r>
              <a:rPr lang="fr-BE" baseline="0" smtClean="0"/>
              <a:t>discussions de hier</a:t>
            </a:r>
            <a:r>
              <a:rPr lang="fr-BE" baseline="0" dirty="0" smtClean="0"/>
              <a:t>.</a:t>
            </a:r>
            <a:endParaRPr lang="fr-BE" dirty="0" smtClean="0"/>
          </a:p>
        </p:txBody>
      </p:sp>
      <p:sp>
        <p:nvSpPr>
          <p:cNvPr id="890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5C9BB-10AB-45CE-993A-79E3E46B23B9}" type="slidenum">
              <a:rPr lang="fr-BE">
                <a:solidFill>
                  <a:prstClr val="black"/>
                </a:solidFill>
                <a:cs typeface="Arial" charset="0"/>
              </a:rPr>
              <a:pPr fontAlgn="base">
                <a:spcBef>
                  <a:spcPct val="0"/>
                </a:spcBef>
                <a:spcAft>
                  <a:spcPct val="0"/>
                </a:spcAft>
              </a:pPr>
              <a:t>42</a:t>
            </a:fld>
            <a:endParaRPr lang="fr-BE">
              <a:solidFill>
                <a:prstClr val="black"/>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0CD473-630C-464D-8DD6-625ED8CDCD3E}" type="slidenum">
              <a:rPr lang="es-ES">
                <a:solidFill>
                  <a:prstClr val="black"/>
                </a:solidFill>
              </a:rPr>
              <a:pPr eaLnBrk="1" hangingPunct="1"/>
              <a:t>68</a:t>
            </a:fld>
            <a:endParaRPr lang="es-E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last economical figures confirm that the moderate recovery started in 2010 was an illusion. During the last semester 2011 the change rates indicate a downturn of the economical activity in all Europe.</a:t>
            </a:r>
          </a:p>
          <a:p>
            <a:pPr eaLnBrk="1" hangingPunct="1">
              <a:spcBef>
                <a:spcPct val="0"/>
              </a:spcBef>
            </a:pPr>
            <a:endParaRPr lang="es-ES" smtClean="0"/>
          </a:p>
          <a:p>
            <a:pPr eaLnBrk="1" hangingPunct="1">
              <a:spcBef>
                <a:spcPct val="0"/>
              </a:spcBef>
            </a:pPr>
            <a:r>
              <a:rPr lang="en-US" smtClean="0"/>
              <a:t>In Spain, it is a descendent figure at a 0.3%, the same value that in Euro Zone and in EU27. A lot of them is still blaming of this situation to other surrounding countries, by their public deficit and the excessive regulation of their markets, especially in employment. The own European Commission is alerting to the negative outlook for all Europe, and not only for PIIGS (Portugal, Italy, Ireland, Greece and Spain).</a:t>
            </a:r>
            <a:endParaRPr lang="es-ES" smtClean="0"/>
          </a:p>
          <a:p>
            <a:pPr eaLnBrk="1" hangingPunct="1">
              <a:spcBef>
                <a:spcPct val="0"/>
              </a:spcBef>
            </a:pPr>
            <a:endParaRPr lang="es-ES"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279F5F-EE4F-47B2-B5E0-9A3040D6724A}" type="slidenum">
              <a:rPr lang="es-ES">
                <a:solidFill>
                  <a:prstClr val="black"/>
                </a:solidFill>
              </a:rPr>
              <a:pPr eaLnBrk="1" hangingPunct="1"/>
              <a:t>69</a:t>
            </a:fld>
            <a:endParaRPr lang="es-E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600" smtClean="0"/>
              <a:t>Building is the more affected sector by the crisis. The real state boom during the prosperity years oversized its participation in GDP.</a:t>
            </a:r>
          </a:p>
          <a:p>
            <a:pPr eaLnBrk="1" hangingPunct="1">
              <a:spcBef>
                <a:spcPct val="0"/>
              </a:spcBef>
            </a:pPr>
            <a:endParaRPr lang="es-ES" sz="1600" smtClean="0"/>
          </a:p>
          <a:p>
            <a:pPr eaLnBrk="1" hangingPunct="1">
              <a:spcBef>
                <a:spcPct val="0"/>
              </a:spcBef>
            </a:pPr>
            <a:r>
              <a:rPr lang="en-US" sz="1600" smtClean="0"/>
              <a:t>Industry is the second more affected sector, losing weight in its contribution to GDP and going far from the main European economies.</a:t>
            </a:r>
            <a:endParaRPr lang="es-ES" sz="1600" smtClean="0"/>
          </a:p>
          <a:p>
            <a:pPr eaLnBrk="1" hangingPunct="1">
              <a:spcBef>
                <a:spcPct val="0"/>
              </a:spcBef>
            </a:pPr>
            <a:endParaRPr lang="es-ES" sz="1600" smtClean="0"/>
          </a:p>
        </p:txBody>
      </p:sp>
      <p:sp>
        <p:nvSpPr>
          <p:cNvPr id="573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A9514A-DFE5-4DC6-A2F2-D36EEA930408}" type="slidenum">
              <a:rPr lang="es-ES">
                <a:solidFill>
                  <a:prstClr val="black"/>
                </a:solidFill>
              </a:rPr>
              <a:pPr eaLnBrk="1" hangingPunct="1"/>
              <a:t>70</a:t>
            </a:fld>
            <a:endParaRPr lang="es-E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n-US" sz="1400" dirty="0" smtClean="0"/>
              <a:t>The continuous destruction of private and public employment</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frozen of pensions and salary reduction for public employees</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frozen of the National Minimum Wage (SMI) and the Public Indicator for Multiple Effects Rent (IPREM) = a reference for grants, subsidies, aids, … </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increase of the precarious employment as a consequence  of the labour reform</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increase of the Personal Income Tax (IRPF)</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increase of the Property Tax (IBI)</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increase of the energy prices</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The possible disappearance of some social subsidies.</a:t>
            </a:r>
            <a:endParaRPr lang="es-ES" sz="1400" dirty="0" smtClean="0"/>
          </a:p>
          <a:p>
            <a:pPr marL="171450" indent="-171450" eaLnBrk="1" fontAlgn="auto" hangingPunct="1">
              <a:spcBef>
                <a:spcPts val="0"/>
              </a:spcBef>
              <a:spcAft>
                <a:spcPts val="0"/>
              </a:spcAft>
              <a:buFont typeface="Arial" pitchFamily="34" charset="0"/>
              <a:buChar char="•"/>
              <a:defRPr/>
            </a:pPr>
            <a:r>
              <a:rPr lang="en-US" sz="1400" dirty="0" smtClean="0"/>
              <a:t>And the increase of VAT</a:t>
            </a:r>
          </a:p>
          <a:p>
            <a:pPr eaLnBrk="1" fontAlgn="auto" hangingPunct="1">
              <a:spcBef>
                <a:spcPts val="0"/>
              </a:spcBef>
              <a:spcAft>
                <a:spcPts val="0"/>
              </a:spcAft>
              <a:defRPr/>
            </a:pPr>
            <a:endParaRPr lang="es-ES" sz="1400" b="1" dirty="0" smtClean="0"/>
          </a:p>
          <a:p>
            <a:pPr eaLnBrk="1" fontAlgn="auto" hangingPunct="1">
              <a:spcBef>
                <a:spcPts val="0"/>
              </a:spcBef>
              <a:spcAft>
                <a:spcPts val="0"/>
              </a:spcAft>
              <a:defRPr/>
            </a:pPr>
            <a:r>
              <a:rPr lang="es-ES" sz="1400" b="1" dirty="0" smtClean="0"/>
              <a:t>3 reformas laborales, 1 cambio constitucional y 2 años </a:t>
            </a:r>
            <a:r>
              <a:rPr lang="es-ES" sz="1400" b="1" dirty="0" err="1" smtClean="0"/>
              <a:t>reestructurando</a:t>
            </a:r>
            <a:r>
              <a:rPr lang="es-ES" sz="1400" b="1" dirty="0" smtClean="0"/>
              <a:t> el sector financiero. 2 huelgas generales. Mientras, el déficit no cede y la deuda se sigue acumulando y el desempleo sigue subiendo. </a:t>
            </a:r>
            <a:endParaRPr lang="es-ES" sz="1400" dirty="0" smtClean="0"/>
          </a:p>
          <a:p>
            <a:pPr marL="171450" indent="-171450" eaLnBrk="1" fontAlgn="auto" hangingPunct="1">
              <a:spcBef>
                <a:spcPts val="0"/>
              </a:spcBef>
              <a:spcAft>
                <a:spcPts val="0"/>
              </a:spcAft>
              <a:buFont typeface="Arial" pitchFamily="34" charset="0"/>
              <a:buChar char="•"/>
              <a:defRPr/>
            </a:pPr>
            <a:endParaRPr lang="es-ES" sz="1400" dirty="0" smtClean="0"/>
          </a:p>
          <a:p>
            <a:pPr eaLnBrk="1" fontAlgn="auto" hangingPunct="1">
              <a:spcBef>
                <a:spcPts val="0"/>
              </a:spcBef>
              <a:spcAft>
                <a:spcPts val="0"/>
              </a:spcAft>
              <a:defRPr/>
            </a:pPr>
            <a:endParaRPr lang="es-ES" dirty="0" smtClean="0"/>
          </a:p>
        </p:txBody>
      </p:sp>
      <p:sp>
        <p:nvSpPr>
          <p:cNvPr id="583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844C78-963E-4E3A-9B33-723D71875FB6}" type="slidenum">
              <a:rPr lang="es-ES">
                <a:solidFill>
                  <a:prstClr val="black"/>
                </a:solidFill>
              </a:rPr>
              <a:pPr eaLnBrk="1" hangingPunct="1"/>
              <a:t>71</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Ce tableau nous donne la  situation en 2010. il est basé sur les données d’</a:t>
            </a:r>
            <a:r>
              <a:rPr lang="fr-BE" dirty="0" err="1" smtClean="0"/>
              <a:t>eurosilc</a:t>
            </a:r>
            <a:r>
              <a:rPr lang="fr-BE" dirty="0" smtClean="0"/>
              <a:t>, mais corrigé par </a:t>
            </a:r>
            <a:r>
              <a:rPr lang="fr-BE" dirty="0" err="1" smtClean="0"/>
              <a:t>cecodhas</a:t>
            </a:r>
            <a:r>
              <a:rPr lang="fr-BE" dirty="0" smtClean="0"/>
              <a:t>. </a:t>
            </a:r>
            <a:r>
              <a:rPr lang="fr-BE" dirty="0" err="1" smtClean="0"/>
              <a:t>Cecodhas</a:t>
            </a:r>
            <a:r>
              <a:rPr lang="fr-BE" dirty="0" smtClean="0"/>
              <a:t> est le centre européenne pour le logement social.</a:t>
            </a:r>
          </a:p>
          <a:p>
            <a:endParaRPr lang="fr-BE" dirty="0" smtClean="0"/>
          </a:p>
          <a:p>
            <a:r>
              <a:rPr lang="fr-BE" dirty="0" smtClean="0"/>
              <a:t>Les couleurs de ce tableau nous disent que le marché du logement est essentiellement un marché des propriétés. Plus de 70% du marché de logement en Europe est un marché des </a:t>
            </a:r>
            <a:r>
              <a:rPr lang="fr-BE" dirty="0" err="1" smtClean="0"/>
              <a:t>proriétés</a:t>
            </a:r>
            <a:r>
              <a:rPr lang="fr-BE" dirty="0" smtClean="0"/>
              <a:t>. C’est surtout en Europe de l’est qu’on trouve des taux plus élevés que 80%.</a:t>
            </a:r>
          </a:p>
          <a:p>
            <a:endParaRPr lang="fr-BE" dirty="0" smtClean="0"/>
          </a:p>
          <a:p>
            <a:r>
              <a:rPr lang="fr-BE" dirty="0" smtClean="0"/>
              <a:t>Seulement dans des pays comme l’Allemagne, la suède, le </a:t>
            </a:r>
            <a:r>
              <a:rPr lang="fr-BE" dirty="0" err="1" smtClean="0"/>
              <a:t>danemark</a:t>
            </a:r>
            <a:r>
              <a:rPr lang="fr-BE" dirty="0" smtClean="0"/>
              <a:t>, la république tchèque, l’Autriche, la France et les Pays-Bas le marché de location est plus importante.</a:t>
            </a:r>
          </a:p>
          <a:p>
            <a:endParaRPr lang="fr-BE" dirty="0" smtClean="0"/>
          </a:p>
          <a:p>
            <a:r>
              <a:rPr lang="fr-BE" dirty="0" smtClean="0"/>
              <a:t>Et la troisième, mais plus petite, segment est le marché de locataire régulé ou aux prix réduits, le logement social. Dans quelques pays ce marché est considérable: comme en Pays-Bas, en Pologne, en république tchèque et en Suède.</a:t>
            </a:r>
          </a:p>
          <a:p>
            <a:endParaRPr lang="fr-BE" dirty="0" smtClean="0"/>
          </a:p>
          <a:p>
            <a:r>
              <a:rPr lang="fr-BE" dirty="0" smtClean="0"/>
              <a:t>Ce qui est important ici est que le marche de propriété est dominant en Europe. Cette domination date des années 60 et c’est donc une domination récente.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3457932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t>Financial</a:t>
            </a:r>
            <a:r>
              <a:rPr lang="en-US" smtClean="0"/>
              <a:t>: No increase of the financial credibility, an still restricted credit, producing the  financial strangulation.</a:t>
            </a:r>
            <a:endParaRPr lang="es-ES" smtClean="0"/>
          </a:p>
          <a:p>
            <a:pPr eaLnBrk="1" hangingPunct="1">
              <a:spcBef>
                <a:spcPct val="0"/>
              </a:spcBef>
            </a:pPr>
            <a:r>
              <a:rPr lang="en-US" u="sng" smtClean="0"/>
              <a:t>Fiscal</a:t>
            </a:r>
            <a:r>
              <a:rPr lang="en-US" smtClean="0"/>
              <a:t>: A growth of the collection through an indiscriminate taxes rise. It will suppose a minor possibility for the consumption and investment.</a:t>
            </a:r>
            <a:endParaRPr lang="es-ES" smtClean="0"/>
          </a:p>
          <a:p>
            <a:pPr eaLnBrk="1" hangingPunct="1">
              <a:spcBef>
                <a:spcPct val="0"/>
              </a:spcBef>
            </a:pPr>
            <a:r>
              <a:rPr lang="en-US" u="sng" smtClean="0"/>
              <a:t>Competitive</a:t>
            </a:r>
            <a:r>
              <a:rPr lang="en-US" smtClean="0"/>
              <a:t>: black economy increases and the respect to the competitiveness rules will relax.</a:t>
            </a:r>
            <a:endParaRPr lang="es-ES" smtClean="0"/>
          </a:p>
          <a:p>
            <a:pPr eaLnBrk="1" hangingPunct="1">
              <a:spcBef>
                <a:spcPct val="0"/>
              </a:spcBef>
            </a:pPr>
            <a:r>
              <a:rPr lang="en-US" u="sng" smtClean="0"/>
              <a:t>Budgetary</a:t>
            </a:r>
            <a:r>
              <a:rPr lang="en-US" smtClean="0"/>
              <a:t>: reduction of the productive public investments.</a:t>
            </a:r>
            <a:endParaRPr lang="es-ES" smtClean="0"/>
          </a:p>
          <a:p>
            <a:pPr eaLnBrk="1" hangingPunct="1">
              <a:spcBef>
                <a:spcPct val="0"/>
              </a:spcBef>
            </a:pPr>
            <a:r>
              <a:rPr lang="en-US" u="sng" smtClean="0"/>
              <a:t>Energy</a:t>
            </a:r>
            <a:r>
              <a:rPr lang="en-US" smtClean="0"/>
              <a:t>: The aim 20-20-20 is put at risk.</a:t>
            </a:r>
            <a:endParaRPr lang="es-ES" smtClean="0"/>
          </a:p>
          <a:p>
            <a:pPr eaLnBrk="1" hangingPunct="1">
              <a:spcBef>
                <a:spcPct val="0"/>
              </a:spcBef>
            </a:pPr>
            <a:r>
              <a:rPr lang="en-US" u="sng" smtClean="0"/>
              <a:t>Labour</a:t>
            </a:r>
            <a:r>
              <a:rPr lang="en-US" smtClean="0"/>
              <a:t>: a legislation which reduce rights, and promote as much as cheapen the redundancies.</a:t>
            </a:r>
            <a:endParaRPr lang="es-ES" smtClean="0"/>
          </a:p>
          <a:p>
            <a:pPr eaLnBrk="1" hangingPunct="1">
              <a:spcBef>
                <a:spcPct val="0"/>
              </a:spcBef>
            </a:pPr>
            <a:r>
              <a:rPr lang="es-ES" smtClean="0"/>
              <a:t> </a:t>
            </a:r>
          </a:p>
          <a:p>
            <a:pPr eaLnBrk="1" hangingPunct="1">
              <a:spcBef>
                <a:spcPct val="0"/>
              </a:spcBef>
            </a:pPr>
            <a:r>
              <a:rPr lang="en-US" smtClean="0"/>
              <a:t>Deficit has also been the base for the Project of the Spanish National Budgets 2012, approved on last March 30</a:t>
            </a:r>
            <a:r>
              <a:rPr lang="en-US" baseline="30000" smtClean="0"/>
              <a:t>th</a:t>
            </a:r>
            <a:r>
              <a:rPr lang="en-US" smtClean="0"/>
              <a:t>, with which it’s pretended to get the subject of budgetary stability promised by Government, to the 5,3% GDP, 3.2 under the 8.5% at the end of 2011. </a:t>
            </a:r>
            <a:endParaRPr lang="es-ES" smtClean="0"/>
          </a:p>
          <a:p>
            <a:pPr eaLnBrk="1" hangingPunct="1">
              <a:spcBef>
                <a:spcPct val="0"/>
              </a:spcBef>
            </a:pPr>
            <a:r>
              <a:rPr lang="en-US" smtClean="0"/>
              <a:t> </a:t>
            </a:r>
            <a:endParaRPr lang="es-ES" smtClean="0"/>
          </a:p>
          <a:p>
            <a:pPr eaLnBrk="1" hangingPunct="1">
              <a:spcBef>
                <a:spcPct val="0"/>
              </a:spcBef>
            </a:pPr>
            <a:r>
              <a:rPr lang="en-US" smtClean="0"/>
              <a:t>Followed to the presentation of the Budgets project, it was announced a downturn of 10.000 millions for public health system and education. It will affect in a worse functioning of the basic public services. And as a consequence in the Social Welfare State.</a:t>
            </a:r>
            <a:endParaRPr lang="es-ES"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218094-FBCD-4A9D-BE9A-C6C248C50285}" type="slidenum">
              <a:rPr lang="es-ES">
                <a:solidFill>
                  <a:prstClr val="black"/>
                </a:solidFill>
              </a:rPr>
              <a:pPr eaLnBrk="1" hangingPunct="1"/>
              <a:t>72</a:t>
            </a:fld>
            <a:endParaRPr lang="es-E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The fall of the internal demand has produce strong withdrawal for the industrial production. The activities facing the crisis in a best way are related to export.</a:t>
            </a:r>
          </a:p>
          <a:p>
            <a:pPr eaLnBrk="1" hangingPunct="1">
              <a:spcBef>
                <a:spcPct val="0"/>
              </a:spcBef>
            </a:pPr>
            <a:endParaRPr lang="es-ES" sz="1400" smtClean="0"/>
          </a:p>
          <a:p>
            <a:pPr eaLnBrk="1" hangingPunct="1">
              <a:spcBef>
                <a:spcPct val="0"/>
              </a:spcBef>
            </a:pPr>
            <a:r>
              <a:rPr lang="en-US" sz="1400" smtClean="0"/>
              <a:t>The economical policy measures aimed exclusively to the deficit reduction are having clear negative effects for the industry.</a:t>
            </a:r>
            <a:endParaRPr lang="es-ES" sz="1400" smtClean="0"/>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526658C-5C07-4ED6-98E4-5426EF618166}" type="slidenum">
              <a:rPr lang="es-ES">
                <a:solidFill>
                  <a:prstClr val="black"/>
                </a:solidFill>
              </a:rPr>
              <a:pPr eaLnBrk="1" hangingPunct="1"/>
              <a:t>73</a:t>
            </a:fld>
            <a:endParaRPr lang="es-E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This general situation is leading to a non return destruction of the industrial net, taking us far from the more industrialized countries, which having an strong industry sector are resisting  better the crisis effects. It also takes us far from the joint aim to increase the industry participation in GDP.</a:t>
            </a:r>
            <a:endParaRPr lang="es-ES" sz="1400" smtClean="0"/>
          </a:p>
          <a:p>
            <a:pPr eaLnBrk="1" hangingPunct="1">
              <a:spcBef>
                <a:spcPct val="0"/>
              </a:spcBef>
            </a:pPr>
            <a:endParaRPr lang="es-ES" smtClean="0"/>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11CE78-BAAB-4121-BCD8-9E62109E5D06}" type="slidenum">
              <a:rPr lang="es-ES">
                <a:solidFill>
                  <a:prstClr val="black"/>
                </a:solidFill>
              </a:rPr>
              <a:pPr eaLnBrk="1" hangingPunct="1"/>
              <a:t>74</a:t>
            </a:fld>
            <a:endParaRPr lang="es-E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marL="171450" indent="-171450" eaLnBrk="1" fontAlgn="auto" hangingPunct="1">
              <a:spcBef>
                <a:spcPts val="0"/>
              </a:spcBef>
              <a:spcAft>
                <a:spcPts val="0"/>
              </a:spcAft>
              <a:buFont typeface="Arial" pitchFamily="34" charset="0"/>
              <a:buChar char="•"/>
              <a:defRPr/>
            </a:pPr>
            <a:r>
              <a:rPr lang="es-ES" dirty="0" smtClean="0"/>
              <a:t>Una de las metas de la Estrategia Europa para 2020 es reducir la pobreza en un 25% en EU</a:t>
            </a:r>
          </a:p>
          <a:p>
            <a:pPr marL="171450" indent="-171450" eaLnBrk="1" fontAlgn="auto" hangingPunct="1">
              <a:spcBef>
                <a:spcPts val="0"/>
              </a:spcBef>
              <a:spcAft>
                <a:spcPts val="0"/>
              </a:spcAft>
              <a:buFont typeface="Arial" pitchFamily="34" charset="0"/>
              <a:buChar char="•"/>
              <a:defRPr/>
            </a:pPr>
            <a:r>
              <a:rPr lang="es-ES" dirty="0" smtClean="0"/>
              <a:t>La crisis económica tiene parte de culpa aunque los niveles de pobreza y exclusión en España no han disminuido ni siquiera en época de bonanza</a:t>
            </a:r>
          </a:p>
          <a:p>
            <a:pPr marL="171450" indent="-171450" eaLnBrk="1" fontAlgn="auto" hangingPunct="1">
              <a:spcBef>
                <a:spcPts val="0"/>
              </a:spcBef>
              <a:spcAft>
                <a:spcPts val="0"/>
              </a:spcAft>
              <a:buFont typeface="Arial" pitchFamily="34" charset="0"/>
              <a:buChar char="•"/>
              <a:defRPr/>
            </a:pPr>
            <a:r>
              <a:rPr lang="es-ES" dirty="0" smtClean="0"/>
              <a:t>El gasto social de España es uno de los más bajos de Europa</a:t>
            </a:r>
          </a:p>
          <a:p>
            <a:pPr marL="171450" indent="-171450" eaLnBrk="1" fontAlgn="auto" hangingPunct="1">
              <a:spcBef>
                <a:spcPts val="0"/>
              </a:spcBef>
              <a:spcAft>
                <a:spcPts val="0"/>
              </a:spcAft>
              <a:buFont typeface="Arial" pitchFamily="34" charset="0"/>
              <a:buChar char="•"/>
              <a:defRPr/>
            </a:pPr>
            <a:r>
              <a:rPr lang="es-ES" dirty="0" smtClean="0"/>
              <a:t>Necesitamos reforzar las políticas sociales</a:t>
            </a:r>
          </a:p>
          <a:p>
            <a:pPr marL="171450" indent="-171450" eaLnBrk="1" fontAlgn="auto" hangingPunct="1">
              <a:spcBef>
                <a:spcPts val="0"/>
              </a:spcBef>
              <a:spcAft>
                <a:spcPts val="0"/>
              </a:spcAft>
              <a:buFont typeface="Arial" pitchFamily="34" charset="0"/>
              <a:buChar char="•"/>
              <a:defRPr/>
            </a:pPr>
            <a:r>
              <a:rPr lang="es-ES" dirty="0" smtClean="0"/>
              <a:t>Hace falta generar empleo, pero no cualquier tipo de empleo: en Madrid, el 23% de las personas en riesgo de exclusión social son trabajadores de jornada completa</a:t>
            </a:r>
          </a:p>
          <a:p>
            <a:pPr marL="171450" indent="-171450" eaLnBrk="1" fontAlgn="auto" hangingPunct="1">
              <a:spcBef>
                <a:spcPts val="0"/>
              </a:spcBef>
              <a:spcAft>
                <a:spcPts val="0"/>
              </a:spcAft>
              <a:buFont typeface="Arial" pitchFamily="34" charset="0"/>
              <a:buChar char="•"/>
              <a:defRPr/>
            </a:pPr>
            <a:r>
              <a:rPr lang="es-ES" dirty="0" smtClean="0"/>
              <a:t>aparición de un nuevo perfil de personas que, con la crisis, se ven obligadas a pedir ayuda. Son personas que pierden su trabajo y no pueden pagar las facturas; no se trata de indigentes ni analfabetos, ni de personas que proceden de familias desestructuradas</a:t>
            </a:r>
          </a:p>
          <a:p>
            <a:pPr eaLnBrk="1" fontAlgn="auto" hangingPunct="1">
              <a:spcBef>
                <a:spcPts val="0"/>
              </a:spcBef>
              <a:spcAft>
                <a:spcPts val="0"/>
              </a:spcAft>
              <a:defRPr/>
            </a:pPr>
            <a:endParaRPr lang="es-ES" dirty="0" smtClean="0"/>
          </a:p>
        </p:txBody>
      </p:sp>
      <p:sp>
        <p:nvSpPr>
          <p:cNvPr id="624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97AAAB-76DE-4916-ACF8-2971CC08A909}" type="slidenum">
              <a:rPr lang="es-ES">
                <a:solidFill>
                  <a:prstClr val="black"/>
                </a:solidFill>
              </a:rPr>
              <a:pPr eaLnBrk="1" hangingPunct="1"/>
              <a:t>75</a:t>
            </a:fld>
            <a:endParaRPr lang="es-E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Since the beginning of the crisis in 2008 the situation of the Spanish labour market started to be deteriorated, with a downturn of the employed figures and a strong increase of the unemployment. The number of employed people was reduced in 2.250.000 people, while the unemployment rose in 3.165.100 workers.</a:t>
            </a:r>
          </a:p>
          <a:p>
            <a:pPr eaLnBrk="1" hangingPunct="1">
              <a:spcBef>
                <a:spcPct val="0"/>
              </a:spcBef>
            </a:pPr>
            <a:endParaRPr lang="en-US" smtClean="0"/>
          </a:p>
          <a:p>
            <a:pPr eaLnBrk="1" hangingPunct="1">
              <a:spcBef>
                <a:spcPct val="0"/>
              </a:spcBef>
            </a:pPr>
            <a:r>
              <a:rPr lang="es-ES" smtClean="0"/>
              <a:t>La tasa de desempleo es la más alta entre las economías avanzadas.</a:t>
            </a:r>
          </a:p>
          <a:p>
            <a:pPr eaLnBrk="1" hangingPunct="1">
              <a:spcBef>
                <a:spcPct val="0"/>
              </a:spcBef>
            </a:pPr>
            <a:r>
              <a:rPr lang="es-ES" smtClean="0"/>
              <a:t>La tasa de desempleo de los jóvenes (entre 15 y 24 años) es una de las tasas más altas del mundo.</a:t>
            </a:r>
          </a:p>
          <a:p>
            <a:pPr eaLnBrk="1" hangingPunct="1">
              <a:spcBef>
                <a:spcPct val="0"/>
              </a:spcBef>
            </a:pPr>
            <a:r>
              <a:rPr lang="es-ES" smtClean="0"/>
              <a:t>El sector de la construcción representa en promedio cerca de 52,3 por ciento del total de las pérdidas de empleos en España entre los primeros trimestres de 2008 y 2011.</a:t>
            </a:r>
          </a:p>
          <a:p>
            <a:pPr eaLnBrk="1" hangingPunct="1">
              <a:spcBef>
                <a:spcPct val="0"/>
              </a:spcBef>
            </a:pPr>
            <a:r>
              <a:rPr lang="es-ES" smtClean="0"/>
              <a:t>Entre 1995 y 2007, la deuda de las familias aumentó en más de 86 puntos porcentuales</a:t>
            </a:r>
          </a:p>
          <a:p>
            <a:pPr eaLnBrk="1" hangingPunct="1">
              <a:spcBef>
                <a:spcPct val="0"/>
              </a:spcBef>
            </a:pPr>
            <a:r>
              <a:rPr lang="es-ES" smtClean="0"/>
              <a:t>Los trabajadores migrantes representaron cerca de 14 por ciento del total del empleo entre los primeros trimestres de 2009 y 2011; sin embargo, durante el mismo período constituyeron el 23,5 por ciento del total de puestos de trabajo perdidos. Como consecuencia, los flujos de migración netos disminuyeron en más de 60 por ciento durante la crisis</a:t>
            </a:r>
          </a:p>
          <a:p>
            <a:pPr eaLnBrk="1" hangingPunct="1">
              <a:spcBef>
                <a:spcPct val="0"/>
              </a:spcBef>
            </a:pPr>
            <a:endParaRPr lang="es-ES" sz="1400" smtClean="0"/>
          </a:p>
          <a:p>
            <a:pPr eaLnBrk="1" hangingPunct="1">
              <a:spcBef>
                <a:spcPct val="0"/>
              </a:spcBef>
            </a:pPr>
            <a:endParaRPr lang="es-ES" smtClean="0"/>
          </a:p>
        </p:txBody>
      </p:sp>
      <p:sp>
        <p:nvSpPr>
          <p:cNvPr id="634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6E8F1A-F48F-4BF0-BA4A-0A3E2E31BDAB}" type="slidenum">
              <a:rPr lang="es-ES">
                <a:solidFill>
                  <a:prstClr val="black"/>
                </a:solidFill>
              </a:rPr>
              <a:pPr eaLnBrk="1" hangingPunct="1"/>
              <a:t>77</a:t>
            </a:fld>
            <a:endParaRPr lang="es-E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The unemployment continued its increase caused by the inclusion of the effectives to the active population. Therefore not all the unemployed come from the unemployment destruction and from the companies close down. Some people have been included to the labour market as a consequence of the lost of any of their family members. </a:t>
            </a:r>
            <a:endParaRPr lang="es-ES" sz="1400" smtClean="0"/>
          </a:p>
          <a:p>
            <a:pPr eaLnBrk="1" hangingPunct="1">
              <a:spcBef>
                <a:spcPct val="0"/>
              </a:spcBef>
            </a:pPr>
            <a:endParaRPr lang="es-ES" smtClean="0"/>
          </a:p>
          <a:p>
            <a:pPr eaLnBrk="1" hangingPunct="1">
              <a:spcBef>
                <a:spcPct val="0"/>
              </a:spcBef>
            </a:pPr>
            <a:r>
              <a:rPr lang="es-ES" smtClean="0"/>
              <a:t>hay </a:t>
            </a:r>
            <a:r>
              <a:rPr lang="es-ES" b="1" smtClean="0"/>
              <a:t>problemas estructurales en nuestro mercado de trabajo </a:t>
            </a:r>
            <a:r>
              <a:rPr lang="es-ES" smtClean="0"/>
              <a:t>o no sería posible explicar una tasa de paro tan elevada. Los había en 2006 cuando creábamos un millón de empleos había dos millones de parados y necesitábamos que vinieran 600.000 inmigrantes para cubrir la oferta.</a:t>
            </a:r>
          </a:p>
          <a:p>
            <a:pPr eaLnBrk="1" hangingPunct="1">
              <a:spcBef>
                <a:spcPct val="0"/>
              </a:spcBef>
            </a:pPr>
            <a:endParaRPr lang="es-ES" smtClean="0"/>
          </a:p>
        </p:txBody>
      </p:sp>
      <p:sp>
        <p:nvSpPr>
          <p:cNvPr id="645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59BE94-DFA5-404E-A3EF-2A90E658D0AC}" type="slidenum">
              <a:rPr lang="es-ES">
                <a:solidFill>
                  <a:prstClr val="black"/>
                </a:solidFill>
              </a:rPr>
              <a:pPr eaLnBrk="1" hangingPunct="1"/>
              <a:t>78</a:t>
            </a:fld>
            <a:endParaRPr lang="es-E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For the first time in several decades, the unemployment figures for men is over the women’s (even in relative terms, the unemployment rate for women is still higher).</a:t>
            </a:r>
          </a:p>
          <a:p>
            <a:pPr eaLnBrk="1" hangingPunct="1">
              <a:spcBef>
                <a:spcPct val="0"/>
              </a:spcBef>
            </a:pPr>
            <a:endParaRPr lang="es-ES" sz="1400" smtClean="0"/>
          </a:p>
          <a:p>
            <a:pPr eaLnBrk="1" hangingPunct="1">
              <a:spcBef>
                <a:spcPct val="0"/>
              </a:spcBef>
            </a:pPr>
            <a:r>
              <a:rPr lang="en-US" sz="1400" smtClean="0"/>
              <a:t>Although the unemployment rates for young people (under 25) is much higher, its importance in the unemployment group is not relevant. The explanation is the aging of the active population and the rising tendency for young people to keep in the educational system.</a:t>
            </a:r>
          </a:p>
          <a:p>
            <a:pPr eaLnBrk="1" hangingPunct="1">
              <a:spcBef>
                <a:spcPct val="0"/>
              </a:spcBef>
            </a:pPr>
            <a:endParaRPr lang="es-ES" sz="1400" smtClean="0"/>
          </a:p>
          <a:p>
            <a:pPr eaLnBrk="1" hangingPunct="1">
              <a:spcBef>
                <a:spcPct val="0"/>
              </a:spcBef>
            </a:pPr>
            <a:r>
              <a:rPr lang="en-US" sz="1400" smtClean="0"/>
              <a:t>The unemployment remarkably affects to foreigners with an unemployment rate which duplicate the national rates.</a:t>
            </a:r>
            <a:endParaRPr lang="es-ES" sz="1400" smtClean="0"/>
          </a:p>
          <a:p>
            <a:pPr eaLnBrk="1" hangingPunct="1">
              <a:spcBef>
                <a:spcPct val="0"/>
              </a:spcBef>
            </a:pPr>
            <a:endParaRPr lang="es-ES" smtClean="0"/>
          </a:p>
        </p:txBody>
      </p:sp>
      <p:sp>
        <p:nvSpPr>
          <p:cNvPr id="655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466E32-8456-4F08-AC92-BAF891804DF9}" type="slidenum">
              <a:rPr lang="es-ES">
                <a:solidFill>
                  <a:prstClr val="black"/>
                </a:solidFill>
              </a:rPr>
              <a:pPr eaLnBrk="1" hangingPunct="1"/>
              <a:t>79</a:t>
            </a:fld>
            <a:endParaRPr lang="es-E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The recession is deteriorating the inequalities between north and south. The region with worse unemployment figures is Andalucía and País Vasco has the minor.</a:t>
            </a:r>
            <a:endParaRPr lang="es-ES" sz="1400" smtClean="0"/>
          </a:p>
          <a:p>
            <a:pPr eaLnBrk="1" hangingPunct="1">
              <a:spcBef>
                <a:spcPct val="0"/>
              </a:spcBef>
            </a:pPr>
            <a:endParaRPr lang="es-ES" smtClean="0"/>
          </a:p>
        </p:txBody>
      </p:sp>
      <p:sp>
        <p:nvSpPr>
          <p:cNvPr id="665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20F1A6-3879-4DFF-90C8-F4DAC820D44B}" type="slidenum">
              <a:rPr lang="es-ES">
                <a:solidFill>
                  <a:prstClr val="black"/>
                </a:solidFill>
              </a:rPr>
              <a:pPr eaLnBrk="1" hangingPunct="1"/>
              <a:t>81</a:t>
            </a:fld>
            <a:endParaRPr lang="es-E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The employment destruction is mainly affecting to the industrial and building sectors. The agriculture seems to resist better and the services branch shows a more ambiguous tendency, affected by the cyclical feature of the touristic activities and the growth of the occupation in some of the no market activities (public administration, health, education). </a:t>
            </a:r>
          </a:p>
          <a:p>
            <a:pPr eaLnBrk="1" hangingPunct="1">
              <a:spcBef>
                <a:spcPct val="0"/>
              </a:spcBef>
            </a:pPr>
            <a:endParaRPr lang="en-US" sz="1400" smtClean="0"/>
          </a:p>
          <a:p>
            <a:pPr eaLnBrk="1" hangingPunct="1">
              <a:spcBef>
                <a:spcPct val="0"/>
              </a:spcBef>
            </a:pPr>
            <a:r>
              <a:rPr lang="es-ES" sz="1400" smtClean="0"/>
              <a:t>En enero de 2008 había 2.5 millones de personas trabajando en la construcción y ahora hay 1.3. Sólo eso explica más de la mitad de la destrucción de empleo. Si sumas sectores relacionados con el boom, industriales y de servicios, la cifra se aproxima a dos tercios de la destrucción de empleo. Tiene lógica ya que también explicaban la mayor parte de la creación de empleo hasta 2007.</a:t>
            </a:r>
          </a:p>
          <a:p>
            <a:pPr eaLnBrk="1" hangingPunct="1">
              <a:spcBef>
                <a:spcPct val="0"/>
              </a:spcBef>
            </a:pPr>
            <a:endParaRPr lang="es-ES" sz="1400" smtClean="0"/>
          </a:p>
          <a:p>
            <a:pPr eaLnBrk="1" hangingPunct="1">
              <a:spcBef>
                <a:spcPct val="0"/>
              </a:spcBef>
            </a:pPr>
            <a:endParaRPr lang="es-ES" smtClean="0"/>
          </a:p>
        </p:txBody>
      </p:sp>
      <p:sp>
        <p:nvSpPr>
          <p:cNvPr id="675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94C608-84E4-4817-B429-9C6B1E2A7D31}" type="slidenum">
              <a:rPr lang="es-ES">
                <a:solidFill>
                  <a:prstClr val="black"/>
                </a:solidFill>
              </a:rPr>
              <a:pPr eaLnBrk="1" hangingPunct="1"/>
              <a:t>83</a:t>
            </a:fld>
            <a:endParaRPr lang="es-E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F7762D-CD13-446F-BC57-976D6C4144F6}" type="slidenum">
              <a:rPr lang="es-ES">
                <a:solidFill>
                  <a:prstClr val="black"/>
                </a:solidFill>
              </a:rPr>
              <a:pPr eaLnBrk="1" hangingPunct="1"/>
              <a:t>84</a:t>
            </a:fld>
            <a:endParaRPr lang="es-ES">
              <a:solidFill>
                <a:prstClr val="black"/>
              </a:solidFill>
            </a:endParaRPr>
          </a:p>
        </p:txBody>
      </p:sp>
      <p:sp>
        <p:nvSpPr>
          <p:cNvPr id="5" name="2 Marcador de contenido"/>
          <p:cNvSpPr>
            <a:spLocks noGrp="1"/>
          </p:cNvSpPr>
          <p:nvPr>
            <p:ph type="body" idx="1"/>
          </p:nvPr>
        </p:nvSpPr>
        <p:spPr/>
        <p:style>
          <a:lnRef idx="0">
            <a:schemeClr val="dk1"/>
          </a:lnRef>
          <a:fillRef idx="3">
            <a:schemeClr val="dk1"/>
          </a:fillRef>
          <a:effectRef idx="3">
            <a:schemeClr val="dk1"/>
          </a:effectRef>
          <a:fontRef idx="minor">
            <a:schemeClr val="lt1"/>
          </a:fontRef>
        </p:style>
        <p:txBody>
          <a:bodyPr>
            <a:normAutofit/>
          </a:bodyPr>
          <a:lstStyle/>
          <a:p>
            <a:pPr eaLnBrk="1" fontAlgn="auto" hangingPunct="1">
              <a:spcBef>
                <a:spcPts val="0"/>
              </a:spcBef>
              <a:spcAft>
                <a:spcPts val="0"/>
              </a:spcAft>
              <a:defRPr/>
            </a:pPr>
            <a:endParaRPr lang="es-ES_tradnl" dirty="0"/>
          </a:p>
          <a:p>
            <a:pPr algn="ctr" eaLnBrk="1" fontAlgn="auto" hangingPunct="1">
              <a:spcBef>
                <a:spcPts val="0"/>
              </a:spcBef>
              <a:spcAft>
                <a:spcPts val="0"/>
              </a:spcAft>
              <a:defRPr/>
            </a:pPr>
            <a:r>
              <a:rPr lang="en-US" dirty="0" smtClean="0"/>
              <a:t>The Government of the Popular Party adopted on February 10, 2012 - without social dialogue and prior information to the social partners - Law 3/2012 of urgent measures for the reform of the labor market</a:t>
            </a:r>
            <a:endParaRPr lang="es-ES" b="1" dirty="0"/>
          </a:p>
          <a:p>
            <a:pPr eaLnBrk="1" fontAlgn="auto" hangingPunct="1">
              <a:spcBef>
                <a:spcPts val="0"/>
              </a:spcBef>
              <a:spcAft>
                <a:spcPts val="0"/>
              </a:spcAft>
              <a:defRPr/>
            </a:pPr>
            <a:endParaRPr lang="es-ES_tradnl" dirty="0"/>
          </a:p>
          <a:p>
            <a:pPr algn="ctr" eaLnBrk="1" fontAlgn="auto" hangingPunct="1">
              <a:spcBef>
                <a:spcPts val="0"/>
              </a:spcBef>
              <a:spcAft>
                <a:spcPts val="0"/>
              </a:spcAft>
              <a:defRPr/>
            </a:pPr>
            <a:r>
              <a:rPr lang="en-US" b="1" dirty="0" smtClean="0"/>
              <a:t>A reactionary rule that will not create jobs, on the contrary, NOW any worker can be dismissed easily, fast and cheap</a:t>
            </a:r>
          </a:p>
          <a:p>
            <a:pPr algn="ctr" eaLnBrk="1" fontAlgn="auto" hangingPunct="1">
              <a:spcBef>
                <a:spcPts val="0"/>
              </a:spcBef>
              <a:spcAft>
                <a:spcPts val="0"/>
              </a:spcAft>
              <a:defRPr/>
            </a:pPr>
            <a:endParaRPr lang="en-US" b="1" dirty="0" smtClean="0"/>
          </a:p>
          <a:p>
            <a:pPr algn="ctr" eaLnBrk="1" fontAlgn="auto" hangingPunct="1">
              <a:spcBef>
                <a:spcPts val="0"/>
              </a:spcBef>
              <a:spcAft>
                <a:spcPts val="0"/>
              </a:spcAft>
              <a:defRPr/>
            </a:pPr>
            <a:r>
              <a:rPr lang="en-US" dirty="0" smtClean="0"/>
              <a:t>The PP Government behaves as if Spain placed its economy in Administration (such as Greece, Portugal or Ireland), and instead of addressing an urgent and transparent reform of our financial system whose real state nobody knows, it is loading a deregulation of the labour market on workers which will impoverish them leaving everybody at the mercy of companies’ decisions</a:t>
            </a:r>
          </a:p>
          <a:p>
            <a:pPr algn="ctr" eaLnBrk="1" fontAlgn="auto" hangingPunct="1">
              <a:spcBef>
                <a:spcPts val="0"/>
              </a:spcBef>
              <a:spcAft>
                <a:spcPts val="0"/>
              </a:spcAft>
              <a:defRPr/>
            </a:pPr>
            <a:endParaRPr lang="en-US" dirty="0" smtClean="0"/>
          </a:p>
          <a:p>
            <a:pPr algn="ctr" eaLnBrk="1" fontAlgn="auto" hangingPunct="1">
              <a:spcBef>
                <a:spcPts val="0"/>
              </a:spcBef>
              <a:spcAft>
                <a:spcPts val="0"/>
              </a:spcAft>
              <a:defRPr/>
            </a:pPr>
            <a:r>
              <a:rPr lang="en-US" dirty="0" smtClean="0"/>
              <a:t>It is first time a reform generates such an impact in so many laws: Employment, workers’ Statute, temporary employment agencies, VT subsystem, protection of employment Act, law of social jurisdiction, General Law of the social security, pension reform law, growth and Employment Act, law of improvement of the unemployment protection</a:t>
            </a:r>
          </a:p>
          <a:p>
            <a:pPr algn="ctr" eaLnBrk="1" fontAlgn="auto" hangingPunct="1">
              <a:spcBef>
                <a:spcPts val="0"/>
              </a:spcBef>
              <a:spcAft>
                <a:spcPts val="0"/>
              </a:spcAft>
              <a:defRPr/>
            </a:pPr>
            <a:endParaRPr lang="es-ES" dirty="0" smtClean="0"/>
          </a:p>
          <a:p>
            <a:pPr algn="ctr" eaLnBrk="1" fontAlgn="auto" hangingPunct="1">
              <a:spcBef>
                <a:spcPts val="0"/>
              </a:spcBef>
              <a:spcAft>
                <a:spcPts val="0"/>
              </a:spcAft>
              <a:defRPr/>
            </a:pPr>
            <a:r>
              <a:rPr lang="en-US" dirty="0" smtClean="0"/>
              <a:t>It is first time a reform affects so many people adversely : women, young people, senior, unemployed, active workers</a:t>
            </a:r>
            <a:endParaRPr lang="es-ES_trad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Par exemple en </a:t>
            </a:r>
            <a:r>
              <a:rPr lang="fr-BE" dirty="0" err="1" smtClean="0"/>
              <a:t>europe</a:t>
            </a:r>
            <a:r>
              <a:rPr lang="fr-BE" dirty="0" smtClean="0"/>
              <a:t> de l’est la privatisation du logement régulé (presque tout était nationalisé) a commencé après la chute du mur. Deux pays se sont</a:t>
            </a:r>
            <a:r>
              <a:rPr lang="fr-BE" baseline="0" dirty="0" smtClean="0"/>
              <a:t> échappés au tsunami de la privatisation: la </a:t>
            </a:r>
            <a:r>
              <a:rPr lang="fr-BE" baseline="0" dirty="0" err="1" smtClean="0"/>
              <a:t>pologne</a:t>
            </a:r>
            <a:r>
              <a:rPr lang="fr-BE" baseline="0" dirty="0" smtClean="0"/>
              <a:t> et la république </a:t>
            </a:r>
            <a:r>
              <a:rPr lang="fr-BE" baseline="0" dirty="0" err="1" smtClean="0"/>
              <a:t>tcheque</a:t>
            </a:r>
            <a:r>
              <a:rPr lang="fr-BE" baseline="0" dirty="0" smtClean="0"/>
              <a:t>.</a:t>
            </a:r>
          </a:p>
          <a:p>
            <a:r>
              <a:rPr lang="fr-BE" baseline="0" dirty="0" smtClean="0"/>
              <a:t>Mais la propriétarisation n’est pas seulement une caractéristique des pays de l’est.</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1347432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La Reforma Laboral que ha aprobado el Gobierno, cargada de </a:t>
            </a:r>
            <a:r>
              <a:rPr lang="es-ES" b="1" smtClean="0"/>
              <a:t>ideología ultraliberal</a:t>
            </a:r>
            <a:r>
              <a:rPr lang="es-ES" smtClean="0"/>
              <a:t>, puede ser la gota que colme el vaso, o la chispa que prenda la mecha de la respuesta social a tanto agravio a los derechos de los trabajadores. El Gobierno de Mariano Rajoy, con una actitud arrogante tras obtener la mayoría absoluta de los votos de los ciudadanos el 20 de noviembre, ha emprendido una serie de reformas que posiblemente contenten a los mercados y, sobre todo a la troika que gobierna Europa, liderada por la canciller Merkel, pero son una </a:t>
            </a:r>
            <a:r>
              <a:rPr lang="es-ES" b="1" smtClean="0"/>
              <a:t>ofensa para los trabajadores españoles</a:t>
            </a:r>
            <a:r>
              <a:rPr lang="es-ES" smtClean="0"/>
              <a:t>, incluidos los ingenuos que les votaron.    </a:t>
            </a:r>
          </a:p>
          <a:p>
            <a:pPr eaLnBrk="1" hangingPunct="1">
              <a:spcBef>
                <a:spcPct val="0"/>
              </a:spcBef>
            </a:pPr>
            <a:endParaRPr lang="es-ES" smtClean="0"/>
          </a:p>
          <a:p>
            <a:pPr eaLnBrk="1" hangingPunct="1">
              <a:spcBef>
                <a:spcPct val="0"/>
              </a:spcBef>
            </a:pPr>
            <a:r>
              <a:rPr lang="es-ES" smtClean="0"/>
              <a:t>la primera sorpresa desagradable que nos propinó el Gobierno fue la </a:t>
            </a:r>
            <a:r>
              <a:rPr lang="es-ES" b="1" smtClean="0"/>
              <a:t>subida de impuestos</a:t>
            </a:r>
            <a:r>
              <a:rPr lang="es-ES" smtClean="0"/>
              <a:t> y los </a:t>
            </a:r>
            <a:r>
              <a:rPr lang="es-ES" b="1" smtClean="0"/>
              <a:t>recortes sociales</a:t>
            </a:r>
            <a:r>
              <a:rPr lang="es-ES" smtClean="0"/>
              <a:t>, con congelación del Salario Mínimo Interprofesional, entre otros hachazos. Luego vino un </a:t>
            </a:r>
            <a:r>
              <a:rPr lang="es-ES" b="1" smtClean="0"/>
              <a:t>simulacro de reforma financiera</a:t>
            </a:r>
            <a:r>
              <a:rPr lang="es-ES" smtClean="0"/>
              <a:t>, con más dinero para los bancos y cajas en apuros, que tienen congelado el crédito a familias y empresarios. Ahora tocaba la </a:t>
            </a:r>
            <a:r>
              <a:rPr lang="es-ES" b="1" smtClean="0"/>
              <a:t>Reforma Laboral</a:t>
            </a:r>
            <a:r>
              <a:rPr lang="es-ES" smtClean="0"/>
              <a:t>: </a:t>
            </a:r>
            <a:r>
              <a:rPr lang="es-ES" b="1" smtClean="0"/>
              <a:t>potencia el desempleo </a:t>
            </a:r>
            <a:r>
              <a:rPr lang="es-ES" smtClean="0"/>
              <a:t>y baja la </a:t>
            </a:r>
            <a:r>
              <a:rPr lang="es-ES" b="1" smtClean="0"/>
              <a:t>indemnización a 20 días</a:t>
            </a:r>
            <a:r>
              <a:rPr lang="es-ES" smtClean="0"/>
              <a:t> por año, con un límite de 12 mensualidades, de forma generalizada por despido objetivo. es la </a:t>
            </a:r>
            <a:r>
              <a:rPr lang="es-ES" b="1" smtClean="0"/>
              <a:t>Reforma del despido único</a:t>
            </a:r>
            <a:r>
              <a:rPr lang="es-ES" smtClean="0"/>
              <a:t>,.</a:t>
            </a:r>
          </a:p>
          <a:p>
            <a:pPr eaLnBrk="1" hangingPunct="1">
              <a:spcBef>
                <a:spcPct val="0"/>
              </a:spcBef>
            </a:pPr>
            <a:endParaRPr lang="es-ES" smtClean="0"/>
          </a:p>
        </p:txBody>
      </p:sp>
      <p:sp>
        <p:nvSpPr>
          <p:cNvPr id="696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2785E7-C593-4BA8-9A5C-B6B39654AC9A}" type="slidenum">
              <a:rPr lang="es-ES">
                <a:solidFill>
                  <a:prstClr val="black"/>
                </a:solidFill>
              </a:rPr>
              <a:pPr eaLnBrk="1" hangingPunct="1"/>
              <a:t>85</a:t>
            </a:fld>
            <a:endParaRPr lang="es-E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706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D238FD-E083-4C86-A8BB-E390EF7C14C3}" type="slidenum">
              <a:rPr lang="es-ES">
                <a:solidFill>
                  <a:prstClr val="black"/>
                </a:solidFill>
              </a:rPr>
              <a:pPr eaLnBrk="1" hangingPunct="1"/>
              <a:t>86</a:t>
            </a:fld>
            <a:endParaRPr lang="es-E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z="1400" b="1" smtClean="0"/>
              <a:t>Reducir el coste del despido en un momento de crisis no soluciona el problema, sino que genera más destrucción de empleo</a:t>
            </a:r>
          </a:p>
          <a:p>
            <a:pPr eaLnBrk="1" hangingPunct="1">
              <a:spcBef>
                <a:spcPct val="0"/>
              </a:spcBef>
            </a:pPr>
            <a:endParaRPr lang="es-ES" smtClean="0"/>
          </a:p>
        </p:txBody>
      </p:sp>
      <p:sp>
        <p:nvSpPr>
          <p:cNvPr id="716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729C29-61D7-4E5B-91B3-4883B18F168E}" type="slidenum">
              <a:rPr lang="es-ES">
                <a:solidFill>
                  <a:prstClr val="black"/>
                </a:solidFill>
              </a:rPr>
              <a:pPr eaLnBrk="1" hangingPunct="1"/>
              <a:t>93</a:t>
            </a:fld>
            <a:endParaRPr lang="es-E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este </a:t>
            </a:r>
            <a:r>
              <a:rPr lang="es-ES" b="1" smtClean="0"/>
              <a:t>1º de mayo de 2012</a:t>
            </a:r>
            <a:r>
              <a:rPr lang="es-ES" smtClean="0"/>
              <a:t>, además de homenaje a los mártires de Chicago y a todos los trabajadores y trabajadoras que han dedicado gran parte de su vida a la dignificación del trabajo, es una oportunidad para </a:t>
            </a:r>
            <a:r>
              <a:rPr lang="es-ES" b="1" smtClean="0"/>
              <a:t>defender ese Estado del Bienestar </a:t>
            </a:r>
            <a:r>
              <a:rPr lang="es-ES" smtClean="0"/>
              <a:t>que tanto tiempo y esfuerzo nos ha costado alcanzar, para </a:t>
            </a:r>
            <a:r>
              <a:rPr lang="es-ES" b="1" smtClean="0"/>
              <a:t>protestar contra la reforma laboral </a:t>
            </a:r>
            <a:r>
              <a:rPr lang="es-ES" smtClean="0"/>
              <a:t>que abarata y facilita el despido, vulnera el derecho a la negociación colectiva y desequilibra las relaciones laborales en favor de los empresarios. Estamos asistiendo a la </a:t>
            </a:r>
            <a:r>
              <a:rPr lang="es-ES" b="1" smtClean="0"/>
              <a:t>rendición de la política frente a los mercados</a:t>
            </a:r>
            <a:r>
              <a:rPr lang="es-ES" smtClean="0"/>
              <a:t>, el voto de los ciudadanos ya no sirve para decidir nuestro destino colectivo, nuestros representantes políticos se limitan a gestionar las decisiones del Fondo Monetario Internacional, del Banco Central Europeo o de las Agencias de Calificación para satisfacción de los mercados financieros.</a:t>
            </a:r>
          </a:p>
          <a:p>
            <a:pPr eaLnBrk="1" hangingPunct="1">
              <a:spcBef>
                <a:spcPct val="0"/>
              </a:spcBef>
            </a:pPr>
            <a:endParaRPr lang="es-ES" smtClean="0"/>
          </a:p>
          <a:p>
            <a:pPr eaLnBrk="1" hangingPunct="1">
              <a:spcBef>
                <a:spcPct val="0"/>
              </a:spcBef>
            </a:pPr>
            <a:r>
              <a:rPr lang="es-ES" smtClean="0"/>
              <a:t>Se nos imponen </a:t>
            </a:r>
            <a:r>
              <a:rPr lang="es-ES" b="1" smtClean="0"/>
              <a:t>recortes en sanidad, educación, dependencia y servicios sociales, así como salarios más bajos y jornadas laborales más largas,</a:t>
            </a:r>
            <a:r>
              <a:rPr lang="es-ES" smtClean="0"/>
              <a:t> con el falso argumento moral de que hemos vivido por encima de nuestras posibilidades y debemos pagar tales excesos. Se nos amenaza con el mal mayor del despido y se nos promete empleo y progreso a cambio de sacrificios. Pero </a:t>
            </a:r>
            <a:r>
              <a:rPr lang="es-ES" b="1" smtClean="0"/>
              <a:t>no hay progreso en el deterioro de las condiciones de trabajo ni en la destrucción de la cohesión social </a:t>
            </a:r>
            <a:r>
              <a:rPr lang="es-ES" smtClean="0"/>
              <a:t>que el Estado debe garantizar, </a:t>
            </a:r>
            <a:r>
              <a:rPr lang="es-ES" b="1" smtClean="0"/>
              <a:t>ni hay empleo que merezca tal nombre si sus condiciones han de ser reguladas por el libre juego de la oferta y la demanda </a:t>
            </a:r>
            <a:r>
              <a:rPr lang="es-ES" smtClean="0"/>
              <a:t>y no por las organizaciones sindicales a través de la negociación colectiva.</a:t>
            </a:r>
          </a:p>
          <a:p>
            <a:pPr eaLnBrk="1" hangingPunct="1">
              <a:spcBef>
                <a:spcPct val="0"/>
              </a:spcBef>
            </a:pPr>
            <a:endParaRPr lang="es-ES" smtClean="0"/>
          </a:p>
        </p:txBody>
      </p:sp>
      <p:sp>
        <p:nvSpPr>
          <p:cNvPr id="727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57B570-3B36-4A60-AAA8-74E7CF3BAF89}" type="slidenum">
              <a:rPr lang="es-ES">
                <a:solidFill>
                  <a:prstClr val="black"/>
                </a:solidFill>
              </a:rPr>
              <a:pPr eaLnBrk="1" hangingPunct="1"/>
              <a:t>95</a:t>
            </a:fld>
            <a:endParaRPr lang="es-E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lstStyle/>
          <a:p>
            <a:pPr eaLnBrk="1" fontAlgn="auto" hangingPunct="1">
              <a:spcBef>
                <a:spcPts val="0"/>
              </a:spcBef>
              <a:spcAft>
                <a:spcPts val="0"/>
              </a:spcAft>
              <a:defRPr/>
            </a:pPr>
            <a:r>
              <a:rPr lang="es-ES" sz="1050" dirty="0" smtClean="0"/>
              <a:t>La crisis del empleo se debe al hecho de que muchos gobiernos, en particular en las economías avanzadas, «le han dado prioridad a la combinación de la austeridad fiscal y drásticas reformas laborales»</a:t>
            </a:r>
          </a:p>
          <a:p>
            <a:pPr eaLnBrk="1" fontAlgn="auto" hangingPunct="1">
              <a:spcBef>
                <a:spcPts val="0"/>
              </a:spcBef>
              <a:spcAft>
                <a:spcPts val="0"/>
              </a:spcAft>
              <a:defRPr/>
            </a:pPr>
            <a:endParaRPr lang="es-ES" sz="1050" dirty="0" smtClean="0"/>
          </a:p>
          <a:p>
            <a:pPr eaLnBrk="1" fontAlgn="auto" hangingPunct="1">
              <a:spcBef>
                <a:spcPts val="0"/>
              </a:spcBef>
              <a:spcAft>
                <a:spcPts val="0"/>
              </a:spcAft>
              <a:defRPr/>
            </a:pPr>
            <a:r>
              <a:rPr lang="es-ES" sz="1050" dirty="0" smtClean="0"/>
              <a:t>OIT rechaza la austeridad como fórmula para recuperar el empleo en España e</a:t>
            </a:r>
            <a:r>
              <a:rPr lang="es-ES" sz="1050" b="1" dirty="0" smtClean="0"/>
              <a:t> insta al Gobierno a apoyar la inversión productiva mediante la reanudación del crédito a la economía real</a:t>
            </a:r>
            <a:r>
              <a:rPr lang="es-ES" sz="1050" dirty="0" smtClean="0"/>
              <a:t>, sobre todo las PYMES.</a:t>
            </a:r>
          </a:p>
          <a:p>
            <a:pPr eaLnBrk="1" fontAlgn="auto" hangingPunct="1">
              <a:spcBef>
                <a:spcPts val="0"/>
              </a:spcBef>
              <a:spcAft>
                <a:spcPts val="0"/>
              </a:spcAft>
              <a:defRPr/>
            </a:pPr>
            <a:r>
              <a:rPr lang="es-ES" sz="1050" dirty="0" smtClean="0"/>
              <a:t>las medidas de </a:t>
            </a:r>
            <a:r>
              <a:rPr lang="es-ES" sz="1050" b="1" dirty="0" smtClean="0"/>
              <a:t>austeridad</a:t>
            </a:r>
            <a:r>
              <a:rPr lang="es-ES" sz="1050" dirty="0" smtClean="0"/>
              <a:t> aplicadas por el Gobierno actual y el anterior</a:t>
            </a:r>
            <a:r>
              <a:rPr lang="es-ES" sz="1050" b="1" dirty="0" smtClean="0"/>
              <a:t> "han afectado al crecimiento y al empleo en el corto plazo y, por el momento, no se han traducido en una reducción significativa del déficit fiscal"</a:t>
            </a:r>
            <a:r>
              <a:rPr lang="es-ES" sz="1050" dirty="0" smtClean="0"/>
              <a:t>, que era el objetivo perseguido.</a:t>
            </a:r>
          </a:p>
          <a:p>
            <a:pPr eaLnBrk="1" fontAlgn="auto" hangingPunct="1">
              <a:spcBef>
                <a:spcPts val="0"/>
              </a:spcBef>
              <a:spcAft>
                <a:spcPts val="0"/>
              </a:spcAft>
              <a:defRPr/>
            </a:pPr>
            <a:r>
              <a:rPr lang="es-ES" sz="1050" dirty="0" smtClean="0"/>
              <a:t>´ cómo es posible que haya gente que no sea keynesiana? La solución es estabilizar los mercados, apoyar con gasto público que las economías cierren su brecha de producción negativa y por supuesto hacer reformas y mejorar nuestras instituciones. Pero algunos siguen obsesionados por empezar la casa por el tejado.</a:t>
            </a:r>
          </a:p>
          <a:p>
            <a:pPr eaLnBrk="1" fontAlgn="auto" hangingPunct="1">
              <a:spcBef>
                <a:spcPts val="0"/>
              </a:spcBef>
              <a:spcAft>
                <a:spcPts val="0"/>
              </a:spcAft>
              <a:defRPr/>
            </a:pPr>
            <a:r>
              <a:rPr lang="es-ES" sz="1050" dirty="0" smtClean="0"/>
              <a:t>En la campaña Rubalcaba, sin poner en cuestión que hay que seguir reduciendo el déficit, ya ha dicho que los malos datos de desempleo obligan a minorar la intensidad del ajuste. Rajoy sigue con su discurso de austeridad sin matices. El Plan de consolidación era llegar al 3% de déficit en 2014 y en mayo nos obligaron a anticiparlo a 2013. El fuerte crecimiento de nuestras exportaciones nos ha permitido compensar el impacto de una reducción histórica de 5 puntos de déficit. Para 2012 las previsiones para Francia y Alemania, nuestros principales clientes son en el mejor de los casos de estancamiento por lo que nuestras exportaciones también se frenarán. Si seguimos con la misma intensidad de austeridad registraremos una intensa recesión similar a la de 1992, aumentará el desempleo y las dudas de los inversores internacionales por lo que habrá más restricción de crédito. En 2012 a nuestros bancos les vencen 130.000 millones de euros de bonos de largo plazo, el 13% del PIB. Las políticas deben ser intentar que renueven la mayor cantidad posible. Hay que renegociar con Europa y volver a la senda original del alcanzar el 3% en 2014.</a:t>
            </a:r>
          </a:p>
          <a:p>
            <a:pPr eaLnBrk="1" fontAlgn="auto" hangingPunct="1">
              <a:spcBef>
                <a:spcPts val="0"/>
              </a:spcBef>
              <a:spcAft>
                <a:spcPts val="0"/>
              </a:spcAft>
              <a:defRPr/>
            </a:pPr>
            <a:endParaRPr lang="es-ES" sz="1050" dirty="0" smtClean="0"/>
          </a:p>
          <a:p>
            <a:pPr eaLnBrk="1" fontAlgn="auto" hangingPunct="1">
              <a:spcBef>
                <a:spcPts val="0"/>
              </a:spcBef>
              <a:spcAft>
                <a:spcPts val="0"/>
              </a:spcAft>
              <a:defRPr/>
            </a:pPr>
            <a:endParaRPr lang="es-ES" sz="1050" dirty="0" smtClean="0"/>
          </a:p>
        </p:txBody>
      </p:sp>
      <p:sp>
        <p:nvSpPr>
          <p:cNvPr id="737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2C57A2-0448-4647-B877-707A0BE76959}" type="slidenum">
              <a:rPr lang="es-ES">
                <a:solidFill>
                  <a:prstClr val="black"/>
                </a:solidFill>
              </a:rPr>
              <a:pPr eaLnBrk="1" hangingPunct="1"/>
              <a:t>97</a:t>
            </a:fld>
            <a:endParaRPr lang="es-E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747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4DB700-178C-46E8-87C2-F3D79CAB2806}" type="slidenum">
              <a:rPr lang="es-ES">
                <a:solidFill>
                  <a:prstClr val="black"/>
                </a:solidFill>
              </a:rPr>
              <a:pPr eaLnBrk="1" hangingPunct="1"/>
              <a:t>99</a:t>
            </a:fld>
            <a:endParaRPr lang="es-E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Evitar una espiral de reducciones de salarios reales, que deprimiría aún más la economía y frenaría la transformación estructural. En el pasado, los salarios reales (deflactados por los precios de producción) crecieron a un ritmo menor que la productividad. Así que el deterioro de la competitividad fue sobre todo consecuencia de la naturaleza ineficiente del crecimiento del empleo y de los modelos de inversiones anteriores a la crisis, por ejemplo, en sectores de baja productividad como construcción.</a:t>
            </a:r>
          </a:p>
          <a:p>
            <a:pPr eaLnBrk="1" hangingPunct="1"/>
            <a:r>
              <a:rPr lang="es-ES" smtClean="0"/>
              <a:t>Un plan de choque para que "a todo joven que no esté estudiando se le ofrezca alguna forma de 'garantía de actividad', es decir una oportunidad de trabajar, de formarse o de participar en alguna medida de activación".</a:t>
            </a:r>
          </a:p>
          <a:p>
            <a:pPr eaLnBrk="1" hangingPunct="1"/>
            <a:r>
              <a:rPr lang="es-ES" smtClean="0"/>
              <a:t>Aumentar la eficiencia de los programas de empleo y garantizar que los servicios públicos de empleo (SPE) cuenten con los recursos suficientes. En la actualidad, cada miembro del personal de los SPE atiende cerca de 450 desempleados, comparado con 100 en países donde los SPE son eficientes.</a:t>
            </a:r>
          </a:p>
          <a:p>
            <a:pPr eaLnBrk="1" hangingPunct="1"/>
            <a:r>
              <a:rPr lang="es-ES" smtClean="0"/>
              <a:t>Promover el diálogo social como un medio para "aumentar la coherencia entre los objetivos económicos, sociales y del empleo".</a:t>
            </a:r>
          </a:p>
          <a:p>
            <a:pPr eaLnBrk="1" hangingPunct="1"/>
            <a:endParaRPr lang="es-ES" smtClean="0"/>
          </a:p>
        </p:txBody>
      </p:sp>
      <p:sp>
        <p:nvSpPr>
          <p:cNvPr id="757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02F63C-3504-4FC2-B30E-CB8CA59D7446}" type="slidenum">
              <a:rPr lang="es-ES">
                <a:solidFill>
                  <a:prstClr val="black"/>
                </a:solidFill>
              </a:rPr>
              <a:pPr eaLnBrk="1" hangingPunct="1"/>
              <a:t>101</a:t>
            </a:fld>
            <a:endParaRPr lang="es-E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xfrm>
            <a:off x="333375" y="4343400"/>
            <a:ext cx="61912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b="1" smtClean="0"/>
              <a:t>An expansive industrial policy in the restrictive economical policy context</a:t>
            </a:r>
            <a:endParaRPr lang="es-ES" sz="1000" smtClean="0"/>
          </a:p>
          <a:p>
            <a:pPr eaLnBrk="1" hangingPunct="1">
              <a:spcBef>
                <a:spcPct val="0"/>
              </a:spcBef>
            </a:pPr>
            <a:r>
              <a:rPr lang="en-US" sz="1000" smtClean="0"/>
              <a:t>The public productive investment shouldn’t be considered as a cost. It should be out of the deficit count. The saving in investment will suppose a minor R&amp;D+I (Research + Development + Innovation), worse infrastructures, etc… </a:t>
            </a:r>
            <a:endParaRPr lang="es-ES" sz="1000" smtClean="0"/>
          </a:p>
          <a:p>
            <a:pPr eaLnBrk="1" hangingPunct="1">
              <a:spcBef>
                <a:spcPct val="0"/>
              </a:spcBef>
            </a:pPr>
            <a:r>
              <a:rPr lang="en-US" sz="1000" b="1" smtClean="0"/>
              <a:t>Winning competitiveness respecting the social rights</a:t>
            </a:r>
            <a:endParaRPr lang="es-ES" sz="1000" smtClean="0"/>
          </a:p>
          <a:p>
            <a:pPr eaLnBrk="1" hangingPunct="1">
              <a:spcBef>
                <a:spcPct val="0"/>
              </a:spcBef>
            </a:pPr>
            <a:r>
              <a:rPr lang="en-US" sz="1000" smtClean="0"/>
              <a:t>Quality, design, innovation, technology and an efficient use of resources should be the base of the competition in our industry. Competing on costs and the labour downturn will reduce the level got by our country in the international frame.</a:t>
            </a:r>
            <a:endParaRPr lang="es-ES" sz="1000" smtClean="0"/>
          </a:p>
          <a:p>
            <a:pPr eaLnBrk="1" hangingPunct="1">
              <a:spcBef>
                <a:spcPct val="0"/>
              </a:spcBef>
            </a:pPr>
            <a:r>
              <a:rPr lang="en-US" sz="1000" b="1" smtClean="0"/>
              <a:t>Reinforcing the social dialogue</a:t>
            </a:r>
            <a:endParaRPr lang="es-ES" sz="1000" smtClean="0"/>
          </a:p>
          <a:p>
            <a:pPr eaLnBrk="1" hangingPunct="1">
              <a:spcBef>
                <a:spcPct val="0"/>
              </a:spcBef>
            </a:pPr>
            <a:r>
              <a:rPr lang="en-US" sz="1000" smtClean="0"/>
              <a:t>The social dialogue is negotiation and agreements, and it’s not a synonym to information and consultation. It is not an exclusive tool for labour measures. It is the key to base the definition and design of the industrial policy.</a:t>
            </a:r>
            <a:endParaRPr lang="es-ES" sz="1000" smtClean="0"/>
          </a:p>
          <a:p>
            <a:pPr eaLnBrk="1" hangingPunct="1">
              <a:spcBef>
                <a:spcPct val="0"/>
              </a:spcBef>
            </a:pPr>
            <a:r>
              <a:rPr lang="en-US" sz="1000" b="1" smtClean="0"/>
              <a:t>Establishing clear and quantified aims</a:t>
            </a:r>
            <a:endParaRPr lang="es-ES" sz="1000" smtClean="0"/>
          </a:p>
          <a:p>
            <a:pPr eaLnBrk="1" hangingPunct="1">
              <a:spcBef>
                <a:spcPct val="0"/>
              </a:spcBef>
            </a:pPr>
            <a:r>
              <a:rPr lang="en-US" sz="1000" smtClean="0"/>
              <a:t>The industrial policy will be more effective when it counts on clear, concrete quantified and time-limited general aims, and based on the appropriate and joined previous diagnosis of the problems and actions to be taken.</a:t>
            </a:r>
            <a:endParaRPr lang="es-ES" sz="1000" smtClean="0"/>
          </a:p>
          <a:p>
            <a:pPr eaLnBrk="1" hangingPunct="1">
              <a:spcBef>
                <a:spcPct val="0"/>
              </a:spcBef>
            </a:pPr>
            <a:r>
              <a:rPr lang="en-US" sz="1000" smtClean="0"/>
              <a:t> </a:t>
            </a:r>
            <a:r>
              <a:rPr lang="en-US" sz="1000" b="1" smtClean="0"/>
              <a:t>Giving coherence to the measures</a:t>
            </a:r>
            <a:endParaRPr lang="es-ES" sz="1000" smtClean="0"/>
          </a:p>
          <a:p>
            <a:pPr eaLnBrk="1" hangingPunct="1">
              <a:spcBef>
                <a:spcPct val="0"/>
              </a:spcBef>
            </a:pPr>
            <a:r>
              <a:rPr lang="en-US" sz="1000" smtClean="0"/>
              <a:t>Industrial policy should in coherence way include all measures which come from Central Administration or Autonomies, and which contribute in any way to get the pretended aims.</a:t>
            </a:r>
            <a:endParaRPr lang="es-ES" sz="1000" smtClean="0"/>
          </a:p>
          <a:p>
            <a:pPr eaLnBrk="1" hangingPunct="1">
              <a:spcBef>
                <a:spcPct val="0"/>
              </a:spcBef>
            </a:pPr>
            <a:r>
              <a:rPr lang="en-US" sz="1000" b="1" smtClean="0"/>
              <a:t>Industrial policy by sector</a:t>
            </a:r>
            <a:endParaRPr lang="es-ES" sz="1000" smtClean="0"/>
          </a:p>
          <a:p>
            <a:pPr eaLnBrk="1" hangingPunct="1">
              <a:spcBef>
                <a:spcPct val="0"/>
              </a:spcBef>
            </a:pPr>
            <a:r>
              <a:rPr lang="en-US" sz="1000" smtClean="0"/>
              <a:t>Industrial activities had got such complexity in the intersectoral relations that force to deal with a correct industrial policy from the sectoral perspective, in terms of the established value change, complemented with horizontal actions, properly established by sectors.</a:t>
            </a:r>
            <a:endParaRPr lang="es-ES" sz="1000" smtClean="0"/>
          </a:p>
          <a:p>
            <a:pPr eaLnBrk="1" hangingPunct="1">
              <a:spcBef>
                <a:spcPct val="0"/>
              </a:spcBef>
            </a:pPr>
            <a:r>
              <a:rPr lang="en-US" sz="1000" b="1" smtClean="0"/>
              <a:t>Creating an appropriate frame for the industry development</a:t>
            </a:r>
            <a:endParaRPr lang="es-ES" sz="1000" smtClean="0"/>
          </a:p>
          <a:p>
            <a:pPr eaLnBrk="1" hangingPunct="1">
              <a:spcBef>
                <a:spcPct val="0"/>
              </a:spcBef>
            </a:pPr>
            <a:r>
              <a:rPr lang="en-US" sz="1000" smtClean="0"/>
              <a:t>Actions in industry field should be homogenized with the actions in our model European countries.</a:t>
            </a:r>
            <a:endParaRPr lang="es-ES" sz="1000" smtClean="0"/>
          </a:p>
          <a:p>
            <a:pPr eaLnBrk="1" hangingPunct="1">
              <a:spcBef>
                <a:spcPct val="0"/>
              </a:spcBef>
            </a:pPr>
            <a:r>
              <a:rPr lang="en-US" sz="1000" smtClean="0"/>
              <a:t>Likewise the taken measures should be accompanied by an analysis of the impact, which will allow to know the effects of the value change in each industrial sector.</a:t>
            </a:r>
            <a:endParaRPr lang="es-ES" sz="1000" smtClean="0"/>
          </a:p>
          <a:p>
            <a:pPr eaLnBrk="1" hangingPunct="1">
              <a:spcBef>
                <a:spcPct val="0"/>
              </a:spcBef>
            </a:pPr>
            <a:r>
              <a:rPr lang="en-US" sz="1000" b="1" smtClean="0"/>
              <a:t>Coordinating tools to support the industrial sectors</a:t>
            </a:r>
            <a:endParaRPr lang="es-ES" sz="1000" smtClean="0"/>
          </a:p>
          <a:p>
            <a:pPr eaLnBrk="1" hangingPunct="1">
              <a:spcBef>
                <a:spcPct val="0"/>
              </a:spcBef>
            </a:pPr>
            <a:r>
              <a:rPr lang="en-US" sz="1000" smtClean="0"/>
              <a:t>In the frame of Sectoral Plans, specific support tools should be coordinated, at a quantity and quality level, conditions for the strict fulfillment of conditions, as linked to the investment by the companies.</a:t>
            </a:r>
            <a:endParaRPr lang="es-ES" sz="1000" smtClean="0"/>
          </a:p>
          <a:p>
            <a:pPr eaLnBrk="1" hangingPunct="1">
              <a:spcBef>
                <a:spcPct val="0"/>
              </a:spcBef>
            </a:pPr>
            <a:endParaRPr lang="es-ES" sz="1100" smtClean="0"/>
          </a:p>
        </p:txBody>
      </p:sp>
      <p:sp>
        <p:nvSpPr>
          <p:cNvPr id="768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49A2D6-E84C-46C6-A8B7-AF565EC945BF}" type="slidenum">
              <a:rPr lang="es-ES">
                <a:solidFill>
                  <a:prstClr val="black"/>
                </a:solidFill>
              </a:rPr>
              <a:pPr eaLnBrk="1" hangingPunct="1"/>
              <a:t>102</a:t>
            </a:fld>
            <a:endParaRPr lang="es-E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s-ES" sz="1000" smtClean="0"/>
              <a:t>entidades financieras, a tomar las medidas necesarias que posibiliten la</a:t>
            </a:r>
          </a:p>
          <a:p>
            <a:pPr algn="just" eaLnBrk="1" hangingPunct="1"/>
            <a:r>
              <a:rPr lang="es-ES" sz="1000" smtClean="0"/>
              <a:t>normalización del crédito a todas las iniciativas que propicien la actividad del sector</a:t>
            </a:r>
          </a:p>
          <a:p>
            <a:pPr algn="just" eaLnBrk="1" hangingPunct="1"/>
            <a:r>
              <a:rPr lang="es-ES" sz="1000" smtClean="0"/>
              <a:t>de la edificación y su reactivación, en especial a la obra nueva.</a:t>
            </a:r>
          </a:p>
          <a:p>
            <a:pPr algn="just" eaLnBrk="1" hangingPunct="1"/>
            <a:r>
              <a:rPr lang="es-ES" sz="1000" smtClean="0"/>
              <a:t>2. </a:t>
            </a:r>
            <a:r>
              <a:rPr lang="es-ES" sz="1000" b="1" smtClean="0"/>
              <a:t>APOYO A LA CONSTRUCCIÓN DE OBRA NUEVA: </a:t>
            </a:r>
            <a:r>
              <a:rPr lang="es-ES" sz="1000" smtClean="0"/>
              <a:t>donde hay</a:t>
            </a:r>
          </a:p>
          <a:p>
            <a:pPr algn="just" eaLnBrk="1" hangingPunct="1"/>
            <a:r>
              <a:rPr lang="es-ES" sz="1000" smtClean="0"/>
              <a:t>demanda acreditada y no existen stocks.</a:t>
            </a:r>
          </a:p>
          <a:p>
            <a:pPr algn="just" eaLnBrk="1" hangingPunct="1"/>
            <a:r>
              <a:rPr lang="es-ES" sz="1000" smtClean="0"/>
              <a:t>3. </a:t>
            </a:r>
            <a:r>
              <a:rPr lang="es-ES" sz="1000" b="1" smtClean="0"/>
              <a:t>MAYOR APOYO A LA REHABILITACIÓN: </a:t>
            </a:r>
            <a:r>
              <a:rPr lang="es-ES" sz="1000" smtClean="0"/>
              <a:t>Demandamos un mayor apoyo a la</a:t>
            </a:r>
          </a:p>
          <a:p>
            <a:pPr algn="just" eaLnBrk="1" hangingPunct="1"/>
            <a:r>
              <a:rPr lang="es-ES" sz="1000" smtClean="0"/>
              <a:t>Rehabilitación y al programa RHE+, de forma que la Rehabilitación sea concebida</a:t>
            </a:r>
          </a:p>
          <a:p>
            <a:pPr algn="just" eaLnBrk="1" hangingPunct="1"/>
            <a:r>
              <a:rPr lang="es-ES" sz="1000" smtClean="0"/>
              <a:t>en su dimensión industrial, avanzando hacia la transformación urbana.</a:t>
            </a:r>
          </a:p>
          <a:p>
            <a:pPr algn="just" eaLnBrk="1" hangingPunct="1"/>
            <a:r>
              <a:rPr lang="es-ES" sz="1000" smtClean="0"/>
              <a:t>4. </a:t>
            </a:r>
            <a:r>
              <a:rPr lang="es-ES" sz="1000" b="1" smtClean="0"/>
              <a:t>MANTENIMIENTO DE UN NIVEL ADECUADO DE LA INVERSIÓN EN</a:t>
            </a:r>
          </a:p>
          <a:p>
            <a:pPr algn="just" eaLnBrk="1" hangingPunct="1"/>
            <a:r>
              <a:rPr lang="es-ES" sz="1000" b="1" smtClean="0"/>
              <a:t>EDIFICACIÓN Y OBRA CIVIL: </a:t>
            </a:r>
            <a:r>
              <a:rPr lang="es-ES" sz="1000" smtClean="0"/>
              <a:t>5. </a:t>
            </a:r>
            <a:r>
              <a:rPr lang="es-ES" sz="1000" b="1" smtClean="0"/>
              <a:t>POLÍTICA DE VIVIENDA CON UN ENFOQUE TRANSVERSAL: </a:t>
            </a:r>
            <a:r>
              <a:rPr lang="es-ES" sz="1000" smtClean="0"/>
              <a:t>que garantice la</a:t>
            </a:r>
          </a:p>
          <a:p>
            <a:pPr algn="just" eaLnBrk="1" hangingPunct="1"/>
            <a:r>
              <a:rPr lang="es-ES" sz="1000" smtClean="0"/>
              <a:t>necesaria coordinación y complementariedad entre todas las Administraciones</a:t>
            </a:r>
          </a:p>
          <a:p>
            <a:pPr algn="just" eaLnBrk="1" hangingPunct="1"/>
            <a:r>
              <a:rPr lang="es-ES" sz="1000" smtClean="0"/>
              <a:t>Públicas. Es asimismo necesario poder contar con un parque de vivienda social en</a:t>
            </a:r>
          </a:p>
          <a:p>
            <a:pPr algn="just" eaLnBrk="1" hangingPunct="1"/>
            <a:r>
              <a:rPr lang="es-ES" sz="1000" smtClean="0"/>
              <a:t>alquiler.</a:t>
            </a:r>
          </a:p>
          <a:p>
            <a:pPr algn="just" eaLnBrk="1" hangingPunct="1"/>
            <a:r>
              <a:rPr lang="es-ES" sz="1000" b="1" smtClean="0"/>
              <a:t>7. SIMPLIFICACIÓN DEL ENTRAMADO LEGISLATIVO: </a:t>
            </a:r>
            <a:r>
              <a:rPr lang="es-ES" sz="1000" smtClean="0"/>
              <a:t>con el objetivo de </a:t>
            </a:r>
            <a:r>
              <a:rPr lang="es-ES" sz="1000" b="1" smtClean="0"/>
              <a:t>mejorar la regulación,</a:t>
            </a:r>
          </a:p>
          <a:p>
            <a:pPr algn="just" eaLnBrk="1" hangingPunct="1"/>
            <a:r>
              <a:rPr lang="es-ES" sz="1000" b="1" smtClean="0"/>
              <a:t>disminuir los costes de producción y facilitar su financiación.</a:t>
            </a:r>
          </a:p>
          <a:p>
            <a:pPr algn="just" eaLnBrk="1" hangingPunct="1"/>
            <a:r>
              <a:rPr lang="es-ES" sz="1000" smtClean="0"/>
              <a:t>8. </a:t>
            </a:r>
            <a:r>
              <a:rPr lang="es-ES" sz="1000" b="1" smtClean="0"/>
              <a:t>INTERNACIONALIZACIÓN DEL SECTOR Y CAPTACIÓN DE COMPRADORES</a:t>
            </a:r>
          </a:p>
          <a:p>
            <a:pPr algn="just" eaLnBrk="1" hangingPunct="1"/>
            <a:r>
              <a:rPr lang="es-ES" sz="1000" b="1" smtClean="0"/>
              <a:t>EXTRANJEROS</a:t>
            </a:r>
            <a:r>
              <a:rPr lang="es-ES" sz="1000" smtClean="0"/>
              <a:t>: Precisamos de un mayor apoyo para: la exportación (productos,</a:t>
            </a:r>
          </a:p>
          <a:p>
            <a:pPr algn="just" eaLnBrk="1" hangingPunct="1"/>
            <a:r>
              <a:rPr lang="es-ES" sz="1000" smtClean="0"/>
              <a:t>materiales y proyectos) y la internacionalización del sector. potenciando la “marca España” en un contexto de calidad</a:t>
            </a:r>
          </a:p>
          <a:p>
            <a:pPr algn="just" eaLnBrk="1" hangingPunct="1"/>
            <a:r>
              <a:rPr lang="es-ES" sz="1000" smtClean="0"/>
              <a:t>y transparencia.</a:t>
            </a:r>
          </a:p>
          <a:p>
            <a:pPr algn="just" eaLnBrk="1" hangingPunct="1"/>
            <a:r>
              <a:rPr lang="es-ES" sz="1000" smtClean="0"/>
              <a:t>9. </a:t>
            </a:r>
            <a:r>
              <a:rPr lang="es-ES" sz="1000" b="1" smtClean="0"/>
              <a:t>INICIATIVAS PARA EL DESARROLLO DE LAS POLÍTICAS DE I+D+i Y DE</a:t>
            </a:r>
          </a:p>
          <a:p>
            <a:pPr algn="just" eaLnBrk="1" hangingPunct="1"/>
            <a:r>
              <a:rPr lang="es-ES" sz="1000" b="1" smtClean="0"/>
              <a:t>CAPACITACIÓN PROFESIONAL</a:t>
            </a:r>
            <a:r>
              <a:rPr lang="es-ES" sz="1000" smtClean="0"/>
              <a:t>: que deben ser compatibles con la sostenibilidad medioambiental </a:t>
            </a:r>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DA6B65-E852-40CA-87C7-99BEAAAB0A62}" type="slidenum">
              <a:rPr lang="es-ES">
                <a:solidFill>
                  <a:prstClr val="black"/>
                </a:solidFill>
              </a:rPr>
              <a:pPr eaLnBrk="1" hangingPunct="1"/>
              <a:t>103</a:t>
            </a:fld>
            <a:endParaRPr lang="es-E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necesidad de impulsar un gran plan que favorezca la </a:t>
            </a:r>
            <a:r>
              <a:rPr lang="es-ES" b="1" smtClean="0"/>
              <a:t>rehabilitación de viviendas </a:t>
            </a:r>
            <a:r>
              <a:rPr lang="es-ES" smtClean="0"/>
              <a:t>como alternativa a la fuerte destrucción de empleo que sufre de modo muy especial nuestro sector, estableciendo un sistema de ayudas que además agilice su tramitación, lo que permitiría que aflorase buena parte de al economía sumergida que hoy se produce en esta actividad. </a:t>
            </a:r>
          </a:p>
          <a:p>
            <a:pPr eaLnBrk="1" hangingPunct="1">
              <a:spcBef>
                <a:spcPct val="0"/>
              </a:spcBef>
            </a:pPr>
            <a:endParaRPr lang="es-ES" smtClean="0"/>
          </a:p>
          <a:p>
            <a:pPr eaLnBrk="1" hangingPunct="1"/>
            <a:r>
              <a:rPr lang="es-ES" smtClean="0"/>
              <a:t>La </a:t>
            </a:r>
            <a:r>
              <a:rPr lang="es-ES" b="1" smtClean="0"/>
              <a:t>rehabilitación</a:t>
            </a:r>
            <a:r>
              <a:rPr lang="es-ES" smtClean="0"/>
              <a:t> </a:t>
            </a:r>
            <a:r>
              <a:rPr lang="es-ES" b="1" smtClean="0"/>
              <a:t>de edificios y viviendas </a:t>
            </a:r>
            <a:r>
              <a:rPr lang="es-ES" smtClean="0"/>
              <a:t>es una actividad que genera una notable capacidad de contratación, tanto de empleos directos como indirectos. Se trata de potenciar un </a:t>
            </a:r>
            <a:r>
              <a:rPr lang="es-ES" b="1" smtClean="0"/>
              <a:t>mercado innovador </a:t>
            </a:r>
            <a:r>
              <a:rPr lang="es-ES" smtClean="0"/>
              <a:t>y colocar nuestro modelo de crecimiento en la senda del cambio estructural, a través del </a:t>
            </a:r>
            <a:r>
              <a:rPr lang="es-ES" b="1" smtClean="0"/>
              <a:t>fomento de la innovación</a:t>
            </a:r>
            <a:r>
              <a:rPr lang="es-ES" smtClean="0"/>
              <a:t>, la potenciación de un </a:t>
            </a:r>
            <a:r>
              <a:rPr lang="es-ES" b="1" smtClean="0"/>
              <a:t>mercado sostenido y sostenible y las buenas prácticas laborales</a:t>
            </a:r>
            <a:r>
              <a:rPr lang="es-ES" smtClean="0"/>
              <a:t>.</a:t>
            </a:r>
          </a:p>
          <a:p>
            <a:pPr eaLnBrk="1" hangingPunct="1"/>
            <a:r>
              <a:rPr lang="es-ES" smtClean="0"/>
              <a:t/>
            </a:r>
            <a:br>
              <a:rPr lang="es-ES" smtClean="0"/>
            </a:br>
            <a:r>
              <a:rPr lang="es-ES" b="1" smtClean="0"/>
              <a:t>La rehabilitación es una actividad subvencionable. </a:t>
            </a:r>
            <a:r>
              <a:rPr lang="es-ES" smtClean="0"/>
              <a:t>P</a:t>
            </a:r>
            <a:r>
              <a:rPr lang="es-ES" b="1" smtClean="0"/>
              <a:t>or cada millón de euros que se invierte en la actividad de rehabilitación, se generan 55 contrataciones</a:t>
            </a:r>
            <a:r>
              <a:rPr lang="es-ES" smtClean="0"/>
              <a:t>. C</a:t>
            </a:r>
            <a:r>
              <a:rPr lang="es-ES" b="1" smtClean="0"/>
              <a:t>ada vivienda en rehabilitación emplea 3 trabajadores</a:t>
            </a:r>
            <a:r>
              <a:rPr lang="es-ES" smtClean="0"/>
              <a:t>. Por tanto, con una rehabilitación de 200.000 viviendas al año, se generarían 600.000 puestos de trabajo.</a:t>
            </a:r>
          </a:p>
          <a:p>
            <a:pPr eaLnBrk="1" hangingPunct="1">
              <a:spcBef>
                <a:spcPct val="0"/>
              </a:spcBef>
            </a:pPr>
            <a:endParaRPr lang="es-ES" smtClean="0"/>
          </a:p>
        </p:txBody>
      </p:sp>
      <p:sp>
        <p:nvSpPr>
          <p:cNvPr id="788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D5CC9D-C983-46A3-B1F1-E631ACA3CA2B}" type="slidenum">
              <a:rPr lang="es-ES">
                <a:solidFill>
                  <a:prstClr val="black"/>
                </a:solidFill>
              </a:rPr>
              <a:pPr eaLnBrk="1" hangingPunct="1"/>
              <a:t>104</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Presque tous les pays ont développé une politique de propriétarisation. La légitimation de la propriétarisation est la sécurité sociale qui est basée sur les moyens des</a:t>
            </a:r>
            <a:r>
              <a:rPr lang="fr-BE" baseline="0" dirty="0" smtClean="0"/>
              <a:t> ménages. Toute</a:t>
            </a:r>
            <a:r>
              <a:rPr lang="fr-BE" dirty="0" smtClean="0"/>
              <a:t> a</a:t>
            </a:r>
            <a:r>
              <a:rPr lang="fr-BE" baseline="0" dirty="0" smtClean="0"/>
              <a:t>ugmentation du</a:t>
            </a:r>
            <a:r>
              <a:rPr lang="fr-BE" dirty="0" smtClean="0"/>
              <a:t> capital personnel  est une bonne affaire  pour l</a:t>
            </a:r>
            <a:r>
              <a:rPr lang="fr-BE" baseline="0" dirty="0" smtClean="0"/>
              <a:t>’état ou la sécurité sociale.</a:t>
            </a:r>
          </a:p>
          <a:p>
            <a:r>
              <a:rPr lang="fr-BE" dirty="0" smtClean="0"/>
              <a:t>Pour cela tous les</a:t>
            </a:r>
            <a:r>
              <a:rPr lang="fr-BE" baseline="0" dirty="0" smtClean="0"/>
              <a:t> gouvernements stimulent</a:t>
            </a:r>
            <a:r>
              <a:rPr lang="fr-BE" dirty="0" smtClean="0"/>
              <a:t> la propriété.</a:t>
            </a:r>
            <a:r>
              <a:rPr lang="fr-BE" baseline="0" dirty="0" smtClean="0"/>
              <a:t> Une maison est donc vue comme une forme de pension de retraite,</a:t>
            </a:r>
            <a:r>
              <a:rPr lang="fr-BE" dirty="0" smtClean="0"/>
              <a:t> comme </a:t>
            </a:r>
            <a:r>
              <a:rPr lang="fr-BE" baseline="0" dirty="0" smtClean="0"/>
              <a:t>la garantie contre la pauvreté quand on est </a:t>
            </a:r>
            <a:r>
              <a:rPr lang="fr-BE" dirty="0" smtClean="0"/>
              <a:t>âgé</a:t>
            </a:r>
            <a:r>
              <a:rPr lang="fr-BE" baseline="0" dirty="0" smtClean="0"/>
              <a:t>.</a:t>
            </a:r>
          </a:p>
          <a:p>
            <a:endParaRPr lang="fr-BE" baseline="0" dirty="0" smtClean="0"/>
          </a:p>
          <a:p>
            <a:r>
              <a:rPr lang="fr-BE" dirty="0" smtClean="0"/>
              <a:t>Les pays avec une système forte de la sécurité sociale, comme les pays nordique, ont mieux résisté à la tendance de la propriétarisation. </a:t>
            </a:r>
            <a:endParaRPr lang="fr-BE" baseline="0" dirty="0" smtClean="0"/>
          </a:p>
          <a:p>
            <a:endParaRPr lang="fr-BE" baseline="0" dirty="0" smtClean="0"/>
          </a:p>
          <a:p>
            <a:r>
              <a:rPr lang="en-US" sz="1200" b="0" i="0" u="none" strike="noStrike" kern="1200" baseline="0" dirty="0" smtClean="0">
                <a:solidFill>
                  <a:schemeClr val="tx1"/>
                </a:solidFill>
                <a:latin typeface="+mn-lt"/>
                <a:ea typeface="+mn-ea"/>
                <a:cs typeface="+mn-cs"/>
              </a:rPr>
              <a:t>Andrews, D., A. Caldera Sanchez and A. Johansson (2011), </a:t>
            </a:r>
            <a:r>
              <a:rPr lang="en-US" sz="1200" b="0" i="1" u="none" strike="noStrike" kern="1200" baseline="0" dirty="0" smtClean="0">
                <a:solidFill>
                  <a:schemeClr val="tx1"/>
                </a:solidFill>
                <a:latin typeface="+mn-lt"/>
                <a:ea typeface="+mn-ea"/>
                <a:cs typeface="+mn-cs"/>
              </a:rPr>
              <a:t>Housing</a:t>
            </a:r>
          </a:p>
          <a:p>
            <a:r>
              <a:rPr lang="en-US" sz="1200" b="0" i="1" u="none" strike="noStrike" kern="1200" baseline="0" dirty="0" smtClean="0">
                <a:solidFill>
                  <a:schemeClr val="tx1"/>
                </a:solidFill>
                <a:latin typeface="+mn-lt"/>
                <a:ea typeface="+mn-ea"/>
                <a:cs typeface="+mn-cs"/>
              </a:rPr>
              <a:t>Markets and Structural Policies in OECD Countries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OECD Economics Department Working Papers, No. 836, OECD</a:t>
            </a:r>
          </a:p>
          <a:p>
            <a:r>
              <a:rPr lang="fr-BE" sz="1200" b="0" i="0" u="none" strike="noStrike" kern="1200" baseline="0" dirty="0" err="1" smtClean="0">
                <a:solidFill>
                  <a:schemeClr val="tx1"/>
                </a:solidFill>
                <a:latin typeface="+mn-lt"/>
                <a:ea typeface="+mn-ea"/>
                <a:cs typeface="+mn-cs"/>
              </a:rPr>
              <a:t>Publishing</a:t>
            </a:r>
            <a:r>
              <a:rPr lang="fr-BE" sz="1200" b="0" i="0" u="none" strike="noStrike" kern="1200" baseline="0" dirty="0" smtClean="0">
                <a:solidFill>
                  <a:schemeClr val="tx1"/>
                </a:solidFill>
                <a:latin typeface="+mn-lt"/>
                <a:ea typeface="+mn-ea"/>
                <a:cs typeface="+mn-cs"/>
              </a:rPr>
              <a:t>. http://dx.doi.org/10.1787/5kgk8t2k9vf3-en</a:t>
            </a:r>
          </a:p>
          <a:p>
            <a:endParaRPr lang="fr-BE" baseline="0" dirty="0" smtClean="0"/>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3647038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mtClean="0"/>
              <a:t>DK &amp; D destinan el 80% y 60% de la inversión en casas a planes de rehabilitación. En ES= 24%</a:t>
            </a:r>
          </a:p>
          <a:p>
            <a:pPr eaLnBrk="1" hangingPunct="1">
              <a:spcBef>
                <a:spcPct val="0"/>
              </a:spcBef>
            </a:pPr>
            <a:r>
              <a:rPr lang="es-ES" smtClean="0"/>
              <a:t>La rehabilitación energética de más 10 millones de casas (T=25 millones) generaría 120.000 empleos.</a:t>
            </a:r>
          </a:p>
          <a:p>
            <a:pPr eaLnBrk="1" hangingPunct="1">
              <a:spcBef>
                <a:spcPct val="0"/>
              </a:spcBef>
            </a:pPr>
            <a:r>
              <a:rPr lang="es-ES" smtClean="0"/>
              <a:t>20 millones de casas necesitan insonorización</a:t>
            </a:r>
          </a:p>
          <a:p>
            <a:pPr eaLnBrk="1" hangingPunct="1">
              <a:spcBef>
                <a:spcPct val="0"/>
              </a:spcBef>
            </a:pPr>
            <a:endParaRPr lang="es-ES" smtClean="0"/>
          </a:p>
        </p:txBody>
      </p:sp>
      <p:sp>
        <p:nvSpPr>
          <p:cNvPr id="798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50679D-C389-4311-B627-27EABD65E133}" type="slidenum">
              <a:rPr lang="es-ES">
                <a:solidFill>
                  <a:prstClr val="black"/>
                </a:solidFill>
              </a:rPr>
              <a:pPr eaLnBrk="1" hangingPunct="1"/>
              <a:t>105</a:t>
            </a:fld>
            <a:endParaRPr lang="es-E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smtClean="0"/>
              <a:t>La directiva sobre construcción de edificios eficientes de consumo 0 y energéticamente autosuficiente es desconocida en el sector</a:t>
            </a:r>
          </a:p>
          <a:p>
            <a:pPr eaLnBrk="1" hangingPunct="1"/>
            <a:endParaRPr lang="es-ES" smtClean="0"/>
          </a:p>
        </p:txBody>
      </p:sp>
      <p:sp>
        <p:nvSpPr>
          <p:cNvPr id="809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29F8EF-B26F-4FD6-B004-F5E357379B4F}" type="slidenum">
              <a:rPr lang="es-ES">
                <a:solidFill>
                  <a:prstClr val="black"/>
                </a:solidFill>
              </a:rPr>
              <a:pPr eaLnBrk="1" hangingPunct="1"/>
              <a:t>106</a:t>
            </a:fld>
            <a:endParaRPr lang="es-E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0382FEC2-9CBA-4D5D-9EF6-B8D05C77FDEE}" type="slidenum">
              <a:rPr lang="en-US" sz="1200">
                <a:solidFill>
                  <a:prstClr val="black"/>
                </a:solidFill>
                <a:latin typeface="Times" pitchFamily="18" charset="0"/>
              </a:rPr>
              <a:pPr/>
              <a:t>118</a:t>
            </a:fld>
            <a:endParaRPr lang="en-US" sz="1200">
              <a:solidFill>
                <a:prstClr val="black"/>
              </a:solidFill>
              <a:latin typeface="Times"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5800" y="4343985"/>
            <a:ext cx="5486400" cy="4114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2"/>
          <p:cNvSpPr>
            <a:spLocks noGrp="1" noRot="1" noChangeAspect="1" noChangeArrowheads="1" noTextEdit="1"/>
          </p:cNvSpPr>
          <p:nvPr>
            <p:ph type="sldImg"/>
          </p:nvPr>
        </p:nvSpPr>
        <p:spPr>
          <a:ln/>
        </p:spPr>
      </p:sp>
      <p:sp>
        <p:nvSpPr>
          <p:cNvPr id="25603"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ahoma" pitchFamily="34" charset="0"/>
              </a:rPr>
              <a:t>Almost all municipal housing companies have been privatized into housing associations.</a:t>
            </a:r>
          </a:p>
          <a:p>
            <a:endParaRPr 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8D13E390-1551-4DCC-8958-6FACA334999E}" type="slidenum">
              <a:rPr lang="en-US" sz="1200">
                <a:solidFill>
                  <a:prstClr val="black"/>
                </a:solidFill>
                <a:latin typeface="Times" pitchFamily="18" charset="0"/>
              </a:rPr>
              <a:pPr/>
              <a:t>122</a:t>
            </a:fld>
            <a:endParaRPr lang="en-US" sz="1200">
              <a:solidFill>
                <a:prstClr val="black"/>
              </a:solidFill>
              <a:latin typeface="Times"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fld id="{0152DFF1-F8EA-42D2-AF31-75706CA1A7C3}" type="slidenum">
              <a:rPr lang="en-US" sz="1200">
                <a:solidFill>
                  <a:prstClr val="black"/>
                </a:solidFill>
                <a:latin typeface="Times" pitchFamily="18" charset="0"/>
              </a:rPr>
              <a:pPr/>
              <a:t>126</a:t>
            </a:fld>
            <a:endParaRPr lang="en-US" sz="1200">
              <a:solidFill>
                <a:prstClr val="black"/>
              </a:solidFill>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La propriétarisation</a:t>
            </a:r>
            <a:r>
              <a:rPr lang="fr-BE" baseline="0" dirty="0" smtClean="0"/>
              <a:t> a un effet pervers: l’endettement hypothécaire excessif. En 2010 l’endettement moyen avait déjà atteint 52%. Mais il y a quelques pays qui ont un endettement au même hauteur que leur produit national brut: le Pays-Bas, Danemark, Irlande, la Suède et la Royaume-Uni. Il y a encore trois pays qui ont un endettement qui est plus élevé que 60% du PNB: le Chypre, l’Espagne et le Portugal.</a:t>
            </a:r>
          </a:p>
          <a:p>
            <a:r>
              <a:rPr lang="fr-BE" baseline="0" dirty="0" smtClean="0"/>
              <a:t>Ces 8 pays ont connu un marché dynamique et même un marché exceptionnel. Presque tous ces pays connaissent maintenant une baisse et même une crise sérieuse.</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56891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La conséquence de la propriétarisation est que le</a:t>
            </a:r>
            <a:r>
              <a:rPr lang="fr-BE" baseline="0" dirty="0" smtClean="0"/>
              <a:t> parc locatif diminue. Presque dans tous les pays on voit la diminution. Seule la Royaume-Uni et La France sont des exceptions.</a:t>
            </a:r>
          </a:p>
          <a:p>
            <a:r>
              <a:rPr lang="fr-BE" baseline="0" dirty="0" smtClean="0"/>
              <a:t>La propriétarisation dévore le parc locatif privé. Car il n’ y a pas assez de construction nouvelle pour répondre à cette demande. </a:t>
            </a:r>
          </a:p>
          <a:p>
            <a:endParaRPr lang="fr-BE" baseline="0" dirty="0" smtClean="0"/>
          </a:p>
          <a:p>
            <a:r>
              <a:rPr lang="fr-BE" baseline="0" dirty="0" smtClean="0"/>
              <a:t>On a vu que le parc locatif prend environs 15% du marche de logement. Dans quelques pays comme l’Allemagne le marché locatif privé est plus important. L’Allemagne</a:t>
            </a:r>
            <a:r>
              <a:rPr lang="fr-BE" dirty="0" smtClean="0"/>
              <a:t> est une exception. Le marché locatif privé est sérieusement régulé. On peut même dire que le marché locatif privé en Allemagne joue un rôle comme le logement social.</a:t>
            </a:r>
          </a:p>
          <a:p>
            <a:endParaRPr lang="fr-BE" dirty="0"/>
          </a:p>
          <a:p>
            <a:r>
              <a:rPr lang="fr-BE" dirty="0" smtClean="0"/>
              <a:t> </a:t>
            </a:r>
          </a:p>
          <a:p>
            <a:endParaRPr lang="fr-BE" dirty="0" smtClean="0"/>
          </a:p>
          <a:p>
            <a:endParaRPr lang="fr-BE" dirty="0" smtClean="0"/>
          </a:p>
          <a:p>
            <a:r>
              <a:rPr lang="fr-BE" dirty="0" smtClean="0"/>
              <a:t>LONDON SCHOOL</a:t>
            </a:r>
            <a:r>
              <a:rPr lang="fr-BE" baseline="0" dirty="0" smtClean="0"/>
              <a:t> OF ECONOMICS (KATH SCANLON) </a:t>
            </a:r>
            <a:r>
              <a:rPr lang="fr-BE" baseline="0" dirty="0" err="1" smtClean="0"/>
              <a:t>towards</a:t>
            </a:r>
            <a:r>
              <a:rPr lang="fr-BE" baseline="0" dirty="0" smtClean="0"/>
              <a:t> a </a:t>
            </a:r>
            <a:r>
              <a:rPr lang="fr-BE" baseline="0" dirty="0" err="1" smtClean="0"/>
              <a:t>sustainable</a:t>
            </a:r>
            <a:r>
              <a:rPr lang="fr-BE" baseline="0" dirty="0" smtClean="0"/>
              <a:t> </a:t>
            </a:r>
            <a:r>
              <a:rPr lang="fr-BE" baseline="0" dirty="0" err="1" smtClean="0"/>
              <a:t>private</a:t>
            </a:r>
            <a:r>
              <a:rPr lang="fr-BE" baseline="0" dirty="0" smtClean="0"/>
              <a:t> </a:t>
            </a:r>
            <a:r>
              <a:rPr lang="fr-BE" baseline="0" dirty="0" err="1" smtClean="0"/>
              <a:t>rented</a:t>
            </a:r>
            <a:r>
              <a:rPr lang="fr-BE" baseline="0" dirty="0" smtClean="0"/>
              <a:t> </a:t>
            </a:r>
            <a:r>
              <a:rPr lang="fr-BE" baseline="0" dirty="0" err="1" smtClean="0"/>
              <a:t>sector</a:t>
            </a:r>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37724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BE" dirty="0" smtClean="0"/>
              <a:t>Le parc locatif privé est aussi en péril par les caractéristiques</a:t>
            </a:r>
            <a:r>
              <a:rPr lang="fr-BE" baseline="0" dirty="0" smtClean="0"/>
              <a:t> de ce marché.</a:t>
            </a:r>
          </a:p>
          <a:p>
            <a:endParaRPr lang="fr-BE" baseline="0" dirty="0" smtClean="0"/>
          </a:p>
          <a:p>
            <a:r>
              <a:rPr lang="fr-BE" baseline="0" dirty="0" smtClean="0"/>
              <a:t>Le parc locatif privé est parfois la seule réponse pour les gens qui n’ont pas assez de moyens à devenir propriétaire. Le parc locatif privé est devenu un parc résiduel. Surtout la partie la plus ancienne est un parc social de fait. Il loge le plus souvent les jeunes, les vieux, les personnes isolés avec ou sans enfants, les personnes ayant des revenus bas et les migrants. </a:t>
            </a:r>
          </a:p>
          <a:p>
            <a:r>
              <a:rPr lang="fr-BE" baseline="0" dirty="0" smtClean="0"/>
              <a:t>Les problèmes sur ce marché est donc grandes: on trouve la discrimination, le surpeuplement, l’exploitation des logements misérables partout en </a:t>
            </a:r>
            <a:r>
              <a:rPr lang="fr-BE" baseline="0" dirty="0" err="1" smtClean="0"/>
              <a:t>europe</a:t>
            </a:r>
            <a:endParaRPr lang="fr-BE" baseline="0" dirty="0" smtClean="0"/>
          </a:p>
          <a:p>
            <a:endParaRPr lang="fr-BE" dirty="0" smtClean="0"/>
          </a:p>
          <a:p>
            <a:r>
              <a:rPr lang="fr-BE" dirty="0" smtClean="0"/>
              <a:t>Deuxièmement le parc locatif est en majorité géré par des personnes physiques qui ont</a:t>
            </a:r>
            <a:r>
              <a:rPr lang="fr-BE" baseline="0" dirty="0" smtClean="0"/>
              <a:t> 3 à 5 logements. Ils n’ont pas tous les capacités et parfois les moyens pour gérer leur patrimoine. Par exemple, les nouvelles demandes énergétiques sont difficiles à introduire dans ce marché. En Belgique on voit qu’il y a un grand ralentissement dans la rénovation énergétiques.</a:t>
            </a:r>
          </a:p>
          <a:p>
            <a:r>
              <a:rPr lang="fr-BE" baseline="0" dirty="0" smtClean="0"/>
              <a:t>En plus la plupart des bailleurs est </a:t>
            </a:r>
            <a:r>
              <a:rPr lang="fr-BE" dirty="0" smtClean="0"/>
              <a:t>âgés</a:t>
            </a:r>
            <a:r>
              <a:rPr lang="fr-BE" baseline="0" dirty="0" smtClean="0"/>
              <a:t>.</a:t>
            </a:r>
          </a:p>
          <a:p>
            <a:endParaRPr lang="fr-BE" baseline="0" dirty="0" smtClean="0"/>
          </a:p>
          <a:p>
            <a:r>
              <a:rPr lang="fr-BE" baseline="0" dirty="0" smtClean="0"/>
              <a:t>On peut dire que le parc locatif privé est en péril à cause de la propriétarisation et ces caractéristiques. Si nous ne trouverons pas des solutions structurelles le parc locatif disparait.</a:t>
            </a:r>
          </a:p>
          <a:p>
            <a:endParaRPr lang="fr-BE" baseline="0" dirty="0" smtClean="0"/>
          </a:p>
          <a:p>
            <a:r>
              <a:rPr lang="fr-BE" baseline="0" dirty="0" smtClean="0"/>
              <a:t>Le parc locatif social reste alors la seule réponse.</a:t>
            </a:r>
          </a:p>
          <a:p>
            <a:endParaRPr lang="fr-BE" dirty="0"/>
          </a:p>
        </p:txBody>
      </p:sp>
      <p:sp>
        <p:nvSpPr>
          <p:cNvPr id="4" name="Tijdelijke aanduiding voor dianummer 3"/>
          <p:cNvSpPr>
            <a:spLocks noGrp="1"/>
          </p:cNvSpPr>
          <p:nvPr>
            <p:ph type="sldNum" sz="quarter" idx="10"/>
          </p:nvPr>
        </p:nvSpPr>
        <p:spPr/>
        <p:txBody>
          <a:bodyPr/>
          <a:lstStyle/>
          <a:p>
            <a:fld id="{70FC337A-9075-41BD-94AB-57541902C501}"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71544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F7EF2D6-9D3D-419F-82C2-D1DAFAA42F78}" type="slidenum">
              <a:rPr lang="nl-NL"/>
              <a:pPr>
                <a:defRPr/>
              </a:pPr>
              <a:t>‹nr.›</a:t>
            </a:fld>
            <a:endParaRPr lang="nl-NL"/>
          </a:p>
        </p:txBody>
      </p:sp>
    </p:spTree>
    <p:extLst>
      <p:ext uri="{BB962C8B-B14F-4D97-AF65-F5344CB8AC3E}">
        <p14:creationId xmlns:p14="http://schemas.microsoft.com/office/powerpoint/2010/main" val="32593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23DCE4D-1540-4FB9-9325-399C7A1AFD51}" type="slidenum">
              <a:rPr lang="nl-NL"/>
              <a:pPr>
                <a:defRPr/>
              </a:pPr>
              <a:t>‹nr.›</a:t>
            </a:fld>
            <a:endParaRPr lang="nl-NL"/>
          </a:p>
        </p:txBody>
      </p:sp>
    </p:spTree>
    <p:extLst>
      <p:ext uri="{BB962C8B-B14F-4D97-AF65-F5344CB8AC3E}">
        <p14:creationId xmlns:p14="http://schemas.microsoft.com/office/powerpoint/2010/main" val="72353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BD66DF6-455D-497F-BFAD-2EF644905662}" type="slidenum">
              <a:rPr lang="nl-NL"/>
              <a:pPr>
                <a:defRPr/>
              </a:pPr>
              <a:t>‹nr.›</a:t>
            </a:fld>
            <a:endParaRPr lang="nl-NL"/>
          </a:p>
        </p:txBody>
      </p:sp>
    </p:spTree>
    <p:extLst>
      <p:ext uri="{BB962C8B-B14F-4D97-AF65-F5344CB8AC3E}">
        <p14:creationId xmlns:p14="http://schemas.microsoft.com/office/powerpoint/2010/main" val="1697612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rPr>
              <a:pPr/>
              <a:t>May 11, 2012</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‹nr.›</a:t>
            </a:fld>
            <a:endParaRPr lang="en-US" dirty="0">
              <a:solidFill>
                <a:srgbClr val="000000"/>
              </a:solidFill>
            </a:endParaRPr>
          </a:p>
        </p:txBody>
      </p:sp>
    </p:spTree>
    <p:extLst>
      <p:ext uri="{BB962C8B-B14F-4D97-AF65-F5344CB8AC3E}">
        <p14:creationId xmlns:p14="http://schemas.microsoft.com/office/powerpoint/2010/main" val="307685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rPr>
              <a:pPr/>
              <a:t>May 11, 2012</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53024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rPr>
              <a:pPr/>
              <a:t>May 11, 2012</a:t>
            </a:fld>
            <a:endParaRPr lang="en-US" dirty="0">
              <a:solidFill>
                <a:srgbClr val="000000"/>
              </a:solidFil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rPr>
              <a:pPr/>
              <a:t>‹nr.›</a:t>
            </a:fld>
            <a:endParaRPr lang="en-US" dirty="0">
              <a:solidFill>
                <a:srgbClr val="D1282E"/>
              </a:solidFill>
            </a:endParaRPr>
          </a:p>
        </p:txBody>
      </p:sp>
      <p:sp>
        <p:nvSpPr>
          <p:cNvPr id="9" name="Footer Placeholder 8"/>
          <p:cNvSpPr>
            <a:spLocks noGrp="1"/>
          </p:cNvSpPr>
          <p:nvPr>
            <p:ph type="ftr" sz="quarter" idx="12"/>
          </p:nvPr>
        </p:nvSpPr>
        <p:spPr/>
        <p:txBody>
          <a:bodyPr/>
          <a:lstStyle/>
          <a:p>
            <a:endParaRPr lang="en-US" dirty="0">
              <a:solidFill>
                <a:srgbClr val="000000"/>
              </a:solidFill>
            </a:endParaRPr>
          </a:p>
        </p:txBody>
      </p:sp>
    </p:spTree>
    <p:extLst>
      <p:ext uri="{BB962C8B-B14F-4D97-AF65-F5344CB8AC3E}">
        <p14:creationId xmlns:p14="http://schemas.microsoft.com/office/powerpoint/2010/main" val="171869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rPr>
              <a:pPr/>
              <a:t>May 11, 2012</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354932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modelstijlen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rPr>
              <a:pPr/>
              <a:t>May 11, 2012</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15032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rPr>
              <a:pPr/>
              <a:t>May 11, 2012</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325868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rPr>
              <a:pPr/>
              <a:t>May 11, 2012</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386789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rPr>
              <a:pPr/>
              <a:t>May 11, 2012</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
        <p:nvSpPr>
          <p:cNvPr id="8" name="Title 7"/>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85732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968087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rPr>
              <a:pPr/>
              <a:t>May 11, 2012</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‹nr.›</a:t>
            </a:fld>
            <a:endParaRPr lang="en-US"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Klik om de stijl te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324700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rPr>
              <a:pPr/>
              <a:t>May 11, 2012</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70729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rPr>
              <a:pPr/>
              <a:t>May 11, 2012</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‹nr.›</a:t>
            </a:fld>
            <a:endParaRPr lang="en-US">
              <a:solidFill>
                <a:srgbClr val="D1282E"/>
              </a:solidFill>
            </a:endParaRPr>
          </a:p>
        </p:txBody>
      </p:sp>
    </p:spTree>
    <p:extLst>
      <p:ext uri="{BB962C8B-B14F-4D97-AF65-F5344CB8AC3E}">
        <p14:creationId xmlns:p14="http://schemas.microsoft.com/office/powerpoint/2010/main" val="3152062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6134100"/>
            <a:ext cx="9144000" cy="72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5" name="Rectangle 23"/>
          <p:cNvSpPr>
            <a:spLocks noChangeArrowheads="1"/>
          </p:cNvSpPr>
          <p:nvPr userDrawn="1"/>
        </p:nvSpPr>
        <p:spPr bwMode="auto">
          <a:xfrm>
            <a:off x="466725" y="2057400"/>
            <a:ext cx="7467600" cy="3027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6" name="Rectangle 20"/>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7" name="Rectangle 21"/>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8" name="Line 22"/>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sp>
        <p:nvSpPr>
          <p:cNvPr id="9" name="Line 24"/>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pic>
        <p:nvPicPr>
          <p:cNvPr id="10" name="Picture 29" descr="TU_Delft_2.png                                                 00095E43Smidswater Server              C1CD65D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0"/>
          <p:cNvSpPr txBox="1">
            <a:spLocks noChangeArrowheads="1"/>
          </p:cNvSpPr>
          <p:nvPr userDrawn="1"/>
        </p:nvSpPr>
        <p:spPr bwMode="auto">
          <a:xfrm>
            <a:off x="1498600" y="6572250"/>
            <a:ext cx="2971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spcBef>
                <a:spcPct val="50000"/>
              </a:spcBef>
              <a:defRPr/>
            </a:pPr>
            <a:r>
              <a:rPr lang="nl-NL" sz="800" smtClean="0">
                <a:solidFill>
                  <a:srgbClr val="FFFFFF"/>
                </a:solidFill>
                <a:cs typeface="+mn-cs"/>
              </a:rPr>
              <a:t>Challenge the future</a:t>
            </a:r>
            <a:endParaRPr lang="nl-NL" smtClean="0">
              <a:solidFill>
                <a:srgbClr val="000000"/>
              </a:solidFill>
              <a:cs typeface="+mn-cs"/>
            </a:endParaRPr>
          </a:p>
        </p:txBody>
      </p:sp>
      <p:sp>
        <p:nvSpPr>
          <p:cNvPr id="12" name="Text Box 31"/>
          <p:cNvSpPr txBox="1">
            <a:spLocks noChangeArrowheads="1"/>
          </p:cNvSpPr>
          <p:nvPr userDrawn="1"/>
        </p:nvSpPr>
        <p:spPr bwMode="auto">
          <a:xfrm>
            <a:off x="1498600" y="6292850"/>
            <a:ext cx="990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lnSpc>
                <a:spcPct val="90000"/>
              </a:lnSpc>
              <a:defRPr/>
            </a:pPr>
            <a:r>
              <a:rPr lang="nl-NL" sz="500" smtClean="0">
                <a:solidFill>
                  <a:srgbClr val="000000"/>
                </a:solidFill>
                <a:cs typeface="+mn-cs"/>
              </a:rPr>
              <a:t>Delft</a:t>
            </a:r>
          </a:p>
          <a:p>
            <a:pPr eaLnBrk="1" hangingPunct="1">
              <a:lnSpc>
                <a:spcPct val="90000"/>
              </a:lnSpc>
              <a:defRPr/>
            </a:pPr>
            <a:r>
              <a:rPr lang="nl-NL" sz="500" smtClean="0">
                <a:solidFill>
                  <a:srgbClr val="000000"/>
                </a:solidFill>
                <a:cs typeface="+mn-cs"/>
              </a:rPr>
              <a:t>University of</a:t>
            </a:r>
          </a:p>
          <a:p>
            <a:pPr eaLnBrk="1" hangingPunct="1">
              <a:lnSpc>
                <a:spcPct val="90000"/>
              </a:lnSpc>
              <a:defRPr/>
            </a:pPr>
            <a:r>
              <a:rPr lang="nl-NL" sz="500" smtClean="0">
                <a:solidFill>
                  <a:srgbClr val="000000"/>
                </a:solidFill>
                <a:cs typeface="+mn-cs"/>
              </a:rPr>
              <a:t>Technology</a:t>
            </a:r>
            <a:endParaRPr lang="nl-NL" smtClean="0">
              <a:solidFill>
                <a:srgbClr val="000000"/>
              </a:solidFill>
              <a:cs typeface="+mn-cs"/>
            </a:endParaRPr>
          </a:p>
        </p:txBody>
      </p:sp>
      <p:sp>
        <p:nvSpPr>
          <p:cNvPr id="271372" name="Rectangle 12"/>
          <p:cNvSpPr>
            <a:spLocks noGrp="1" noChangeArrowheads="1"/>
          </p:cNvSpPr>
          <p:nvPr>
            <p:ph type="ctrTitle"/>
          </p:nvPr>
        </p:nvSpPr>
        <p:spPr>
          <a:xfrm>
            <a:off x="685800" y="2286000"/>
            <a:ext cx="6931025" cy="457200"/>
          </a:xfrm>
        </p:spPr>
        <p:txBody>
          <a:bodyPr anchor="t"/>
          <a:lstStyle>
            <a:lvl1pPr marL="0" indent="0">
              <a:lnSpc>
                <a:spcPct val="80000"/>
              </a:lnSpc>
              <a:defRPr>
                <a:solidFill>
                  <a:schemeClr val="bg1"/>
                </a:solidFill>
              </a:defRPr>
            </a:lvl1pPr>
          </a:lstStyle>
          <a:p>
            <a:r>
              <a:rPr lang="en-US" smtClean="0"/>
              <a:t>Click to edit Master title style</a:t>
            </a:r>
            <a:endParaRPr lang="nl-NL" dirty="0"/>
          </a:p>
        </p:txBody>
      </p:sp>
      <p:sp>
        <p:nvSpPr>
          <p:cNvPr id="271393" name="Rectangle 33"/>
          <p:cNvSpPr>
            <a:spLocks noGrp="1" noChangeArrowheads="1"/>
          </p:cNvSpPr>
          <p:nvPr>
            <p:ph type="subTitle" sz="quarter" idx="1"/>
          </p:nvPr>
        </p:nvSpPr>
        <p:spPr>
          <a:xfrm>
            <a:off x="685800" y="2743200"/>
            <a:ext cx="6931025" cy="381000"/>
          </a:xfrm>
        </p:spPr>
        <p:txBody>
          <a:bodyPr/>
          <a:lstStyle>
            <a:lvl1pPr marL="0" indent="0">
              <a:buFontTx/>
              <a:buNone/>
              <a:defRPr sz="2400">
                <a:solidFill>
                  <a:schemeClr val="bg2"/>
                </a:solidFill>
                <a:latin typeface="Bookman Old Style" pitchFamily="18" charset="0"/>
              </a:defRPr>
            </a:lvl1pPr>
          </a:lstStyle>
          <a:p>
            <a:endParaRPr lang="en-US" dirty="0"/>
          </a:p>
        </p:txBody>
      </p:sp>
    </p:spTree>
    <p:extLst>
      <p:ext uri="{BB962C8B-B14F-4D97-AF65-F5344CB8AC3E}">
        <p14:creationId xmlns:p14="http://schemas.microsoft.com/office/powerpoint/2010/main" val="193655673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64597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dirty="0" smtClean="0"/>
              <a:t>Klik om de modelstijlen te bewerken</a:t>
            </a:r>
          </a:p>
        </p:txBody>
      </p:sp>
    </p:spTree>
    <p:extLst>
      <p:ext uri="{BB962C8B-B14F-4D97-AF65-F5344CB8AC3E}">
        <p14:creationId xmlns:p14="http://schemas.microsoft.com/office/powerpoint/2010/main" val="323669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06868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614715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351759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21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93BF76A-E2C1-4D41-9D11-4FECF66CCA92}" type="slidenum">
              <a:rPr lang="nl-NL"/>
              <a:pPr>
                <a:defRPr/>
              </a:pPr>
              <a:t>‹nr.›</a:t>
            </a:fld>
            <a:endParaRPr lang="nl-NL"/>
          </a:p>
        </p:txBody>
      </p:sp>
    </p:spTree>
    <p:extLst>
      <p:ext uri="{BB962C8B-B14F-4D97-AF65-F5344CB8AC3E}">
        <p14:creationId xmlns:p14="http://schemas.microsoft.com/office/powerpoint/2010/main" val="4218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4967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dirty="0" smtClean="0"/>
              <a:t>Klik om de stijl te bewerken</a:t>
            </a:r>
            <a:endParaRPr lang="nl-NL"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extLst>
      <p:ext uri="{BB962C8B-B14F-4D97-AF65-F5344CB8AC3E}">
        <p14:creationId xmlns:p14="http://schemas.microsoft.com/office/powerpoint/2010/main" val="3400597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121693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829632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3769440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4002825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02454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62738" y="457200"/>
            <a:ext cx="1914525" cy="4876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592763" cy="4876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91823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3" name="Tijdelijke aanduiding voor grafiek 2"/>
          <p:cNvSpPr>
            <a:spLocks noGrp="1"/>
          </p:cNvSpPr>
          <p:nvPr>
            <p:ph type="chart" idx="1"/>
          </p:nvPr>
        </p:nvSpPr>
        <p:spPr>
          <a:xfrm>
            <a:off x="925513" y="2286000"/>
            <a:ext cx="7648575" cy="3048000"/>
          </a:xfrm>
        </p:spPr>
        <p:txBody>
          <a:bodyPr/>
          <a:lstStyle/>
          <a:p>
            <a:pPr lvl="0"/>
            <a:endParaRPr lang="nl-NL" noProof="0" smtClean="0"/>
          </a:p>
        </p:txBody>
      </p:sp>
    </p:spTree>
    <p:extLst>
      <p:ext uri="{BB962C8B-B14F-4D97-AF65-F5344CB8AC3E}">
        <p14:creationId xmlns:p14="http://schemas.microsoft.com/office/powerpoint/2010/main" val="2275769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76200"/>
            <a:ext cx="7659688" cy="10668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925513" y="1828800"/>
            <a:ext cx="3748087"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4826000" y="1828800"/>
            <a:ext cx="3748088"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97933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6C9745C-3AF3-4502-BE4E-41C7909FBC93}" type="slidenum">
              <a:rPr lang="nl-NL"/>
              <a:pPr>
                <a:defRPr/>
              </a:pPr>
              <a:t>‹nr.›</a:t>
            </a:fld>
            <a:endParaRPr lang="nl-NL"/>
          </a:p>
        </p:txBody>
      </p:sp>
    </p:spTree>
    <p:extLst>
      <p:ext uri="{BB962C8B-B14F-4D97-AF65-F5344CB8AC3E}">
        <p14:creationId xmlns:p14="http://schemas.microsoft.com/office/powerpoint/2010/main" val="1920474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7575" y="76200"/>
            <a:ext cx="7659688" cy="10668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925513" y="1828800"/>
            <a:ext cx="7648575" cy="3657600"/>
          </a:xfrm>
        </p:spPr>
        <p:txBody>
          <a:bodyPr/>
          <a:lstStyle/>
          <a:p>
            <a:pPr lvl="0"/>
            <a:endParaRPr lang="nl-NL" noProof="0"/>
          </a:p>
        </p:txBody>
      </p:sp>
    </p:spTree>
    <p:extLst>
      <p:ext uri="{BB962C8B-B14F-4D97-AF65-F5344CB8AC3E}">
        <p14:creationId xmlns:p14="http://schemas.microsoft.com/office/powerpoint/2010/main" val="2304220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0E06AE-50C9-45C6-8663-97F023D6BEA1}"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053608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B0E72A-EFAB-4264-B9EB-BEEF9BD9886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213029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696F59-5815-49CD-B947-33B2C54E8AD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517727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526CA-D79D-45BF-97E9-584A81DE14D9}"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552558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51452A-9AC4-4676-ABBA-3482B9B923E4}"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860963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F401F9-B295-46C4-BE13-F18F6BE71C5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42563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95006C-B8DA-47A0-AA40-493AA3458A4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531160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21C97B-56B4-4336-B355-D9EE7DBD2CEC}"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235206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FF1850-9C65-44EA-ABCE-0161867C2E2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8493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CC7219-85C7-4BD5-BE94-60D84A1648D3}" type="slidenum">
              <a:rPr lang="nl-NL"/>
              <a:pPr>
                <a:defRPr/>
              </a:pPr>
              <a:t>‹nr.›</a:t>
            </a:fld>
            <a:endParaRPr lang="nl-NL"/>
          </a:p>
        </p:txBody>
      </p:sp>
    </p:spTree>
    <p:extLst>
      <p:ext uri="{BB962C8B-B14F-4D97-AF65-F5344CB8AC3E}">
        <p14:creationId xmlns:p14="http://schemas.microsoft.com/office/powerpoint/2010/main" val="4049563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311139-5195-47C1-88A1-25232B135DFC}"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973739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DCAE4-7094-4E91-B02A-677879D7D02A}"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191472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562977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73208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160223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91251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1134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533943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37288"/>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5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077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228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91FD848-6420-40FF-B3BF-B3994EC225AC}" type="slidenum">
              <a:rPr lang="nl-NL"/>
              <a:pPr>
                <a:defRPr/>
              </a:pPr>
              <a:t>‹nr.›</a:t>
            </a:fld>
            <a:endParaRPr lang="nl-NL"/>
          </a:p>
        </p:txBody>
      </p:sp>
    </p:spTree>
    <p:extLst>
      <p:ext uri="{BB962C8B-B14F-4D97-AF65-F5344CB8AC3E}">
        <p14:creationId xmlns:p14="http://schemas.microsoft.com/office/powerpoint/2010/main" val="625760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95487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69001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1476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886223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17284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203339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99893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93206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673119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37288"/>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5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0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92519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2A8F8A-0DAB-4DFB-9827-7EE76DF05322}" type="slidenum">
              <a:rPr lang="nl-NL"/>
              <a:pPr>
                <a:defRPr/>
              </a:pPr>
              <a:t>‹nr.›</a:t>
            </a:fld>
            <a:endParaRPr lang="nl-NL"/>
          </a:p>
        </p:txBody>
      </p:sp>
    </p:spTree>
    <p:extLst>
      <p:ext uri="{BB962C8B-B14F-4D97-AF65-F5344CB8AC3E}">
        <p14:creationId xmlns:p14="http://schemas.microsoft.com/office/powerpoint/2010/main" val="1924771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605359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19121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53974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4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6227763"/>
            <a:ext cx="11128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196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A97A0B0-DDB9-4478-AFEB-9FC22BF7C531}" type="slidenum">
              <a:rPr lang="nl-NL"/>
              <a:pPr>
                <a:defRPr/>
              </a:pPr>
              <a:t>‹nr.›</a:t>
            </a:fld>
            <a:endParaRPr lang="nl-NL"/>
          </a:p>
        </p:txBody>
      </p:sp>
    </p:spTree>
    <p:extLst>
      <p:ext uri="{BB962C8B-B14F-4D97-AF65-F5344CB8AC3E}">
        <p14:creationId xmlns:p14="http://schemas.microsoft.com/office/powerpoint/2010/main" val="427867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9F0506-1327-4BF4-B57A-179F3AE78E38}" type="slidenum">
              <a:rPr lang="nl-NL"/>
              <a:pPr>
                <a:defRPr/>
              </a:pPr>
              <a:t>‹nr.›</a:t>
            </a:fld>
            <a:endParaRPr lang="nl-NL"/>
          </a:p>
        </p:txBody>
      </p:sp>
    </p:spTree>
    <p:extLst>
      <p:ext uri="{BB962C8B-B14F-4D97-AF65-F5344CB8AC3E}">
        <p14:creationId xmlns:p14="http://schemas.microsoft.com/office/powerpoint/2010/main" val="25789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hyperlink" Target="http://www.powerpointstyles.com/" TargetMode="Externa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hyperlink" Target="http://www.powerpointstyles.com/" TargetMode="Externa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97500" y="5877271"/>
            <a:ext cx="5982535" cy="977469"/>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17D0EFEE-2756-4A20-BF2A-63F0A94F99AC}" type="datetime4">
              <a:rPr lang="en-US" smtClean="0">
                <a:solidFill>
                  <a:srgbClr val="000000"/>
                </a:solidFill>
                <a:latin typeface="Arial"/>
                <a:cs typeface="+mn-cs"/>
              </a:rPr>
              <a:pPr fontAlgn="auto">
                <a:spcBef>
                  <a:spcPts val="0"/>
                </a:spcBef>
                <a:spcAft>
                  <a:spcPts val="0"/>
                </a:spcAft>
              </a:pPr>
              <a:t>May 11, 2012</a:t>
            </a:fld>
            <a:endParaRPr lang="en-US" dirty="0">
              <a:solidFill>
                <a:srgbClr val="000000"/>
              </a:solidFill>
              <a:latin typeface="Arial"/>
              <a:cs typeface="+mn-cs"/>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F38DF745-7D3F-47F4-83A3-874385CFAA69}" type="slidenum">
              <a:rPr lang="en-US" smtClean="0">
                <a:solidFill>
                  <a:srgbClr val="D1282E"/>
                </a:solidFill>
                <a:latin typeface="Arial"/>
                <a:cs typeface="+mn-cs"/>
              </a:rPr>
              <a:pPr fontAlgn="auto">
                <a:spcBef>
                  <a:spcPts val="0"/>
                </a:spcBef>
                <a:spcAft>
                  <a:spcPts val="0"/>
                </a:spcAft>
              </a:pPr>
              <a:t>‹nr.›</a:t>
            </a:fld>
            <a:endParaRPr lang="en-US" dirty="0">
              <a:solidFill>
                <a:srgbClr val="D1282E"/>
              </a:solidFill>
              <a:latin typeface="Arial"/>
              <a:cs typeface="+mn-cs"/>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30069163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27" name="Rectangle 10"/>
          <p:cNvSpPr>
            <a:spLocks noGrp="1" noChangeArrowheads="1"/>
          </p:cNvSpPr>
          <p:nvPr>
            <p:ph type="title"/>
          </p:nvPr>
        </p:nvSpPr>
        <p:spPr bwMode="auto">
          <a:xfrm>
            <a:off x="917575" y="76200"/>
            <a:ext cx="7659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Click to edit Master title style</a:t>
            </a:r>
          </a:p>
        </p:txBody>
      </p:sp>
      <p:sp>
        <p:nvSpPr>
          <p:cNvPr id="1028" name="Rectangle 11"/>
          <p:cNvSpPr>
            <a:spLocks noGrp="1" noChangeArrowheads="1"/>
          </p:cNvSpPr>
          <p:nvPr>
            <p:ph type="body" idx="1"/>
          </p:nvPr>
        </p:nvSpPr>
        <p:spPr bwMode="auto">
          <a:xfrm>
            <a:off x="925513" y="1828800"/>
            <a:ext cx="7648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029" name="Rectangle 17"/>
          <p:cNvSpPr>
            <a:spLocks noChangeArrowheads="1"/>
          </p:cNvSpPr>
          <p:nvPr/>
        </p:nvSpPr>
        <p:spPr bwMode="auto">
          <a:xfrm>
            <a:off x="7640638" y="6297613"/>
            <a:ext cx="53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E479C626-3BC1-405E-935A-44E1C4DACE8A}" type="slidenum">
              <a:rPr lang="nl-NL" sz="1300" smtClean="0">
                <a:solidFill>
                  <a:srgbClr val="000000"/>
                </a:solidFill>
                <a:latin typeface="Tahoma" pitchFamily="34" charset="0"/>
                <a:ea typeface="MS PGothic" pitchFamily="34" charset="-128"/>
                <a:cs typeface="+mn-cs"/>
              </a:rPr>
              <a:pPr algn="r"/>
              <a:t>‹nr.›</a:t>
            </a:fld>
            <a:endParaRPr lang="nl-NL" sz="1300" smtClean="0">
              <a:solidFill>
                <a:srgbClr val="000000"/>
              </a:solidFill>
              <a:latin typeface="Tahoma" pitchFamily="34" charset="0"/>
              <a:ea typeface="MS PGothic" pitchFamily="34" charset="-128"/>
              <a:cs typeface="+mn-cs"/>
            </a:endParaRPr>
          </a:p>
        </p:txBody>
      </p:sp>
      <p:sp>
        <p:nvSpPr>
          <p:cNvPr id="1030" name="Rectangle 19"/>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31"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pic>
        <p:nvPicPr>
          <p:cNvPr id="1032" name="Picture 21" descr="TU_Delft_2.png                                                 00095E43Smidswater Server              C1CD65DB:"/>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fr-BE" sz="2200" smtClean="0">
              <a:solidFill>
                <a:srgbClr val="000000"/>
              </a:solidFill>
              <a:latin typeface="Tahoma" pitchFamily="34" charset="0"/>
              <a:ea typeface="MS PGothic" pitchFamily="34" charset="-128"/>
              <a:cs typeface="+mn-cs"/>
            </a:endParaRPr>
          </a:p>
        </p:txBody>
      </p:sp>
      <p:sp>
        <p:nvSpPr>
          <p:cNvPr id="270359" name="Text Box 23"/>
          <p:cNvSpPr txBox="1">
            <a:spLocks noChangeArrowheads="1"/>
          </p:cNvSpPr>
          <p:nvPr userDrawn="1"/>
        </p:nvSpPr>
        <p:spPr bwMode="auto">
          <a:xfrm>
            <a:off x="3124200" y="6248400"/>
            <a:ext cx="4419600" cy="307975"/>
          </a:xfrm>
          <a:prstGeom prst="rect">
            <a:avLst/>
          </a:prstGeom>
          <a:noFill/>
          <a:ln w="9525">
            <a:noFill/>
            <a:miter lim="800000"/>
            <a:headEnd/>
            <a:tailEnd/>
          </a:ln>
          <a:effec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r" eaLnBrk="1" hangingPunct="1">
              <a:spcBef>
                <a:spcPct val="50000"/>
              </a:spcBef>
              <a:defRPr/>
            </a:pPr>
            <a:r>
              <a:rPr lang="en-US" sz="1400" dirty="0" smtClean="0">
                <a:solidFill>
                  <a:srgbClr val="108BD9"/>
                </a:solidFill>
                <a:cs typeface="+mn-cs"/>
              </a:rPr>
              <a:t>Social and affordable housing, the Dutch model</a:t>
            </a:r>
            <a:endParaRPr lang="nl-NL" sz="1400" dirty="0" smtClean="0">
              <a:solidFill>
                <a:srgbClr val="108BD9"/>
              </a:solidFill>
              <a:cs typeface="+mn-cs"/>
            </a:endParaRPr>
          </a:p>
        </p:txBody>
      </p:sp>
      <p:sp>
        <p:nvSpPr>
          <p:cNvPr id="1035" name="Rectangle 28"/>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nl-NL" sz="2200" smtClean="0">
              <a:solidFill>
                <a:srgbClr val="000000"/>
              </a:solidFill>
              <a:latin typeface="Tahoma" pitchFamily="34" charset="0"/>
              <a:ea typeface="MS PGothic" pitchFamily="34" charset="-128"/>
              <a:cs typeface="+mn-cs"/>
            </a:endParaRPr>
          </a:p>
        </p:txBody>
      </p:sp>
      <p:sp>
        <p:nvSpPr>
          <p:cNvPr id="1036" name="Text Box 15"/>
          <p:cNvSpPr txBox="1">
            <a:spLocks noChangeArrowheads="1"/>
          </p:cNvSpPr>
          <p:nvPr userDrawn="1"/>
        </p:nvSpPr>
        <p:spPr bwMode="auto">
          <a:xfrm>
            <a:off x="8229600" y="63246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Tahoma" charset="0"/>
                <a:ea typeface="ＭＳ Ｐゴシック" charset="0"/>
              </a:defRPr>
            </a:lvl1pPr>
            <a:lvl2pPr marL="742950" indent="-285750" eaLnBrk="0" hangingPunct="0">
              <a:defRPr sz="2200">
                <a:solidFill>
                  <a:schemeClr val="tx1"/>
                </a:solidFill>
                <a:latin typeface="Tahoma" charset="0"/>
                <a:ea typeface="ＭＳ Ｐゴシック" charset="0"/>
              </a:defRPr>
            </a:lvl2pPr>
            <a:lvl3pPr marL="1143000" indent="-228600" eaLnBrk="0" hangingPunct="0">
              <a:defRPr sz="2200">
                <a:solidFill>
                  <a:schemeClr val="tx1"/>
                </a:solidFill>
                <a:latin typeface="Tahoma" charset="0"/>
                <a:ea typeface="ＭＳ Ｐゴシック" charset="0"/>
              </a:defRPr>
            </a:lvl3pPr>
            <a:lvl4pPr marL="1600200" indent="-228600" eaLnBrk="0" hangingPunct="0">
              <a:defRPr sz="2200">
                <a:solidFill>
                  <a:schemeClr val="tx1"/>
                </a:solidFill>
                <a:latin typeface="Tahoma" charset="0"/>
                <a:ea typeface="ＭＳ Ｐゴシック" charset="0"/>
              </a:defRPr>
            </a:lvl4pPr>
            <a:lvl5pPr marL="2057400" indent="-228600" eaLnBrk="0" hangingPunct="0">
              <a:defRPr sz="22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2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2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2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spcBef>
                <a:spcPct val="50000"/>
              </a:spcBef>
              <a:defRPr/>
            </a:pPr>
            <a:r>
              <a:rPr lang="nl-NL" sz="1200" smtClean="0">
                <a:solidFill>
                  <a:srgbClr val="108BD9"/>
                </a:solidFill>
                <a:cs typeface="+mn-cs"/>
              </a:rPr>
              <a:t>| </a:t>
            </a:r>
            <a:endParaRPr lang="nl-NL" smtClean="0">
              <a:solidFill>
                <a:srgbClr val="000000"/>
              </a:solidFill>
              <a:cs typeface="+mn-cs"/>
            </a:endParaRPr>
          </a:p>
        </p:txBody>
      </p:sp>
    </p:spTree>
    <p:extLst>
      <p:ext uri="{BB962C8B-B14F-4D97-AF65-F5344CB8AC3E}">
        <p14:creationId xmlns:p14="http://schemas.microsoft.com/office/powerpoint/2010/main" val="24184166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MS PGothic" pitchFamily="34" charset="-128"/>
          <a:cs typeface="ＭＳ Ｐゴシック" charset="0"/>
        </a:defRPr>
      </a:lvl1pPr>
      <a:lvl2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2pPr>
      <a:lvl3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3pPr>
      <a:lvl4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4pPr>
      <a:lvl5pPr marL="857250" indent="-857250" algn="l" rtl="0" eaLnBrk="0" fontAlgn="base" hangingPunct="0">
        <a:spcBef>
          <a:spcPct val="0"/>
        </a:spcBef>
        <a:spcAft>
          <a:spcPct val="0"/>
        </a:spcAft>
        <a:defRPr sz="3300">
          <a:solidFill>
            <a:schemeClr val="tx1"/>
          </a:solidFill>
          <a:latin typeface="Bookman Old Style" pitchFamily="18" charset="0"/>
          <a:ea typeface="MS PGothic" pitchFamily="34" charset="-128"/>
          <a:cs typeface="ＭＳ Ｐゴシック"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S PGothic" pitchFamily="34" charset="-128"/>
          <a:cs typeface="ＭＳ Ｐゴシック" charset="0"/>
        </a:defRPr>
      </a:lvl1pPr>
      <a:lvl2pPr marL="576263" indent="-190500" algn="l" rtl="0" eaLnBrk="0" fontAlgn="base" hangingPunct="0">
        <a:lnSpc>
          <a:spcPts val="2500"/>
        </a:lnSpc>
        <a:spcBef>
          <a:spcPct val="0"/>
        </a:spcBef>
        <a:spcAft>
          <a:spcPct val="0"/>
        </a:spcAft>
        <a:buClr>
          <a:schemeClr val="bg2"/>
        </a:buClr>
        <a:buFont typeface="Times" pitchFamily="18" charset="0"/>
        <a:buChar char="•"/>
        <a:defRPr>
          <a:solidFill>
            <a:schemeClr val="tx1"/>
          </a:solidFill>
          <a:latin typeface="+mn-lt"/>
          <a:ea typeface="MS PGothic" pitchFamily="34" charset="-128"/>
        </a:defRPr>
      </a:lvl2pPr>
      <a:lvl3pPr marL="957263" indent="-190500" algn="l" rtl="0" eaLnBrk="0" fontAlgn="base" hangingPunct="0">
        <a:lnSpc>
          <a:spcPts val="2500"/>
        </a:lnSpc>
        <a:spcBef>
          <a:spcPct val="0"/>
        </a:spcBef>
        <a:spcAft>
          <a:spcPct val="0"/>
        </a:spcAft>
        <a:buClr>
          <a:schemeClr val="bg2"/>
        </a:buClr>
        <a:buFont typeface="Times" pitchFamily="18" charset="0"/>
        <a:buChar char="•"/>
        <a:defRPr sz="1600">
          <a:solidFill>
            <a:schemeClr val="tx1"/>
          </a:solidFill>
          <a:latin typeface="+mn-lt"/>
          <a:ea typeface="MS PGothic" pitchFamily="34"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MS PGothic" pitchFamily="34" charset="-128"/>
        </a:defRPr>
      </a:lvl4pPr>
      <a:lvl5pPr marL="17192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ea typeface="MS PGothic" pitchFamily="34" charset="-128"/>
        </a:defRPr>
      </a:lvl5pPr>
      <a:lvl6pPr marL="2176463" indent="-190500" algn="l" rtl="0" fontAlgn="base">
        <a:lnSpc>
          <a:spcPts val="2500"/>
        </a:lnSpc>
        <a:spcBef>
          <a:spcPct val="0"/>
        </a:spcBef>
        <a:spcAft>
          <a:spcPct val="0"/>
        </a:spcAft>
        <a:buClr>
          <a:schemeClr val="bg2"/>
        </a:buClr>
        <a:buChar char="•"/>
        <a:defRPr sz="1200">
          <a:solidFill>
            <a:schemeClr val="tx1"/>
          </a:solidFill>
          <a:latin typeface="+mn-lt"/>
        </a:defRPr>
      </a:lvl6pPr>
      <a:lvl7pPr marL="2633663" indent="-190500" algn="l" rtl="0" fontAlgn="base">
        <a:lnSpc>
          <a:spcPts val="2500"/>
        </a:lnSpc>
        <a:spcBef>
          <a:spcPct val="0"/>
        </a:spcBef>
        <a:spcAft>
          <a:spcPct val="0"/>
        </a:spcAft>
        <a:buClr>
          <a:schemeClr val="bg2"/>
        </a:buClr>
        <a:buChar char="•"/>
        <a:defRPr sz="1200">
          <a:solidFill>
            <a:schemeClr val="tx1"/>
          </a:solidFill>
          <a:latin typeface="+mn-lt"/>
        </a:defRPr>
      </a:lvl7pPr>
      <a:lvl8pPr marL="3090863" indent="-190500" algn="l" rtl="0" fontAlgn="base">
        <a:lnSpc>
          <a:spcPts val="2500"/>
        </a:lnSpc>
        <a:spcBef>
          <a:spcPct val="0"/>
        </a:spcBef>
        <a:spcAft>
          <a:spcPct val="0"/>
        </a:spcAft>
        <a:buClr>
          <a:schemeClr val="bg2"/>
        </a:buClr>
        <a:buChar char="•"/>
        <a:defRPr sz="1200">
          <a:solidFill>
            <a:schemeClr val="tx1"/>
          </a:solidFill>
          <a:latin typeface="+mn-lt"/>
        </a:defRPr>
      </a:lvl8pPr>
      <a:lvl9pPr marL="3548063" indent="-190500" algn="l" rtl="0" fontAlgn="base">
        <a:lnSpc>
          <a:spcPts val="2500"/>
        </a:lnSpc>
        <a:spcBef>
          <a:spcPct val="0"/>
        </a:spcBef>
        <a:spcAft>
          <a:spcPct val="0"/>
        </a:spcAft>
        <a:buClr>
          <a:schemeClr val="bg2"/>
        </a:buClr>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aseline="0">
                <a:ea typeface="ＭＳ Ｐゴシック" pitchFamily="-16"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aseline="0">
                <a:ea typeface="ＭＳ Ｐゴシック" pitchFamily="-16"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aseline="0">
                <a:ea typeface="ＭＳ Ｐゴシック" pitchFamily="-16" charset="-128"/>
                <a:cs typeface="+mn-cs"/>
              </a:defRPr>
            </a:lvl1pPr>
          </a:lstStyle>
          <a:p>
            <a:pPr>
              <a:defRPr/>
            </a:pPr>
            <a:fld id="{DE9D8FD4-2A63-493D-8203-5497E8A8DA85}"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1247733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7"/>
          <p:cNvSpPr txBox="1">
            <a:spLocks noChangeArrowheads="1"/>
          </p:cNvSpPr>
          <p:nvPr userDrawn="1"/>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solidFill>
                  <a:srgbClr val="000000"/>
                </a:solidFill>
                <a:hlinkClick r:id="rId13"/>
              </a:rPr>
              <a:t>Free Powerpoint Templates</a:t>
            </a:r>
            <a:endParaRPr lang="fr-FR" smtClean="0">
              <a:solidFill>
                <a:srgbClr val="000000"/>
              </a:solidFill>
            </a:endParaRPr>
          </a:p>
        </p:txBody>
      </p:sp>
      <p:pic>
        <p:nvPicPr>
          <p:cNvPr id="1027" name="Picture 26" descr="jh gjr liul "/>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smtClean="0">
                <a:solidFill>
                  <a:srgbClr val="FFFFFF"/>
                </a:solidFill>
              </a:rPr>
              <a:t>Page </a:t>
            </a:r>
            <a:fld id="{8C78D1E8-F08D-4835-A7ED-8813F56BDE9D}" type="slidenum">
              <a:rPr lang="fr-FR" b="1" smtClean="0">
                <a:solidFill>
                  <a:srgbClr val="FFFFFF"/>
                </a:solidFill>
              </a:rPr>
              <a:pPr eaLnBrk="1" hangingPunct="1"/>
              <a:t>‹nr.›</a:t>
            </a:fld>
            <a:endParaRPr lang="fr-FR" b="1" smtClean="0">
              <a:solidFill>
                <a:srgbClr val="FFFFFF"/>
              </a:solidFill>
            </a:endParaRPr>
          </a:p>
        </p:txBody>
      </p:sp>
    </p:spTree>
    <p:extLst>
      <p:ext uri="{BB962C8B-B14F-4D97-AF65-F5344CB8AC3E}">
        <p14:creationId xmlns:p14="http://schemas.microsoft.com/office/powerpoint/2010/main" val="39581451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7"/>
          <p:cNvSpPr txBox="1">
            <a:spLocks noChangeArrowheads="1"/>
          </p:cNvSpPr>
          <p:nvPr userDrawn="1"/>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mtClean="0">
                <a:solidFill>
                  <a:srgbClr val="000000"/>
                </a:solidFill>
                <a:hlinkClick r:id="rId13"/>
              </a:rPr>
              <a:t>Free Powerpoint Templates</a:t>
            </a:r>
            <a:endParaRPr lang="fr-FR" smtClean="0">
              <a:solidFill>
                <a:srgbClr val="000000"/>
              </a:solidFill>
            </a:endParaRPr>
          </a:p>
        </p:txBody>
      </p:sp>
      <p:pic>
        <p:nvPicPr>
          <p:cNvPr id="1027" name="Picture 26" descr="jh gjr liul "/>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b="1" smtClean="0">
                <a:solidFill>
                  <a:srgbClr val="FFFFFF"/>
                </a:solidFill>
              </a:rPr>
              <a:t>Page </a:t>
            </a:r>
            <a:fld id="{F2AF99DF-49FD-4269-B3FC-8E7651B610B7}" type="slidenum">
              <a:rPr lang="fr-FR" b="1" smtClean="0">
                <a:solidFill>
                  <a:srgbClr val="FFFFFF"/>
                </a:solidFill>
              </a:rPr>
              <a:pPr eaLnBrk="1" hangingPunct="1">
                <a:defRPr/>
              </a:pPr>
              <a:t>‹nr.›</a:t>
            </a:fld>
            <a:endParaRPr lang="fr-FR" b="1" smtClean="0">
              <a:solidFill>
                <a:srgbClr val="FFFFFF"/>
              </a:solidFill>
            </a:endParaRPr>
          </a:p>
        </p:txBody>
      </p:sp>
    </p:spTree>
    <p:extLst>
      <p:ext uri="{BB962C8B-B14F-4D97-AF65-F5344CB8AC3E}">
        <p14:creationId xmlns:p14="http://schemas.microsoft.com/office/powerpoint/2010/main" val="70418782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63.xml"/><Relationship Id="rId1" Type="http://schemas.openxmlformats.org/officeDocument/2006/relationships/slideLayout" Target="../slideLayouts/slideLayout24.xml"/><Relationship Id="rId4" Type="http://schemas.openxmlformats.org/officeDocument/2006/relationships/image" Target="../media/image63.wmf"/></Relationships>
</file>

<file path=ppt/slides/_rels/slide11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4.xml"/><Relationship Id="rId1" Type="http://schemas.openxmlformats.org/officeDocument/2006/relationships/vmlDrawing" Target="../drawings/vmlDrawing9.vml"/><Relationship Id="rId5" Type="http://schemas.openxmlformats.org/officeDocument/2006/relationships/image" Target="../media/image66.emf"/><Relationship Id="rId4" Type="http://schemas.openxmlformats.org/officeDocument/2006/relationships/oleObject" Target="../embeddings/oleObject1.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1.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8" Type="http://schemas.openxmlformats.org/officeDocument/2006/relationships/oleObject" Target="../embeddings/Microsoft_Excel_97-2003-werkblad1.xls"/><Relationship Id="rId3" Type="http://schemas.openxmlformats.org/officeDocument/2006/relationships/image" Target="../media/image35.jpeg"/><Relationship Id="rId7" Type="http://schemas.openxmlformats.org/officeDocument/2006/relationships/image" Target="../media/image28.jpeg"/><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2.xml"/><Relationship Id="rId6" Type="http://schemas.openxmlformats.org/officeDocument/2006/relationships/image" Target="../media/image42.jpg"/><Relationship Id="rId5" Type="http://schemas.openxmlformats.org/officeDocument/2006/relationships/image" Target="../media/image28.jpeg"/><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3.jpeg"/><Relationship Id="rId1" Type="http://schemas.openxmlformats.org/officeDocument/2006/relationships/slideLayout" Target="../slideLayouts/slideLayout42.xml"/><Relationship Id="rId5" Type="http://schemas.openxmlformats.org/officeDocument/2006/relationships/image" Target="../media/image44.jpeg"/><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oleObject" Target="../embeddings/Microsoft_Excel_97-2003-werkblad2.xls"/><Relationship Id="rId2" Type="http://schemas.openxmlformats.org/officeDocument/2006/relationships/slideLayout" Target="../slideLayouts/slideLayout42.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2.jpeg"/><Relationship Id="rId7" Type="http://schemas.openxmlformats.org/officeDocument/2006/relationships/oleObject" Target="../embeddings/Microsoft_Excel_97-2003-werkblad3.xls"/><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Excel_97-2003-werkblad4.xls"/><Relationship Id="rId3" Type="http://schemas.openxmlformats.org/officeDocument/2006/relationships/image" Target="../media/image35.jpeg"/><Relationship Id="rId7" Type="http://schemas.openxmlformats.org/officeDocument/2006/relationships/image" Target="../media/image28.jpeg"/><Relationship Id="rId2" Type="http://schemas.openxmlformats.org/officeDocument/2006/relationships/slideLayout" Target="../slideLayouts/slideLayout42.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oleObject" Target="../embeddings/Microsoft_Excel_97-2003-werkblad5.xls"/><Relationship Id="rId2" Type="http://schemas.openxmlformats.org/officeDocument/2006/relationships/slideLayout" Target="../slideLayouts/slideLayout4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jpeg"/><Relationship Id="rId7" Type="http://schemas.openxmlformats.org/officeDocument/2006/relationships/oleObject" Target="../embeddings/Microsoft_Excel_97-2003-werkblad6.xls"/><Relationship Id="rId2" Type="http://schemas.openxmlformats.org/officeDocument/2006/relationships/slideLayout" Target="../slideLayouts/slideLayout42.xml"/><Relationship Id="rId1" Type="http://schemas.openxmlformats.org/officeDocument/2006/relationships/vmlDrawing" Target="../drawings/vmlDrawing6.v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0.pn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8" Type="http://schemas.openxmlformats.org/officeDocument/2006/relationships/oleObject" Target="../embeddings/Microsoft_Excel_97-2003-werkblad7.xls"/><Relationship Id="rId3" Type="http://schemas.openxmlformats.org/officeDocument/2006/relationships/image" Target="../media/image35.jpeg"/><Relationship Id="rId7" Type="http://schemas.openxmlformats.org/officeDocument/2006/relationships/image" Target="../media/image28.jpeg"/><Relationship Id="rId2" Type="http://schemas.openxmlformats.org/officeDocument/2006/relationships/slideLayout" Target="../slideLayouts/slideLayout42.xml"/><Relationship Id="rId1" Type="http://schemas.openxmlformats.org/officeDocument/2006/relationships/vmlDrawing" Target="../drawings/vmlDrawing7.vml"/><Relationship Id="rId6" Type="http://schemas.openxmlformats.org/officeDocument/2006/relationships/image" Target="../media/image29.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52.png"/><Relationship Id="rId2" Type="http://schemas.openxmlformats.org/officeDocument/2006/relationships/image" Target="../media/image35.jpeg"/><Relationship Id="rId1" Type="http://schemas.openxmlformats.org/officeDocument/2006/relationships/slideLayout" Target="../slideLayouts/slideLayout42.x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2.jpeg"/><Relationship Id="rId1" Type="http://schemas.openxmlformats.org/officeDocument/2006/relationships/slideLayout" Target="../slideLayouts/slideLayout42.xml"/><Relationship Id="rId6" Type="http://schemas.openxmlformats.org/officeDocument/2006/relationships/image" Target="../media/image28.jpeg"/><Relationship Id="rId5" Type="http://schemas.openxmlformats.org/officeDocument/2006/relationships/image" Target="../media/image29.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2.xml"/><Relationship Id="rId5" Type="http://schemas.openxmlformats.org/officeDocument/2006/relationships/image" Target="../media/image28.jpeg"/><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3.jpeg"/><Relationship Id="rId1" Type="http://schemas.openxmlformats.org/officeDocument/2006/relationships/slideLayout" Target="../slideLayouts/slideLayout42.xml"/><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powerpointstyles.com/" TargetMode="External"/><Relationship Id="rId2" Type="http://schemas.openxmlformats.org/officeDocument/2006/relationships/notesSlide" Target="../notesSlides/notesSlide36.xml"/><Relationship Id="rId1" Type="http://schemas.openxmlformats.org/officeDocument/2006/relationships/slideLayout" Target="../slideLayouts/slideLayout63.xml"/><Relationship Id="rId5" Type="http://schemas.openxmlformats.org/officeDocument/2006/relationships/image" Target="../media/image55.jpeg"/><Relationship Id="rId4" Type="http://schemas.openxmlformats.org/officeDocument/2006/relationships/image" Target="../media/image54.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9.xml"/><Relationship Id="rId1" Type="http://schemas.openxmlformats.org/officeDocument/2006/relationships/vmlDrawing" Target="../drawings/vmlDrawing8.vml"/><Relationship Id="rId5" Type="http://schemas.openxmlformats.org/officeDocument/2006/relationships/image" Target="../media/image56.emf"/><Relationship Id="rId4" Type="http://schemas.openxmlformats.org/officeDocument/2006/relationships/package" Target="../embeddings/Microsoft_Word-document3.docx"/></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3" Type="http://schemas.openxmlformats.org/officeDocument/2006/relationships/hyperlink" Target="http://www.ugt.es/ReformaLaboral" TargetMode="External"/><Relationship Id="rId2" Type="http://schemas.openxmlformats.org/officeDocument/2006/relationships/notesSlide" Target="../notesSlides/notesSlide49.xml"/><Relationship Id="rId1" Type="http://schemas.openxmlformats.org/officeDocument/2006/relationships/slideLayout" Target="../slideLayouts/slideLayout69.xml"/><Relationship Id="rId4" Type="http://schemas.openxmlformats.org/officeDocument/2006/relationships/image" Target="../media/image57.jpeg"/></Relationships>
</file>

<file path=ppt/slides/_rels/slide85.xml.rels><?xml version="1.0" encoding="UTF-8" standalone="yes"?>
<Relationships xmlns="http://schemas.openxmlformats.org/package/2006/relationships"><Relationship Id="rId3" Type="http://schemas.openxmlformats.org/officeDocument/2006/relationships/hyperlink" Target="http://www.ugt.es/ReformaLaboral" TargetMode="External"/><Relationship Id="rId2" Type="http://schemas.openxmlformats.org/officeDocument/2006/relationships/notesSlide" Target="../notesSlides/notesSlide50.xml"/><Relationship Id="rId1" Type="http://schemas.openxmlformats.org/officeDocument/2006/relationships/slideLayout" Target="../slideLayouts/slideLayout69.xml"/><Relationship Id="rId4" Type="http://schemas.openxmlformats.org/officeDocument/2006/relationships/image" Target="../media/image57.jpeg"/></Relationships>
</file>

<file path=ppt/slides/_rels/slide86.xml.rels><?xml version="1.0" encoding="UTF-8" standalone="yes"?>
<Relationships xmlns="http://schemas.openxmlformats.org/package/2006/relationships"><Relationship Id="rId3" Type="http://schemas.openxmlformats.org/officeDocument/2006/relationships/hyperlink" Target="http://www.ugt.es/ReformaLaboral" TargetMode="External"/><Relationship Id="rId2" Type="http://schemas.openxmlformats.org/officeDocument/2006/relationships/notesSlide" Target="../notesSlides/notesSlide51.xml"/><Relationship Id="rId1" Type="http://schemas.openxmlformats.org/officeDocument/2006/relationships/slideLayout" Target="../slideLayouts/slideLayout69.xml"/><Relationship Id="rId4" Type="http://schemas.openxmlformats.org/officeDocument/2006/relationships/image" Target="../media/image57.jpeg"/></Relationships>
</file>

<file path=ppt/slides/_rels/slide8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93.xml.rels><?xml version="1.0" encoding="UTF-8" standalone="yes"?>
<Relationships xmlns="http://schemas.openxmlformats.org/package/2006/relationships"><Relationship Id="rId3" Type="http://schemas.openxmlformats.org/officeDocument/2006/relationships/hyperlink" Target="http://www.ugt.es/ReformaLaboral" TargetMode="External"/><Relationship Id="rId2" Type="http://schemas.openxmlformats.org/officeDocument/2006/relationships/notesSlide" Target="../notesSlides/notesSlide52.xml"/><Relationship Id="rId1" Type="http://schemas.openxmlformats.org/officeDocument/2006/relationships/slideLayout" Target="../slideLayouts/slideLayout69.xml"/><Relationship Id="rId4" Type="http://schemas.openxmlformats.org/officeDocument/2006/relationships/image" Target="../media/image57.jpeg"/></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ugt.es/ReformaLaboral" TargetMode="External"/><Relationship Id="rId1" Type="http://schemas.openxmlformats.org/officeDocument/2006/relationships/slideLayout" Target="../slideLayouts/slideLayout69.xml"/></Relationships>
</file>

<file path=ppt/slides/_rels/slide95.xml.rels><?xml version="1.0" encoding="UTF-8" standalone="yes"?>
<Relationships xmlns="http://schemas.openxmlformats.org/package/2006/relationships"><Relationship Id="rId3" Type="http://schemas.openxmlformats.org/officeDocument/2006/relationships/hyperlink" Target="http://www.ugt.es/ReformaLaboral" TargetMode="External"/><Relationship Id="rId2" Type="http://schemas.openxmlformats.org/officeDocument/2006/relationships/notesSlide" Target="../notesSlides/notesSlide53.xml"/><Relationship Id="rId1" Type="http://schemas.openxmlformats.org/officeDocument/2006/relationships/slideLayout" Target="../slideLayouts/slideLayout69.xml"/><Relationship Id="rId4" Type="http://schemas.openxmlformats.org/officeDocument/2006/relationships/image" Target="../media/image57.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4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La Segmentation des marchés du logement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10</a:t>
            </a:fld>
            <a:endParaRPr lang="en-US">
              <a:solidFill>
                <a:srgbClr val="D1282E"/>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28800"/>
            <a:ext cx="7704856" cy="4531672"/>
          </a:xfrm>
          <a:prstGeom prst="rect">
            <a:avLst/>
          </a:prstGeom>
        </p:spPr>
      </p:pic>
      <p:sp>
        <p:nvSpPr>
          <p:cNvPr id="4" name="Ovaal 3"/>
          <p:cNvSpPr/>
          <p:nvPr/>
        </p:nvSpPr>
        <p:spPr>
          <a:xfrm>
            <a:off x="755576" y="1551960"/>
            <a:ext cx="1800200" cy="46085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6" name="Ovaal 5"/>
          <p:cNvSpPr/>
          <p:nvPr/>
        </p:nvSpPr>
        <p:spPr>
          <a:xfrm>
            <a:off x="5364088" y="1551960"/>
            <a:ext cx="1800200" cy="46085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7" name="Ovaal 6"/>
          <p:cNvSpPr/>
          <p:nvPr/>
        </p:nvSpPr>
        <p:spPr>
          <a:xfrm rot="17407940">
            <a:off x="4676294" y="-28673"/>
            <a:ext cx="1375588" cy="460851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Tree>
    <p:extLst>
      <p:ext uri="{BB962C8B-B14F-4D97-AF65-F5344CB8AC3E}">
        <p14:creationId xmlns:p14="http://schemas.microsoft.com/office/powerpoint/2010/main" val="14662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A new </a:t>
            </a:r>
            <a:r>
              <a:rPr lang="es-ES" sz="2000" b="1" dirty="0" err="1" smtClean="0">
                <a:solidFill>
                  <a:srgbClr val="0070C0"/>
                </a:solidFill>
                <a:ea typeface="Calibri"/>
                <a:cs typeface="Times New Roman"/>
              </a:rPr>
              <a:t>economy</a:t>
            </a:r>
            <a:endParaRPr lang="en-US" sz="2000" b="1" dirty="0" smtClean="0">
              <a:solidFill>
                <a:srgbClr val="0070C0"/>
              </a:solidFill>
              <a:ea typeface="Calibri"/>
              <a:cs typeface="Times New Roman"/>
            </a:endParaRPr>
          </a:p>
          <a:p>
            <a:pPr marL="0" indent="0" algn="just">
              <a:spcBef>
                <a:spcPct val="0"/>
              </a:spcBef>
              <a:buFontTx/>
              <a:buNone/>
              <a:defRPr/>
            </a:pPr>
            <a:endParaRPr lang="en-US" sz="2000" b="1" dirty="0" smtClean="0">
              <a:solidFill>
                <a:srgbClr val="0070C0"/>
              </a:solidFill>
              <a:latin typeface="Verdana" pitchFamily="34" charset="0"/>
              <a:cs typeface="Times New Roman"/>
            </a:endParaRPr>
          </a:p>
          <a:p>
            <a:pPr>
              <a:defRPr/>
            </a:pPr>
            <a:r>
              <a:rPr lang="es-ES" sz="2000" dirty="0" smtClean="0">
                <a:solidFill>
                  <a:srgbClr val="000000"/>
                </a:solidFill>
              </a:rPr>
              <a:t>A </a:t>
            </a:r>
            <a:r>
              <a:rPr lang="es-ES" sz="2000" dirty="0" err="1" smtClean="0">
                <a:solidFill>
                  <a:srgbClr val="000000"/>
                </a:solidFill>
              </a:rPr>
              <a:t>solid</a:t>
            </a:r>
            <a:r>
              <a:rPr lang="es-ES" sz="2000" dirty="0" smtClean="0">
                <a:solidFill>
                  <a:srgbClr val="000000"/>
                </a:solidFill>
              </a:rPr>
              <a:t> </a:t>
            </a:r>
            <a:r>
              <a:rPr lang="es-ES" sz="2000" dirty="0" err="1" smtClean="0">
                <a:solidFill>
                  <a:srgbClr val="000000"/>
                </a:solidFill>
              </a:rPr>
              <a:t>financial</a:t>
            </a:r>
            <a:r>
              <a:rPr lang="es-ES" sz="2000" dirty="0" smtClean="0">
                <a:solidFill>
                  <a:srgbClr val="000000"/>
                </a:solidFill>
              </a:rPr>
              <a:t> </a:t>
            </a:r>
            <a:r>
              <a:rPr lang="es-ES" sz="2000" dirty="0" err="1" smtClean="0">
                <a:solidFill>
                  <a:srgbClr val="000000"/>
                </a:solidFill>
              </a:rPr>
              <a:t>system</a:t>
            </a:r>
            <a:r>
              <a:rPr lang="es-ES" sz="2000" dirty="0" smtClean="0">
                <a:solidFill>
                  <a:srgbClr val="000000"/>
                </a:solidFill>
              </a:rPr>
              <a:t>, </a:t>
            </a:r>
            <a:r>
              <a:rPr lang="es-ES" sz="2000" dirty="0" err="1" smtClean="0">
                <a:solidFill>
                  <a:srgbClr val="000000"/>
                </a:solidFill>
              </a:rPr>
              <a:t>which</a:t>
            </a:r>
            <a:r>
              <a:rPr lang="es-ES" sz="2000" dirty="0" smtClean="0">
                <a:solidFill>
                  <a:srgbClr val="000000"/>
                </a:solidFill>
              </a:rPr>
              <a:t> </a:t>
            </a:r>
            <a:r>
              <a:rPr lang="es-ES" sz="2000" dirty="0" err="1" smtClean="0">
                <a:solidFill>
                  <a:srgbClr val="000000"/>
                </a:solidFill>
              </a:rPr>
              <a:t>gives</a:t>
            </a:r>
            <a:r>
              <a:rPr lang="es-ES" sz="2000" dirty="0" smtClean="0">
                <a:solidFill>
                  <a:srgbClr val="000000"/>
                </a:solidFill>
              </a:rPr>
              <a:t> </a:t>
            </a:r>
            <a:r>
              <a:rPr lang="es-ES" sz="2000" dirty="0" err="1" smtClean="0">
                <a:solidFill>
                  <a:srgbClr val="000000"/>
                </a:solidFill>
              </a:rPr>
              <a:t>priority</a:t>
            </a:r>
            <a:r>
              <a:rPr lang="es-ES" sz="2000" dirty="0" smtClean="0">
                <a:solidFill>
                  <a:srgbClr val="000000"/>
                </a:solidFill>
              </a:rPr>
              <a:t> </a:t>
            </a:r>
            <a:r>
              <a:rPr lang="es-ES" sz="2000" dirty="0" err="1" smtClean="0">
                <a:solidFill>
                  <a:srgbClr val="000000"/>
                </a:solidFill>
              </a:rPr>
              <a:t>to</a:t>
            </a:r>
            <a:r>
              <a:rPr lang="es-ES" sz="2000" dirty="0" smtClean="0">
                <a:solidFill>
                  <a:srgbClr val="000000"/>
                </a:solidFill>
              </a:rPr>
              <a:t> </a:t>
            </a:r>
            <a:r>
              <a:rPr lang="es-ES" sz="2000" dirty="0" err="1" smtClean="0">
                <a:solidFill>
                  <a:srgbClr val="000000"/>
                </a:solidFill>
              </a:rPr>
              <a:t>productive</a:t>
            </a:r>
            <a:r>
              <a:rPr lang="es-ES" sz="2000" dirty="0" smtClean="0">
                <a:solidFill>
                  <a:srgbClr val="000000"/>
                </a:solidFill>
              </a:rPr>
              <a:t> </a:t>
            </a:r>
            <a:r>
              <a:rPr lang="es-ES" sz="2000" dirty="0" err="1" smtClean="0">
                <a:solidFill>
                  <a:srgbClr val="000000"/>
                </a:solidFill>
              </a:rPr>
              <a:t>investment</a:t>
            </a:r>
            <a:r>
              <a:rPr lang="es-ES" sz="2000" dirty="0" smtClean="0">
                <a:solidFill>
                  <a:srgbClr val="000000"/>
                </a:solidFill>
              </a:rPr>
              <a:t>, </a:t>
            </a:r>
            <a:r>
              <a:rPr lang="es-ES" sz="2000" dirty="0" err="1" smtClean="0">
                <a:solidFill>
                  <a:srgbClr val="000000"/>
                </a:solidFill>
              </a:rPr>
              <a:t>rather</a:t>
            </a:r>
            <a:r>
              <a:rPr lang="es-ES" sz="2000" dirty="0" smtClean="0">
                <a:solidFill>
                  <a:srgbClr val="000000"/>
                </a:solidFill>
              </a:rPr>
              <a:t> </a:t>
            </a:r>
            <a:r>
              <a:rPr lang="es-ES" sz="2000" dirty="0" err="1" smtClean="0">
                <a:solidFill>
                  <a:srgbClr val="000000"/>
                </a:solidFill>
              </a:rPr>
              <a:t>than</a:t>
            </a:r>
            <a:r>
              <a:rPr lang="es-ES" sz="2000" dirty="0" smtClean="0">
                <a:solidFill>
                  <a:srgbClr val="000000"/>
                </a:solidFill>
              </a:rPr>
              <a:t> </a:t>
            </a:r>
            <a:r>
              <a:rPr lang="es-ES" sz="2000" dirty="0" err="1" smtClean="0">
                <a:solidFill>
                  <a:srgbClr val="000000"/>
                </a:solidFill>
              </a:rPr>
              <a:t>housing</a:t>
            </a:r>
            <a:r>
              <a:rPr lang="es-ES" sz="2000" dirty="0" smtClean="0">
                <a:solidFill>
                  <a:srgbClr val="000000"/>
                </a:solidFill>
              </a:rPr>
              <a:t> </a:t>
            </a:r>
            <a:r>
              <a:rPr lang="es-ES" sz="2000" dirty="0" err="1" smtClean="0">
                <a:solidFill>
                  <a:srgbClr val="000000"/>
                </a:solidFill>
              </a:rPr>
              <a:t>bubble</a:t>
            </a:r>
            <a:r>
              <a:rPr lang="es-ES" sz="2000" dirty="0" smtClean="0">
                <a:solidFill>
                  <a:srgbClr val="000000"/>
                </a:solidFill>
              </a:rPr>
              <a:t> </a:t>
            </a:r>
            <a:r>
              <a:rPr lang="es-ES" sz="2000" dirty="0" err="1" smtClean="0">
                <a:solidFill>
                  <a:srgbClr val="000000"/>
                </a:solidFill>
              </a:rPr>
              <a:t>or</a:t>
            </a:r>
            <a:r>
              <a:rPr lang="es-ES" sz="2000" dirty="0" smtClean="0">
                <a:solidFill>
                  <a:srgbClr val="000000"/>
                </a:solidFill>
              </a:rPr>
              <a:t> </a:t>
            </a:r>
            <a:r>
              <a:rPr lang="es-ES" sz="2000" dirty="0" err="1" smtClean="0">
                <a:solidFill>
                  <a:srgbClr val="000000"/>
                </a:solidFill>
              </a:rPr>
              <a:t>reward</a:t>
            </a:r>
            <a:r>
              <a:rPr lang="es-ES" sz="2000" dirty="0" smtClean="0">
                <a:solidFill>
                  <a:srgbClr val="000000"/>
                </a:solidFill>
              </a:rPr>
              <a:t> short-</a:t>
            </a:r>
            <a:r>
              <a:rPr lang="es-ES" sz="2000" dirty="0" err="1" smtClean="0">
                <a:solidFill>
                  <a:srgbClr val="000000"/>
                </a:solidFill>
              </a:rPr>
              <a:t>term</a:t>
            </a:r>
            <a:r>
              <a:rPr lang="es-ES" sz="2000" dirty="0" smtClean="0">
                <a:solidFill>
                  <a:srgbClr val="000000"/>
                </a:solidFill>
              </a:rPr>
              <a:t> </a:t>
            </a:r>
            <a:r>
              <a:rPr lang="es-ES" sz="2000" dirty="0" err="1" smtClean="0">
                <a:solidFill>
                  <a:srgbClr val="000000"/>
                </a:solidFill>
              </a:rPr>
              <a:t>profits</a:t>
            </a:r>
            <a:r>
              <a:rPr lang="es-ES" sz="2000" dirty="0" smtClean="0">
                <a:solidFill>
                  <a:srgbClr val="000000"/>
                </a:solidFill>
              </a:rPr>
              <a:t>.</a:t>
            </a:r>
          </a:p>
          <a:p>
            <a:pPr>
              <a:defRPr/>
            </a:pPr>
            <a:r>
              <a:rPr lang="es-ES" sz="2000" dirty="0" err="1" smtClean="0">
                <a:solidFill>
                  <a:srgbClr val="000000"/>
                </a:solidFill>
              </a:rPr>
              <a:t>Implementation</a:t>
            </a:r>
            <a:r>
              <a:rPr lang="es-ES" sz="2000" dirty="0" smtClean="0">
                <a:solidFill>
                  <a:srgbClr val="000000"/>
                </a:solidFill>
              </a:rPr>
              <a:t> of EU </a:t>
            </a:r>
            <a:r>
              <a:rPr lang="es-ES" sz="2000" dirty="0" err="1" smtClean="0">
                <a:solidFill>
                  <a:srgbClr val="000000"/>
                </a:solidFill>
              </a:rPr>
              <a:t>recommendations</a:t>
            </a:r>
            <a:r>
              <a:rPr lang="es-ES" sz="2000" dirty="0" smtClean="0">
                <a:solidFill>
                  <a:srgbClr val="000000"/>
                </a:solidFill>
              </a:rPr>
              <a:t> </a:t>
            </a:r>
            <a:r>
              <a:rPr lang="es-ES" sz="2000" dirty="0" err="1" smtClean="0">
                <a:solidFill>
                  <a:srgbClr val="000000"/>
                </a:solidFill>
              </a:rPr>
              <a:t>on</a:t>
            </a:r>
            <a:r>
              <a:rPr lang="es-ES" sz="2000" dirty="0" smtClean="0">
                <a:solidFill>
                  <a:srgbClr val="000000"/>
                </a:solidFill>
              </a:rPr>
              <a:t> </a:t>
            </a:r>
            <a:r>
              <a:rPr lang="es-ES" sz="2000" dirty="0" err="1" smtClean="0">
                <a:solidFill>
                  <a:srgbClr val="000000"/>
                </a:solidFill>
              </a:rPr>
              <a:t>rewarding</a:t>
            </a:r>
            <a:r>
              <a:rPr lang="es-ES" sz="2000" dirty="0" smtClean="0">
                <a:solidFill>
                  <a:srgbClr val="000000"/>
                </a:solidFill>
              </a:rPr>
              <a:t> </a:t>
            </a:r>
            <a:r>
              <a:rPr lang="es-ES" sz="2000" dirty="0" err="1" smtClean="0">
                <a:solidFill>
                  <a:srgbClr val="000000"/>
                </a:solidFill>
              </a:rPr>
              <a:t>practices</a:t>
            </a:r>
            <a:r>
              <a:rPr lang="es-ES" sz="2000" dirty="0" smtClean="0">
                <a:solidFill>
                  <a:srgbClr val="000000"/>
                </a:solidFill>
              </a:rPr>
              <a:t> in </a:t>
            </a:r>
            <a:r>
              <a:rPr lang="es-ES" sz="2000" dirty="0" err="1" smtClean="0">
                <a:solidFill>
                  <a:srgbClr val="000000"/>
                </a:solidFill>
              </a:rPr>
              <a:t>the</a:t>
            </a:r>
            <a:r>
              <a:rPr lang="es-ES" sz="2000" dirty="0" smtClean="0">
                <a:solidFill>
                  <a:srgbClr val="000000"/>
                </a:solidFill>
              </a:rPr>
              <a:t> </a:t>
            </a:r>
            <a:r>
              <a:rPr lang="es-ES" sz="2000" dirty="0" err="1" smtClean="0">
                <a:solidFill>
                  <a:srgbClr val="000000"/>
                </a:solidFill>
              </a:rPr>
              <a:t>financial</a:t>
            </a:r>
            <a:r>
              <a:rPr lang="es-ES" sz="2000" dirty="0" smtClean="0">
                <a:solidFill>
                  <a:srgbClr val="000000"/>
                </a:solidFill>
              </a:rPr>
              <a:t> sector </a:t>
            </a:r>
            <a:r>
              <a:rPr lang="es-ES" sz="2000" dirty="0" err="1" smtClean="0">
                <a:solidFill>
                  <a:srgbClr val="000000"/>
                </a:solidFill>
              </a:rPr>
              <a:t>would</a:t>
            </a:r>
            <a:r>
              <a:rPr lang="es-ES" sz="2000" dirty="0" smtClean="0">
                <a:solidFill>
                  <a:srgbClr val="000000"/>
                </a:solidFill>
              </a:rPr>
              <a:t> </a:t>
            </a:r>
            <a:r>
              <a:rPr lang="es-ES" sz="2000" dirty="0" err="1" smtClean="0">
                <a:solidFill>
                  <a:srgbClr val="000000"/>
                </a:solidFill>
              </a:rPr>
              <a:t>help</a:t>
            </a:r>
            <a:r>
              <a:rPr lang="es-ES" sz="2000" dirty="0" smtClean="0">
                <a:solidFill>
                  <a:srgbClr val="000000"/>
                </a:solidFill>
              </a:rPr>
              <a:t> </a:t>
            </a:r>
            <a:r>
              <a:rPr lang="es-ES" sz="2000" dirty="0" err="1" smtClean="0">
                <a:solidFill>
                  <a:srgbClr val="000000"/>
                </a:solidFill>
              </a:rPr>
              <a:t>to</a:t>
            </a:r>
            <a:r>
              <a:rPr lang="es-ES" sz="2000" dirty="0" smtClean="0">
                <a:solidFill>
                  <a:srgbClr val="000000"/>
                </a:solidFill>
              </a:rPr>
              <a:t> reduce </a:t>
            </a:r>
            <a:r>
              <a:rPr lang="es-ES" sz="2000" dirty="0" err="1" smtClean="0">
                <a:solidFill>
                  <a:srgbClr val="000000"/>
                </a:solidFill>
              </a:rPr>
              <a:t>threatening</a:t>
            </a:r>
            <a:r>
              <a:rPr lang="es-ES" sz="2000" dirty="0" smtClean="0">
                <a:solidFill>
                  <a:srgbClr val="000000"/>
                </a:solidFill>
              </a:rPr>
              <a:t> </a:t>
            </a:r>
            <a:r>
              <a:rPr lang="es-ES" sz="2000" dirty="0" err="1" smtClean="0">
                <a:solidFill>
                  <a:srgbClr val="000000"/>
                </a:solidFill>
              </a:rPr>
              <a:t>risky</a:t>
            </a:r>
            <a:r>
              <a:rPr lang="es-ES" sz="2000" dirty="0" smtClean="0">
                <a:solidFill>
                  <a:srgbClr val="000000"/>
                </a:solidFill>
              </a:rPr>
              <a:t> </a:t>
            </a:r>
            <a:r>
              <a:rPr lang="es-ES" sz="2000" dirty="0" err="1" smtClean="0">
                <a:solidFill>
                  <a:srgbClr val="000000"/>
                </a:solidFill>
              </a:rPr>
              <a:t>situations</a:t>
            </a:r>
            <a:r>
              <a:rPr lang="es-ES" sz="2000" dirty="0" smtClean="0">
                <a:solidFill>
                  <a:srgbClr val="000000"/>
                </a:solidFill>
              </a:rPr>
              <a:t> and </a:t>
            </a:r>
            <a:r>
              <a:rPr lang="es-ES" sz="2000" dirty="0" err="1" smtClean="0">
                <a:solidFill>
                  <a:srgbClr val="000000"/>
                </a:solidFill>
              </a:rPr>
              <a:t>provide</a:t>
            </a:r>
            <a:r>
              <a:rPr lang="es-ES" sz="2000" dirty="0" smtClean="0">
                <a:solidFill>
                  <a:srgbClr val="000000"/>
                </a:solidFill>
              </a:rPr>
              <a:t> a </a:t>
            </a:r>
            <a:r>
              <a:rPr lang="es-ES" sz="2000" dirty="0" err="1" smtClean="0">
                <a:solidFill>
                  <a:srgbClr val="000000"/>
                </a:solidFill>
              </a:rPr>
              <a:t>sense</a:t>
            </a:r>
            <a:r>
              <a:rPr lang="es-ES" sz="2000" dirty="0" smtClean="0">
                <a:solidFill>
                  <a:srgbClr val="000000"/>
                </a:solidFill>
              </a:rPr>
              <a:t> of </a:t>
            </a:r>
            <a:r>
              <a:rPr lang="es-ES" sz="2000" dirty="0" err="1" smtClean="0">
                <a:solidFill>
                  <a:srgbClr val="000000"/>
                </a:solidFill>
              </a:rPr>
              <a:t>equity</a:t>
            </a:r>
            <a:r>
              <a:rPr lang="es-ES" sz="2000" dirty="0" smtClean="0">
                <a:solidFill>
                  <a:srgbClr val="000000"/>
                </a:solidFill>
              </a:rPr>
              <a:t>.</a:t>
            </a:r>
          </a:p>
          <a:p>
            <a:pPr>
              <a:defRPr/>
            </a:pPr>
            <a:r>
              <a:rPr lang="es-ES" sz="2000" dirty="0" err="1" smtClean="0">
                <a:solidFill>
                  <a:srgbClr val="000000"/>
                </a:solidFill>
              </a:rPr>
              <a:t>Facilitate</a:t>
            </a:r>
            <a:r>
              <a:rPr lang="es-ES" sz="2000" dirty="0" smtClean="0">
                <a:solidFill>
                  <a:srgbClr val="000000"/>
                </a:solidFill>
              </a:rPr>
              <a:t> </a:t>
            </a:r>
            <a:r>
              <a:rPr lang="es-ES" sz="2000" dirty="0" err="1" smtClean="0">
                <a:solidFill>
                  <a:srgbClr val="000000"/>
                </a:solidFill>
              </a:rPr>
              <a:t>the</a:t>
            </a:r>
            <a:r>
              <a:rPr lang="es-ES" sz="2000" dirty="0" smtClean="0">
                <a:solidFill>
                  <a:srgbClr val="000000"/>
                </a:solidFill>
              </a:rPr>
              <a:t> </a:t>
            </a:r>
            <a:r>
              <a:rPr lang="es-ES" sz="2000" dirty="0" err="1" smtClean="0">
                <a:solidFill>
                  <a:srgbClr val="000000"/>
                </a:solidFill>
              </a:rPr>
              <a:t>creation</a:t>
            </a:r>
            <a:r>
              <a:rPr lang="es-ES" sz="2000" dirty="0" smtClean="0">
                <a:solidFill>
                  <a:srgbClr val="000000"/>
                </a:solidFill>
              </a:rPr>
              <a:t> of </a:t>
            </a:r>
            <a:r>
              <a:rPr lang="es-ES" sz="2000" dirty="0" err="1" smtClean="0">
                <a:solidFill>
                  <a:srgbClr val="000000"/>
                </a:solidFill>
              </a:rPr>
              <a:t>companies</a:t>
            </a:r>
            <a:r>
              <a:rPr lang="es-ES" sz="2000" dirty="0" smtClean="0">
                <a:solidFill>
                  <a:srgbClr val="000000"/>
                </a:solidFill>
              </a:rPr>
              <a:t> and </a:t>
            </a:r>
            <a:r>
              <a:rPr lang="es-ES" sz="2000" dirty="0" err="1" smtClean="0">
                <a:solidFill>
                  <a:srgbClr val="000000"/>
                </a:solidFill>
              </a:rPr>
              <a:t>investments</a:t>
            </a:r>
            <a:r>
              <a:rPr lang="es-ES" sz="2000" dirty="0" smtClean="0">
                <a:solidFill>
                  <a:srgbClr val="000000"/>
                </a:solidFill>
              </a:rPr>
              <a:t> </a:t>
            </a:r>
            <a:r>
              <a:rPr lang="es-ES" sz="2000" dirty="0" err="1" smtClean="0">
                <a:solidFill>
                  <a:srgbClr val="000000"/>
                </a:solidFill>
              </a:rPr>
              <a:t>especially</a:t>
            </a:r>
            <a:r>
              <a:rPr lang="es-ES" sz="2000" dirty="0" smtClean="0">
                <a:solidFill>
                  <a:srgbClr val="000000"/>
                </a:solidFill>
              </a:rPr>
              <a:t> in </a:t>
            </a:r>
            <a:r>
              <a:rPr lang="es-ES" sz="2000" dirty="0" err="1" smtClean="0">
                <a:solidFill>
                  <a:srgbClr val="000000"/>
                </a:solidFill>
              </a:rPr>
              <a:t>sectors</a:t>
            </a:r>
            <a:r>
              <a:rPr lang="es-ES" sz="2000" dirty="0" smtClean="0">
                <a:solidFill>
                  <a:srgbClr val="000000"/>
                </a:solidFill>
              </a:rPr>
              <a:t> </a:t>
            </a:r>
            <a:r>
              <a:rPr lang="es-ES" sz="2000" dirty="0" err="1" smtClean="0">
                <a:solidFill>
                  <a:srgbClr val="000000"/>
                </a:solidFill>
              </a:rPr>
              <a:t>that</a:t>
            </a:r>
            <a:r>
              <a:rPr lang="es-ES" sz="2000" dirty="0" smtClean="0">
                <a:solidFill>
                  <a:srgbClr val="000000"/>
                </a:solidFill>
              </a:rPr>
              <a:t> </a:t>
            </a:r>
            <a:r>
              <a:rPr lang="es-ES" sz="2000" dirty="0" err="1" smtClean="0">
                <a:solidFill>
                  <a:srgbClr val="000000"/>
                </a:solidFill>
              </a:rPr>
              <a:t>have</a:t>
            </a:r>
            <a:r>
              <a:rPr lang="es-ES" sz="2000" dirty="0" smtClean="0">
                <a:solidFill>
                  <a:srgbClr val="000000"/>
                </a:solidFill>
              </a:rPr>
              <a:t> a </a:t>
            </a:r>
            <a:r>
              <a:rPr lang="es-ES" sz="2000" dirty="0" err="1" smtClean="0">
                <a:solidFill>
                  <a:srgbClr val="000000"/>
                </a:solidFill>
              </a:rPr>
              <a:t>potential</a:t>
            </a:r>
            <a:r>
              <a:rPr lang="es-ES" sz="2000" dirty="0" smtClean="0">
                <a:solidFill>
                  <a:srgbClr val="000000"/>
                </a:solidFill>
              </a:rPr>
              <a:t> </a:t>
            </a:r>
            <a:r>
              <a:rPr lang="es-ES" sz="2000" dirty="0" err="1" smtClean="0">
                <a:solidFill>
                  <a:srgbClr val="000000"/>
                </a:solidFill>
              </a:rPr>
              <a:t>for</a:t>
            </a:r>
            <a:r>
              <a:rPr lang="es-ES" sz="2000" dirty="0" smtClean="0">
                <a:solidFill>
                  <a:srgbClr val="000000"/>
                </a:solidFill>
              </a:rPr>
              <a:t> </a:t>
            </a:r>
            <a:r>
              <a:rPr lang="es-ES" sz="2000" dirty="0" err="1" smtClean="0">
                <a:solidFill>
                  <a:srgbClr val="000000"/>
                </a:solidFill>
              </a:rPr>
              <a:t>significant</a:t>
            </a:r>
            <a:r>
              <a:rPr lang="es-ES" sz="2000" dirty="0" smtClean="0">
                <a:solidFill>
                  <a:srgbClr val="000000"/>
                </a:solidFill>
              </a:rPr>
              <a:t> </a:t>
            </a:r>
            <a:r>
              <a:rPr lang="es-ES" sz="2000" dirty="0" err="1" smtClean="0">
                <a:solidFill>
                  <a:srgbClr val="000000"/>
                </a:solidFill>
              </a:rPr>
              <a:t>growth</a:t>
            </a:r>
            <a:r>
              <a:rPr lang="es-ES" sz="2000" dirty="0" smtClean="0">
                <a:solidFill>
                  <a:srgbClr val="000000"/>
                </a:solidFill>
              </a:rPr>
              <a:t>, </a:t>
            </a:r>
            <a:r>
              <a:rPr lang="es-ES" sz="2000" dirty="0" err="1" smtClean="0">
                <a:solidFill>
                  <a:srgbClr val="000000"/>
                </a:solidFill>
              </a:rPr>
              <a:t>including</a:t>
            </a:r>
            <a:r>
              <a:rPr lang="es-ES" sz="2000" dirty="0" smtClean="0">
                <a:solidFill>
                  <a:srgbClr val="000000"/>
                </a:solidFill>
              </a:rPr>
              <a:t> </a:t>
            </a:r>
            <a:r>
              <a:rPr lang="es-ES" sz="2000" dirty="0" err="1" smtClean="0">
                <a:solidFill>
                  <a:srgbClr val="000000"/>
                </a:solidFill>
              </a:rPr>
              <a:t>support</a:t>
            </a:r>
            <a:r>
              <a:rPr lang="es-ES" sz="2000" dirty="0" smtClean="0">
                <a:solidFill>
                  <a:srgbClr val="000000"/>
                </a:solidFill>
              </a:rPr>
              <a:t> </a:t>
            </a:r>
            <a:r>
              <a:rPr lang="es-ES" sz="2000" dirty="0" err="1" smtClean="0">
                <a:solidFill>
                  <a:srgbClr val="000000"/>
                </a:solidFill>
              </a:rPr>
              <a:t>for</a:t>
            </a:r>
            <a:r>
              <a:rPr lang="es-ES" sz="2000" dirty="0" smtClean="0">
                <a:solidFill>
                  <a:srgbClr val="000000"/>
                </a:solidFill>
              </a:rPr>
              <a:t> </a:t>
            </a:r>
            <a:r>
              <a:rPr lang="es-ES" sz="2000" dirty="0" err="1" smtClean="0">
                <a:solidFill>
                  <a:srgbClr val="000000"/>
                </a:solidFill>
              </a:rPr>
              <a:t>industry</a:t>
            </a:r>
            <a:r>
              <a:rPr lang="es-ES" sz="2000" dirty="0" smtClean="0">
                <a:solidFill>
                  <a:srgbClr val="000000"/>
                </a:solidFill>
              </a:rPr>
              <a:t> and </a:t>
            </a:r>
            <a:r>
              <a:rPr lang="es-ES" sz="2000" dirty="0" err="1" smtClean="0">
                <a:solidFill>
                  <a:srgbClr val="000000"/>
                </a:solidFill>
              </a:rPr>
              <a:t>services</a:t>
            </a:r>
            <a:r>
              <a:rPr lang="es-ES" sz="2000" dirty="0" smtClean="0">
                <a:solidFill>
                  <a:srgbClr val="000000"/>
                </a:solidFill>
              </a:rPr>
              <a:t> </a:t>
            </a:r>
            <a:r>
              <a:rPr lang="es-ES" sz="2000" dirty="0" err="1" smtClean="0">
                <a:solidFill>
                  <a:srgbClr val="000000"/>
                </a:solidFill>
              </a:rPr>
              <a:t>internationalization</a:t>
            </a:r>
            <a:r>
              <a:rPr lang="es-ES" sz="2000" dirty="0" smtClean="0">
                <a:solidFill>
                  <a:srgbClr val="000000"/>
                </a:solidFill>
              </a:rPr>
              <a:t> (</a:t>
            </a:r>
            <a:r>
              <a:rPr lang="es-ES" sz="2000" dirty="0" err="1" smtClean="0">
                <a:solidFill>
                  <a:srgbClr val="000000"/>
                </a:solidFill>
              </a:rPr>
              <a:t>exports</a:t>
            </a:r>
            <a:r>
              <a:rPr lang="es-ES" sz="2000" dirty="0" smtClean="0">
                <a:solidFill>
                  <a:srgbClr val="000000"/>
                </a:solidFill>
              </a:rPr>
              <a:t> </a:t>
            </a:r>
            <a:r>
              <a:rPr lang="es-ES" sz="2000" dirty="0" err="1" smtClean="0">
                <a:solidFill>
                  <a:srgbClr val="000000"/>
                </a:solidFill>
              </a:rPr>
              <a:t>account</a:t>
            </a:r>
            <a:r>
              <a:rPr lang="es-ES" sz="2000" dirty="0" smtClean="0">
                <a:solidFill>
                  <a:srgbClr val="000000"/>
                </a:solidFill>
              </a:rPr>
              <a:t> </a:t>
            </a:r>
            <a:r>
              <a:rPr lang="es-ES" sz="2000" dirty="0" err="1" smtClean="0">
                <a:solidFill>
                  <a:srgbClr val="000000"/>
                </a:solidFill>
              </a:rPr>
              <a:t>for</a:t>
            </a:r>
            <a:r>
              <a:rPr lang="es-ES" sz="2000" dirty="0" smtClean="0">
                <a:solidFill>
                  <a:srgbClr val="000000"/>
                </a:solidFill>
              </a:rPr>
              <a:t> 25 </a:t>
            </a:r>
            <a:r>
              <a:rPr lang="es-ES" sz="2000" dirty="0" err="1" smtClean="0">
                <a:solidFill>
                  <a:srgbClr val="000000"/>
                </a:solidFill>
              </a:rPr>
              <a:t>percent</a:t>
            </a:r>
            <a:r>
              <a:rPr lang="es-ES" sz="2000" dirty="0" smtClean="0">
                <a:solidFill>
                  <a:srgbClr val="000000"/>
                </a:solidFill>
              </a:rPr>
              <a:t> of GDP, </a:t>
            </a:r>
            <a:r>
              <a:rPr lang="es-ES" sz="2000" dirty="0" err="1" smtClean="0">
                <a:solidFill>
                  <a:srgbClr val="000000"/>
                </a:solidFill>
              </a:rPr>
              <a:t>compared</a:t>
            </a:r>
            <a:r>
              <a:rPr lang="es-ES" sz="2000" dirty="0" smtClean="0">
                <a:solidFill>
                  <a:srgbClr val="000000"/>
                </a:solidFill>
              </a:rPr>
              <a:t> </a:t>
            </a:r>
            <a:r>
              <a:rPr lang="es-ES" sz="2000" dirty="0" err="1" smtClean="0">
                <a:solidFill>
                  <a:srgbClr val="000000"/>
                </a:solidFill>
              </a:rPr>
              <a:t>to</a:t>
            </a:r>
            <a:r>
              <a:rPr lang="es-ES" sz="2000" dirty="0" smtClean="0">
                <a:solidFill>
                  <a:srgbClr val="000000"/>
                </a:solidFill>
              </a:rPr>
              <a:t> </a:t>
            </a:r>
            <a:r>
              <a:rPr lang="es-ES" sz="2000" dirty="0" err="1" smtClean="0">
                <a:solidFill>
                  <a:srgbClr val="000000"/>
                </a:solidFill>
              </a:rPr>
              <a:t>an</a:t>
            </a:r>
            <a:r>
              <a:rPr lang="es-ES" sz="2000" dirty="0" smtClean="0">
                <a:solidFill>
                  <a:srgbClr val="000000"/>
                </a:solidFill>
              </a:rPr>
              <a:t> </a:t>
            </a:r>
            <a:r>
              <a:rPr lang="es-ES" sz="2000" dirty="0" err="1" smtClean="0">
                <a:solidFill>
                  <a:srgbClr val="000000"/>
                </a:solidFill>
              </a:rPr>
              <a:t>average</a:t>
            </a:r>
            <a:r>
              <a:rPr lang="es-ES" sz="2000" dirty="0" smtClean="0">
                <a:solidFill>
                  <a:srgbClr val="000000"/>
                </a:solidFill>
              </a:rPr>
              <a:t> of 40 per cent in </a:t>
            </a:r>
            <a:r>
              <a:rPr lang="es-ES" sz="2000" dirty="0" err="1" smtClean="0">
                <a:solidFill>
                  <a:srgbClr val="000000"/>
                </a:solidFill>
              </a:rPr>
              <a:t>the</a:t>
            </a:r>
            <a:r>
              <a:rPr lang="es-ES" sz="2000" dirty="0" smtClean="0">
                <a:solidFill>
                  <a:srgbClr val="000000"/>
                </a:solidFill>
              </a:rPr>
              <a:t> EU), and </a:t>
            </a:r>
            <a:r>
              <a:rPr lang="es-ES" sz="2000" dirty="0" err="1" smtClean="0">
                <a:solidFill>
                  <a:srgbClr val="000000"/>
                </a:solidFill>
              </a:rPr>
              <a:t>the</a:t>
            </a:r>
            <a:r>
              <a:rPr lang="es-ES" sz="2000" dirty="0" smtClean="0">
                <a:solidFill>
                  <a:srgbClr val="000000"/>
                </a:solidFill>
              </a:rPr>
              <a:t> </a:t>
            </a:r>
            <a:r>
              <a:rPr lang="es-ES" sz="2000" dirty="0" err="1" smtClean="0">
                <a:solidFill>
                  <a:srgbClr val="000000"/>
                </a:solidFill>
              </a:rPr>
              <a:t>development</a:t>
            </a:r>
            <a:r>
              <a:rPr lang="es-ES" sz="2000" dirty="0" smtClean="0">
                <a:solidFill>
                  <a:srgbClr val="000000"/>
                </a:solidFill>
              </a:rPr>
              <a:t> of </a:t>
            </a:r>
            <a:r>
              <a:rPr lang="es-ES" sz="2000" dirty="0" err="1" smtClean="0">
                <a:solidFill>
                  <a:srgbClr val="000000"/>
                </a:solidFill>
              </a:rPr>
              <a:t>renewable</a:t>
            </a:r>
            <a:r>
              <a:rPr lang="es-ES" sz="2000" dirty="0" smtClean="0">
                <a:solidFill>
                  <a:srgbClr val="000000"/>
                </a:solidFill>
              </a:rPr>
              <a:t> </a:t>
            </a:r>
            <a:r>
              <a:rPr lang="es-ES" sz="2000" dirty="0" err="1" smtClean="0">
                <a:solidFill>
                  <a:srgbClr val="000000"/>
                </a:solidFill>
              </a:rPr>
              <a:t>energy</a:t>
            </a:r>
            <a:r>
              <a:rPr lang="es-ES" sz="2000" dirty="0" smtClean="0">
                <a:solidFill>
                  <a:srgbClr val="000000"/>
                </a:solidFill>
              </a:rPr>
              <a:t>.</a:t>
            </a:r>
          </a:p>
          <a:p>
            <a:pPr>
              <a:defRPr/>
            </a:pPr>
            <a:r>
              <a:rPr lang="es-ES" sz="2000" dirty="0" err="1" smtClean="0">
                <a:solidFill>
                  <a:srgbClr val="000000"/>
                </a:solidFill>
              </a:rPr>
              <a:t>Fight</a:t>
            </a:r>
            <a:r>
              <a:rPr lang="es-ES" sz="2000" dirty="0" smtClean="0">
                <a:solidFill>
                  <a:srgbClr val="000000"/>
                </a:solidFill>
              </a:rPr>
              <a:t> </a:t>
            </a:r>
            <a:r>
              <a:rPr lang="es-ES" sz="2000" dirty="0" err="1" smtClean="0">
                <a:solidFill>
                  <a:srgbClr val="000000"/>
                </a:solidFill>
              </a:rPr>
              <a:t>against</a:t>
            </a:r>
            <a:r>
              <a:rPr lang="es-ES" sz="2000" dirty="0" smtClean="0">
                <a:solidFill>
                  <a:srgbClr val="000000"/>
                </a:solidFill>
              </a:rPr>
              <a:t> </a:t>
            </a:r>
            <a:r>
              <a:rPr lang="es-ES" sz="2000" dirty="0" err="1" smtClean="0">
                <a:solidFill>
                  <a:srgbClr val="000000"/>
                </a:solidFill>
              </a:rPr>
              <a:t>academic</a:t>
            </a:r>
            <a:r>
              <a:rPr lang="es-ES" sz="2000" dirty="0" smtClean="0">
                <a:solidFill>
                  <a:srgbClr val="000000"/>
                </a:solidFill>
              </a:rPr>
              <a:t> </a:t>
            </a:r>
            <a:r>
              <a:rPr lang="es-ES" sz="2000" dirty="0" err="1" smtClean="0">
                <a:solidFill>
                  <a:srgbClr val="000000"/>
                </a:solidFill>
              </a:rPr>
              <a:t>failure</a:t>
            </a:r>
            <a:r>
              <a:rPr lang="es-ES" sz="2000" dirty="0" smtClean="0">
                <a:solidFill>
                  <a:srgbClr val="000000"/>
                </a:solidFill>
              </a:rPr>
              <a:t> and </a:t>
            </a:r>
            <a:r>
              <a:rPr lang="es-ES" sz="2000" dirty="0" err="1" smtClean="0">
                <a:solidFill>
                  <a:srgbClr val="000000"/>
                </a:solidFill>
              </a:rPr>
              <a:t>enhance</a:t>
            </a:r>
            <a:r>
              <a:rPr lang="es-ES" sz="2000" dirty="0" smtClean="0">
                <a:solidFill>
                  <a:srgbClr val="000000"/>
                </a:solidFill>
              </a:rPr>
              <a:t> </a:t>
            </a:r>
            <a:r>
              <a:rPr lang="es-ES" sz="2000" dirty="0" err="1" smtClean="0">
                <a:solidFill>
                  <a:srgbClr val="000000"/>
                </a:solidFill>
              </a:rPr>
              <a:t>skills</a:t>
            </a:r>
            <a:r>
              <a:rPr lang="es-ES" sz="2000" dirty="0" smtClean="0">
                <a:solidFill>
                  <a:srgbClr val="000000"/>
                </a:solidFill>
              </a:rPr>
              <a:t> in line </a:t>
            </a:r>
            <a:r>
              <a:rPr lang="es-ES" sz="2000" dirty="0" err="1" smtClean="0">
                <a:solidFill>
                  <a:srgbClr val="000000"/>
                </a:solidFill>
              </a:rPr>
              <a:t>with</a:t>
            </a:r>
            <a:r>
              <a:rPr lang="es-ES" sz="2000" dirty="0" smtClean="0">
                <a:solidFill>
                  <a:srgbClr val="000000"/>
                </a:solidFill>
              </a:rPr>
              <a:t> </a:t>
            </a:r>
            <a:r>
              <a:rPr lang="es-ES" sz="2000" dirty="0" err="1" smtClean="0">
                <a:solidFill>
                  <a:srgbClr val="000000"/>
                </a:solidFill>
              </a:rPr>
              <a:t>emerging</a:t>
            </a:r>
            <a:r>
              <a:rPr lang="es-ES" sz="2000" dirty="0" smtClean="0">
                <a:solidFill>
                  <a:srgbClr val="000000"/>
                </a:solidFill>
              </a:rPr>
              <a:t> </a:t>
            </a:r>
            <a:r>
              <a:rPr lang="es-ES" sz="2000" dirty="0" err="1" smtClean="0">
                <a:solidFill>
                  <a:srgbClr val="000000"/>
                </a:solidFill>
              </a:rPr>
              <a:t>economic</a:t>
            </a:r>
            <a:r>
              <a:rPr lang="es-ES" sz="2000" dirty="0" smtClean="0">
                <a:solidFill>
                  <a:srgbClr val="000000"/>
                </a:solidFill>
              </a:rPr>
              <a:t> </a:t>
            </a:r>
            <a:r>
              <a:rPr lang="es-ES" sz="2000" dirty="0" err="1" smtClean="0">
                <a:solidFill>
                  <a:srgbClr val="000000"/>
                </a:solidFill>
              </a:rPr>
              <a:t>activities</a:t>
            </a:r>
            <a:endParaRPr lang="es-ES" sz="2000" dirty="0" smtClean="0">
              <a:solidFill>
                <a:srgbClr val="000000"/>
              </a:solidFill>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18693531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A new </a:t>
            </a:r>
            <a:r>
              <a:rPr lang="es-ES" sz="2000" b="1" dirty="0" err="1" smtClean="0">
                <a:solidFill>
                  <a:srgbClr val="0070C0"/>
                </a:solidFill>
                <a:ea typeface="Calibri"/>
                <a:cs typeface="Times New Roman"/>
              </a:rPr>
              <a:t>economy</a:t>
            </a:r>
            <a:endParaRPr lang="en-US" sz="2000" b="1" dirty="0" smtClean="0">
              <a:solidFill>
                <a:srgbClr val="0070C0"/>
              </a:solidFill>
              <a:ea typeface="Calibri"/>
              <a:cs typeface="Times New Roman"/>
            </a:endParaRPr>
          </a:p>
          <a:p>
            <a:pPr>
              <a:defRPr/>
            </a:pPr>
            <a:endParaRPr lang="es-ES" sz="1800" dirty="0" smtClean="0">
              <a:solidFill>
                <a:srgbClr val="000000"/>
              </a:solidFill>
            </a:endParaRPr>
          </a:p>
          <a:p>
            <a:pPr>
              <a:defRPr/>
            </a:pPr>
            <a:r>
              <a:rPr lang="es-ES" sz="2400" dirty="0" err="1" smtClean="0">
                <a:solidFill>
                  <a:srgbClr val="000000"/>
                </a:solidFill>
              </a:rPr>
              <a:t>Avoiding</a:t>
            </a:r>
            <a:r>
              <a:rPr lang="es-ES" sz="2400" dirty="0" smtClean="0">
                <a:solidFill>
                  <a:srgbClr val="000000"/>
                </a:solidFill>
              </a:rPr>
              <a:t> a </a:t>
            </a:r>
            <a:r>
              <a:rPr lang="es-ES" sz="2400" dirty="0" err="1" smtClean="0">
                <a:solidFill>
                  <a:srgbClr val="000000"/>
                </a:solidFill>
              </a:rPr>
              <a:t>downwarding</a:t>
            </a:r>
            <a:r>
              <a:rPr lang="es-ES" sz="2400" dirty="0" smtClean="0">
                <a:solidFill>
                  <a:srgbClr val="000000"/>
                </a:solidFill>
              </a:rPr>
              <a:t> salaries </a:t>
            </a:r>
            <a:r>
              <a:rPr lang="es-ES" sz="2400" dirty="0" err="1" smtClean="0">
                <a:solidFill>
                  <a:srgbClr val="000000"/>
                </a:solidFill>
              </a:rPr>
              <a:t>spiral</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stop more </a:t>
            </a:r>
            <a:r>
              <a:rPr lang="es-ES" sz="2400" dirty="0" err="1" smtClean="0">
                <a:solidFill>
                  <a:srgbClr val="000000"/>
                </a:solidFill>
              </a:rPr>
              <a:t>economic</a:t>
            </a:r>
            <a:r>
              <a:rPr lang="es-ES" sz="2400" dirty="0" smtClean="0">
                <a:solidFill>
                  <a:srgbClr val="000000"/>
                </a:solidFill>
              </a:rPr>
              <a:t> </a:t>
            </a:r>
            <a:r>
              <a:rPr lang="es-ES" sz="2400" dirty="0" err="1" smtClean="0">
                <a:solidFill>
                  <a:srgbClr val="000000"/>
                </a:solidFill>
              </a:rPr>
              <a:t>depression</a:t>
            </a:r>
            <a:r>
              <a:rPr lang="es-ES" sz="2400" dirty="0" smtClean="0">
                <a:solidFill>
                  <a:srgbClr val="000000"/>
                </a:solidFill>
              </a:rPr>
              <a:t>. </a:t>
            </a:r>
          </a:p>
          <a:p>
            <a:pPr>
              <a:defRPr/>
            </a:pPr>
            <a:r>
              <a:rPr lang="es-ES" sz="2400" dirty="0" smtClean="0">
                <a:solidFill>
                  <a:srgbClr val="000000"/>
                </a:solidFill>
              </a:rPr>
              <a:t>In </a:t>
            </a:r>
            <a:r>
              <a:rPr lang="es-ES" sz="2400" dirty="0" err="1" smtClean="0">
                <a:solidFill>
                  <a:srgbClr val="000000"/>
                </a:solidFill>
              </a:rPr>
              <a:t>recent</a:t>
            </a:r>
            <a:r>
              <a:rPr lang="es-ES" sz="2400" dirty="0" smtClean="0">
                <a:solidFill>
                  <a:srgbClr val="000000"/>
                </a:solidFill>
              </a:rPr>
              <a:t> times real </a:t>
            </a:r>
            <a:r>
              <a:rPr lang="es-ES" sz="2400" dirty="0" err="1" smtClean="0">
                <a:solidFill>
                  <a:srgbClr val="000000"/>
                </a:solidFill>
              </a:rPr>
              <a:t>wages</a:t>
            </a:r>
            <a:r>
              <a:rPr lang="es-ES" sz="2400" dirty="0" smtClean="0">
                <a:solidFill>
                  <a:srgbClr val="000000"/>
                </a:solidFill>
              </a:rPr>
              <a:t>’ </a:t>
            </a:r>
            <a:r>
              <a:rPr lang="es-ES" sz="2400" dirty="0" err="1" smtClean="0">
                <a:solidFill>
                  <a:srgbClr val="000000"/>
                </a:solidFill>
              </a:rPr>
              <a:t>growth</a:t>
            </a:r>
            <a:r>
              <a:rPr lang="es-ES" sz="2400" dirty="0" smtClean="0">
                <a:solidFill>
                  <a:srgbClr val="000000"/>
                </a:solidFill>
              </a:rPr>
              <a:t> </a:t>
            </a:r>
            <a:r>
              <a:rPr lang="es-ES" sz="2400" dirty="0" err="1" smtClean="0">
                <a:solidFill>
                  <a:srgbClr val="000000"/>
                </a:solidFill>
              </a:rPr>
              <a:t>was</a:t>
            </a:r>
            <a:r>
              <a:rPr lang="es-ES" sz="2400" dirty="0" smtClean="0">
                <a:solidFill>
                  <a:srgbClr val="000000"/>
                </a:solidFill>
              </a:rPr>
              <a:t> </a:t>
            </a:r>
            <a:r>
              <a:rPr lang="es-ES" sz="2400" dirty="0" err="1" smtClean="0">
                <a:solidFill>
                  <a:srgbClr val="000000"/>
                </a:solidFill>
              </a:rPr>
              <a:t>lower</a:t>
            </a:r>
            <a:r>
              <a:rPr lang="es-ES" sz="2400" dirty="0" smtClean="0">
                <a:solidFill>
                  <a:srgbClr val="000000"/>
                </a:solidFill>
              </a:rPr>
              <a:t> </a:t>
            </a:r>
            <a:r>
              <a:rPr lang="es-ES" sz="2400" dirty="0" err="1" smtClean="0">
                <a:solidFill>
                  <a:srgbClr val="000000"/>
                </a:solidFill>
              </a:rPr>
              <a:t>than</a:t>
            </a:r>
            <a:r>
              <a:rPr lang="es-ES" sz="2400" dirty="0" smtClean="0">
                <a:solidFill>
                  <a:srgbClr val="000000"/>
                </a:solidFill>
              </a:rPr>
              <a:t> </a:t>
            </a:r>
            <a:r>
              <a:rPr lang="es-ES" sz="2400" dirty="0" err="1" smtClean="0">
                <a:solidFill>
                  <a:srgbClr val="000000"/>
                </a:solidFill>
              </a:rPr>
              <a:t>productivity</a:t>
            </a:r>
            <a:r>
              <a:rPr lang="es-ES" sz="2400" dirty="0" smtClean="0">
                <a:solidFill>
                  <a:srgbClr val="000000"/>
                </a:solidFill>
              </a:rPr>
              <a:t>.</a:t>
            </a:r>
          </a:p>
          <a:p>
            <a:pPr>
              <a:defRPr/>
            </a:pPr>
            <a:r>
              <a:rPr lang="es-ES" sz="2400" dirty="0" err="1" smtClean="0">
                <a:solidFill>
                  <a:srgbClr val="000000"/>
                </a:solidFill>
              </a:rPr>
              <a:t>Youth</a:t>
            </a:r>
            <a:r>
              <a:rPr lang="es-ES" sz="2400" dirty="0" smtClean="0">
                <a:solidFill>
                  <a:srgbClr val="000000"/>
                </a:solidFill>
              </a:rPr>
              <a:t> </a:t>
            </a:r>
            <a:r>
              <a:rPr lang="es-ES" sz="2400" dirty="0" err="1" smtClean="0">
                <a:solidFill>
                  <a:srgbClr val="000000"/>
                </a:solidFill>
              </a:rPr>
              <a:t>emergency</a:t>
            </a:r>
            <a:r>
              <a:rPr lang="es-ES" sz="2400" dirty="0" smtClean="0">
                <a:solidFill>
                  <a:srgbClr val="000000"/>
                </a:solidFill>
              </a:rPr>
              <a:t> </a:t>
            </a:r>
            <a:r>
              <a:rPr lang="es-ES" sz="2400" dirty="0" err="1" smtClean="0">
                <a:solidFill>
                  <a:srgbClr val="000000"/>
                </a:solidFill>
              </a:rPr>
              <a:t>employment</a:t>
            </a:r>
            <a:r>
              <a:rPr lang="es-ES" sz="2400" dirty="0" smtClean="0">
                <a:solidFill>
                  <a:srgbClr val="000000"/>
                </a:solidFill>
              </a:rPr>
              <a:t> plan.</a:t>
            </a:r>
          </a:p>
          <a:p>
            <a:pPr>
              <a:defRPr/>
            </a:pPr>
            <a:r>
              <a:rPr lang="es-ES" sz="2400" dirty="0" err="1" smtClean="0">
                <a:solidFill>
                  <a:srgbClr val="000000"/>
                </a:solidFill>
              </a:rPr>
              <a:t>Bettering</a:t>
            </a:r>
            <a:r>
              <a:rPr lang="es-ES" sz="2400" dirty="0" smtClean="0">
                <a:solidFill>
                  <a:srgbClr val="000000"/>
                </a:solidFill>
              </a:rPr>
              <a:t> </a:t>
            </a:r>
            <a:r>
              <a:rPr lang="es-ES" sz="2400" dirty="0" err="1" smtClean="0">
                <a:solidFill>
                  <a:srgbClr val="000000"/>
                </a:solidFill>
              </a:rPr>
              <a:t>employment</a:t>
            </a:r>
            <a:r>
              <a:rPr lang="es-ES" sz="2400" dirty="0" smtClean="0">
                <a:solidFill>
                  <a:srgbClr val="000000"/>
                </a:solidFill>
              </a:rPr>
              <a:t> </a:t>
            </a:r>
            <a:r>
              <a:rPr lang="es-ES" sz="2400" dirty="0" err="1" smtClean="0">
                <a:solidFill>
                  <a:srgbClr val="000000"/>
                </a:solidFill>
              </a:rPr>
              <a:t>pubic</a:t>
            </a:r>
            <a:r>
              <a:rPr lang="es-ES" sz="2400" dirty="0" smtClean="0">
                <a:solidFill>
                  <a:srgbClr val="000000"/>
                </a:solidFill>
              </a:rPr>
              <a:t> </a:t>
            </a:r>
            <a:r>
              <a:rPr lang="es-ES" sz="2400" dirty="0" err="1" smtClean="0">
                <a:solidFill>
                  <a:srgbClr val="000000"/>
                </a:solidFill>
              </a:rPr>
              <a:t>services</a:t>
            </a:r>
            <a:r>
              <a:rPr lang="es-ES" sz="2400" dirty="0" smtClean="0">
                <a:solidFill>
                  <a:srgbClr val="000000"/>
                </a:solidFill>
              </a:rPr>
              <a:t> .</a:t>
            </a:r>
          </a:p>
          <a:p>
            <a:pPr>
              <a:defRPr/>
            </a:pPr>
            <a:r>
              <a:rPr lang="es-ES" sz="2400" dirty="0" err="1" smtClean="0">
                <a:solidFill>
                  <a:srgbClr val="000000"/>
                </a:solidFill>
              </a:rPr>
              <a:t>Strengthening</a:t>
            </a:r>
            <a:r>
              <a:rPr lang="es-ES" sz="2400" dirty="0" smtClean="0">
                <a:solidFill>
                  <a:srgbClr val="000000"/>
                </a:solidFill>
              </a:rPr>
              <a:t> SOCIAL DIALOGUE</a:t>
            </a:r>
            <a:endParaRPr lang="es-ES" sz="2800" dirty="0" smtClean="0">
              <a:solidFill>
                <a:srgbClr val="000000"/>
              </a:solidFill>
            </a:endParaRPr>
          </a:p>
          <a:p>
            <a:pPr marL="0" indent="0" algn="just">
              <a:spcBef>
                <a:spcPct val="0"/>
              </a:spcBef>
              <a:buFontTx/>
              <a:buNone/>
              <a:defRPr/>
            </a:pPr>
            <a:endParaRPr lang="en-US" sz="20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8827189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A new Industrial </a:t>
            </a:r>
            <a:r>
              <a:rPr lang="es-ES" sz="2000" b="1" dirty="0" err="1" smtClean="0">
                <a:solidFill>
                  <a:srgbClr val="0070C0"/>
                </a:solidFill>
                <a:ea typeface="Calibri"/>
                <a:cs typeface="Times New Roman"/>
              </a:rPr>
              <a:t>Policy</a:t>
            </a:r>
            <a:endParaRPr lang="en-US" sz="2000" b="1" dirty="0" smtClean="0">
              <a:solidFill>
                <a:srgbClr val="0070C0"/>
              </a:solidFill>
              <a:ea typeface="Calibri"/>
              <a:cs typeface="Times New Roman"/>
            </a:endParaRPr>
          </a:p>
          <a:p>
            <a:pPr>
              <a:defRPr/>
            </a:pPr>
            <a:r>
              <a:rPr lang="en-US" sz="2400" b="1" dirty="0" smtClean="0">
                <a:solidFill>
                  <a:srgbClr val="000000"/>
                </a:solidFill>
              </a:rPr>
              <a:t>An expansive industrial policy in the restrictive economical policy context</a:t>
            </a:r>
            <a:endParaRPr lang="es-ES" sz="2400" dirty="0" smtClean="0">
              <a:solidFill>
                <a:srgbClr val="000000"/>
              </a:solidFill>
            </a:endParaRPr>
          </a:p>
          <a:p>
            <a:pPr>
              <a:defRPr/>
            </a:pPr>
            <a:r>
              <a:rPr lang="en-US" sz="2400" b="1" dirty="0" smtClean="0">
                <a:solidFill>
                  <a:srgbClr val="000000"/>
                </a:solidFill>
              </a:rPr>
              <a:t>Winning competitiveness respecting the social rights</a:t>
            </a:r>
            <a:endParaRPr lang="es-ES" sz="2400" dirty="0" smtClean="0">
              <a:solidFill>
                <a:srgbClr val="000000"/>
              </a:solidFill>
            </a:endParaRPr>
          </a:p>
          <a:p>
            <a:pPr>
              <a:defRPr/>
            </a:pPr>
            <a:r>
              <a:rPr lang="en-US" sz="2400" b="1" dirty="0" smtClean="0">
                <a:solidFill>
                  <a:srgbClr val="000000"/>
                </a:solidFill>
              </a:rPr>
              <a:t>Reinforcing the social dialogue</a:t>
            </a:r>
            <a:endParaRPr lang="es-ES" sz="2400" dirty="0" smtClean="0">
              <a:solidFill>
                <a:srgbClr val="000000"/>
              </a:solidFill>
            </a:endParaRPr>
          </a:p>
          <a:p>
            <a:pPr>
              <a:defRPr/>
            </a:pPr>
            <a:r>
              <a:rPr lang="en-US" sz="2400" b="1" dirty="0" smtClean="0">
                <a:solidFill>
                  <a:srgbClr val="000000"/>
                </a:solidFill>
              </a:rPr>
              <a:t>Establishing clear and quantified aims</a:t>
            </a:r>
            <a:endParaRPr lang="es-ES" sz="2400" dirty="0" smtClean="0">
              <a:solidFill>
                <a:srgbClr val="000000"/>
              </a:solidFill>
            </a:endParaRPr>
          </a:p>
          <a:p>
            <a:pPr>
              <a:defRPr/>
            </a:pPr>
            <a:r>
              <a:rPr lang="en-US" sz="2400" b="1" dirty="0" smtClean="0">
                <a:solidFill>
                  <a:srgbClr val="000000"/>
                </a:solidFill>
              </a:rPr>
              <a:t>Giving coherence to the measures</a:t>
            </a:r>
            <a:endParaRPr lang="es-ES" sz="2400" dirty="0" smtClean="0">
              <a:solidFill>
                <a:srgbClr val="000000"/>
              </a:solidFill>
            </a:endParaRPr>
          </a:p>
          <a:p>
            <a:pPr>
              <a:defRPr/>
            </a:pPr>
            <a:r>
              <a:rPr lang="en-US" sz="2400" b="1" dirty="0" smtClean="0">
                <a:solidFill>
                  <a:srgbClr val="000000"/>
                </a:solidFill>
              </a:rPr>
              <a:t>Industrial policy by sector</a:t>
            </a:r>
            <a:endParaRPr lang="es-ES" sz="2400" dirty="0" smtClean="0">
              <a:solidFill>
                <a:srgbClr val="000000"/>
              </a:solidFill>
            </a:endParaRPr>
          </a:p>
          <a:p>
            <a:pPr>
              <a:defRPr/>
            </a:pPr>
            <a:r>
              <a:rPr lang="en-US" sz="2400" b="1" dirty="0" smtClean="0">
                <a:solidFill>
                  <a:srgbClr val="000000"/>
                </a:solidFill>
              </a:rPr>
              <a:t>Creating an appropriate frame for the industry development</a:t>
            </a:r>
            <a:endParaRPr lang="es-ES" sz="2400" dirty="0" smtClean="0">
              <a:solidFill>
                <a:srgbClr val="000000"/>
              </a:solidFill>
            </a:endParaRPr>
          </a:p>
          <a:p>
            <a:pPr>
              <a:defRPr/>
            </a:pPr>
            <a:r>
              <a:rPr lang="en-US" sz="2400" b="1" dirty="0" smtClean="0">
                <a:solidFill>
                  <a:srgbClr val="000000"/>
                </a:solidFill>
              </a:rPr>
              <a:t>Coordinating tools to support the industrial sectors</a:t>
            </a:r>
            <a:endParaRPr lang="es-ES" sz="2400" dirty="0" smtClean="0">
              <a:solidFill>
                <a:srgbClr val="000000"/>
              </a:solidFill>
            </a:endParaRPr>
          </a:p>
          <a:p>
            <a:pPr>
              <a:defRPr/>
            </a:pPr>
            <a:endParaRPr lang="es-ES" sz="2000" dirty="0" smtClean="0">
              <a:solidFill>
                <a:srgbClr val="000000"/>
              </a:solidFill>
            </a:endParaRPr>
          </a:p>
          <a:p>
            <a:pPr marL="0" indent="0" algn="just">
              <a:spcBef>
                <a:spcPct val="0"/>
              </a:spcBef>
              <a:buFontTx/>
              <a:buNone/>
              <a:defRPr/>
            </a:pPr>
            <a:endParaRPr lang="en-US" sz="20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23327540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A new </a:t>
            </a:r>
            <a:r>
              <a:rPr lang="es-ES" sz="2000" b="1" dirty="0" err="1" smtClean="0">
                <a:solidFill>
                  <a:srgbClr val="0070C0"/>
                </a:solidFill>
                <a:ea typeface="Calibri"/>
                <a:cs typeface="Times New Roman"/>
              </a:rPr>
              <a:t>construction</a:t>
            </a:r>
            <a:r>
              <a:rPr lang="es-ES" sz="2000" b="1" dirty="0" smtClean="0">
                <a:solidFill>
                  <a:srgbClr val="0070C0"/>
                </a:solidFill>
                <a:ea typeface="Calibri"/>
                <a:cs typeface="Times New Roman"/>
              </a:rPr>
              <a:t> sector</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a:defRPr/>
            </a:pPr>
            <a:r>
              <a:rPr lang="es-ES" sz="2000" dirty="0" err="1" smtClean="0">
                <a:solidFill>
                  <a:srgbClr val="000000"/>
                </a:solidFill>
              </a:rPr>
              <a:t>Economic</a:t>
            </a:r>
            <a:r>
              <a:rPr lang="es-ES" sz="2000" dirty="0" smtClean="0">
                <a:solidFill>
                  <a:srgbClr val="000000"/>
                </a:solidFill>
              </a:rPr>
              <a:t> Crisis </a:t>
            </a:r>
            <a:r>
              <a:rPr lang="es-ES" sz="2000" dirty="0" err="1" smtClean="0">
                <a:solidFill>
                  <a:srgbClr val="000000"/>
                </a:solidFill>
              </a:rPr>
              <a:t>collapsed</a:t>
            </a:r>
            <a:r>
              <a:rPr lang="es-ES" sz="2000" dirty="0" smtClean="0">
                <a:solidFill>
                  <a:srgbClr val="000000"/>
                </a:solidFill>
              </a:rPr>
              <a:t> </a:t>
            </a:r>
            <a:r>
              <a:rPr lang="es-ES" sz="2000" dirty="0" err="1" smtClean="0">
                <a:solidFill>
                  <a:srgbClr val="000000"/>
                </a:solidFill>
              </a:rPr>
              <a:t>our</a:t>
            </a:r>
            <a:r>
              <a:rPr lang="es-ES" sz="2000" dirty="0" smtClean="0">
                <a:solidFill>
                  <a:srgbClr val="000000"/>
                </a:solidFill>
              </a:rPr>
              <a:t> Real </a:t>
            </a:r>
            <a:r>
              <a:rPr lang="es-ES" sz="2000" dirty="0" err="1" smtClean="0">
                <a:solidFill>
                  <a:srgbClr val="000000"/>
                </a:solidFill>
              </a:rPr>
              <a:t>State</a:t>
            </a:r>
            <a:r>
              <a:rPr lang="es-ES" sz="2000" dirty="0" smtClean="0">
                <a:solidFill>
                  <a:srgbClr val="000000"/>
                </a:solidFill>
              </a:rPr>
              <a:t> and </a:t>
            </a:r>
            <a:r>
              <a:rPr lang="es-ES" sz="2000" dirty="0" err="1" smtClean="0">
                <a:solidFill>
                  <a:srgbClr val="000000"/>
                </a:solidFill>
              </a:rPr>
              <a:t>construction</a:t>
            </a:r>
            <a:r>
              <a:rPr lang="es-ES" sz="2000" dirty="0" smtClean="0">
                <a:solidFill>
                  <a:srgbClr val="000000"/>
                </a:solidFill>
              </a:rPr>
              <a:t> sector.</a:t>
            </a:r>
          </a:p>
          <a:p>
            <a:pPr>
              <a:defRPr/>
            </a:pPr>
            <a:r>
              <a:rPr lang="es-ES" sz="2000" dirty="0" err="1" smtClean="0">
                <a:solidFill>
                  <a:srgbClr val="000000"/>
                </a:solidFill>
              </a:rPr>
              <a:t>Building</a:t>
            </a:r>
            <a:r>
              <a:rPr lang="es-ES" sz="2000" dirty="0" smtClean="0">
                <a:solidFill>
                  <a:srgbClr val="000000"/>
                </a:solidFill>
              </a:rPr>
              <a:t> </a:t>
            </a:r>
            <a:r>
              <a:rPr lang="es-ES" sz="2000" dirty="0" err="1" smtClean="0">
                <a:solidFill>
                  <a:srgbClr val="000000"/>
                </a:solidFill>
              </a:rPr>
              <a:t>still</a:t>
            </a:r>
            <a:r>
              <a:rPr lang="es-ES" sz="2000" dirty="0" smtClean="0">
                <a:solidFill>
                  <a:srgbClr val="000000"/>
                </a:solidFill>
              </a:rPr>
              <a:t> as </a:t>
            </a:r>
            <a:r>
              <a:rPr lang="es-ES" sz="2000" dirty="0" err="1" smtClean="0">
                <a:solidFill>
                  <a:srgbClr val="000000"/>
                </a:solidFill>
              </a:rPr>
              <a:t>economic</a:t>
            </a:r>
            <a:r>
              <a:rPr lang="es-ES" sz="2000" dirty="0" smtClean="0">
                <a:solidFill>
                  <a:srgbClr val="000000"/>
                </a:solidFill>
              </a:rPr>
              <a:t> </a:t>
            </a:r>
            <a:r>
              <a:rPr lang="es-ES" sz="2000" dirty="0" err="1" smtClean="0">
                <a:solidFill>
                  <a:srgbClr val="000000"/>
                </a:solidFill>
              </a:rPr>
              <a:t>engine</a:t>
            </a:r>
            <a:r>
              <a:rPr lang="es-ES" sz="2000" dirty="0" smtClean="0">
                <a:solidFill>
                  <a:srgbClr val="000000"/>
                </a:solidFill>
              </a:rPr>
              <a:t> in </a:t>
            </a:r>
            <a:r>
              <a:rPr lang="es-ES" sz="2000" dirty="0" err="1" smtClean="0">
                <a:solidFill>
                  <a:srgbClr val="000000"/>
                </a:solidFill>
              </a:rPr>
              <a:t>the</a:t>
            </a:r>
            <a:r>
              <a:rPr lang="es-ES" sz="2000" dirty="0" smtClean="0">
                <a:solidFill>
                  <a:srgbClr val="000000"/>
                </a:solidFill>
              </a:rPr>
              <a:t> </a:t>
            </a:r>
            <a:r>
              <a:rPr lang="es-ES" sz="2000" dirty="0" err="1" smtClean="0">
                <a:solidFill>
                  <a:srgbClr val="000000"/>
                </a:solidFill>
              </a:rPr>
              <a:t>future</a:t>
            </a:r>
            <a:r>
              <a:rPr lang="es-ES" sz="2000" dirty="0" smtClean="0">
                <a:solidFill>
                  <a:srgbClr val="000000"/>
                </a:solidFill>
              </a:rPr>
              <a:t> </a:t>
            </a:r>
            <a:r>
              <a:rPr lang="es-ES" sz="2000" dirty="0" err="1" smtClean="0">
                <a:solidFill>
                  <a:srgbClr val="000000"/>
                </a:solidFill>
              </a:rPr>
              <a:t>economic</a:t>
            </a:r>
            <a:r>
              <a:rPr lang="es-ES" sz="2000" dirty="0" smtClean="0">
                <a:solidFill>
                  <a:srgbClr val="000000"/>
                </a:solidFill>
              </a:rPr>
              <a:t> </a:t>
            </a:r>
            <a:r>
              <a:rPr lang="es-ES" sz="2000" dirty="0" err="1" smtClean="0">
                <a:solidFill>
                  <a:srgbClr val="000000"/>
                </a:solidFill>
              </a:rPr>
              <a:t>growth</a:t>
            </a:r>
            <a:r>
              <a:rPr lang="es-ES" sz="2000" dirty="0" smtClean="0">
                <a:solidFill>
                  <a:srgbClr val="000000"/>
                </a:solidFill>
              </a:rPr>
              <a:t> </a:t>
            </a:r>
            <a:r>
              <a:rPr lang="es-ES" sz="2000" dirty="0" err="1" smtClean="0">
                <a:solidFill>
                  <a:srgbClr val="000000"/>
                </a:solidFill>
              </a:rPr>
              <a:t>but</a:t>
            </a:r>
            <a:r>
              <a:rPr lang="es-ES" sz="2000" dirty="0" smtClean="0">
                <a:solidFill>
                  <a:srgbClr val="000000"/>
                </a:solidFill>
              </a:rPr>
              <a:t> in a </a:t>
            </a:r>
            <a:r>
              <a:rPr lang="es-ES" sz="2000" dirty="0" err="1" smtClean="0">
                <a:solidFill>
                  <a:srgbClr val="000000"/>
                </a:solidFill>
              </a:rPr>
              <a:t>right</a:t>
            </a:r>
            <a:r>
              <a:rPr lang="es-ES" sz="2000" dirty="0" smtClean="0">
                <a:solidFill>
                  <a:srgbClr val="000000"/>
                </a:solidFill>
              </a:rPr>
              <a:t> </a:t>
            </a:r>
            <a:r>
              <a:rPr lang="es-ES" sz="2000" dirty="0" err="1" smtClean="0">
                <a:solidFill>
                  <a:srgbClr val="000000"/>
                </a:solidFill>
              </a:rPr>
              <a:t>dimension</a:t>
            </a:r>
            <a:r>
              <a:rPr lang="es-ES" sz="2000" dirty="0" smtClean="0">
                <a:solidFill>
                  <a:srgbClr val="000000"/>
                </a:solidFill>
              </a:rPr>
              <a:t> , </a:t>
            </a:r>
            <a:r>
              <a:rPr lang="es-ES" sz="2000" dirty="0" err="1" smtClean="0">
                <a:solidFill>
                  <a:srgbClr val="000000"/>
                </a:solidFill>
              </a:rPr>
              <a:t>avoiding</a:t>
            </a:r>
            <a:r>
              <a:rPr lang="es-ES" sz="2000" dirty="0" smtClean="0">
                <a:solidFill>
                  <a:srgbClr val="000000"/>
                </a:solidFill>
              </a:rPr>
              <a:t> </a:t>
            </a:r>
            <a:r>
              <a:rPr lang="es-ES" sz="2000" dirty="0" err="1" smtClean="0">
                <a:solidFill>
                  <a:srgbClr val="000000"/>
                </a:solidFill>
              </a:rPr>
              <a:t>its</a:t>
            </a:r>
            <a:r>
              <a:rPr lang="es-ES" sz="2000" dirty="0" smtClean="0">
                <a:solidFill>
                  <a:srgbClr val="000000"/>
                </a:solidFill>
              </a:rPr>
              <a:t> </a:t>
            </a:r>
            <a:r>
              <a:rPr lang="es-ES" sz="2000" dirty="0" err="1" smtClean="0">
                <a:solidFill>
                  <a:srgbClr val="000000"/>
                </a:solidFill>
              </a:rPr>
              <a:t>speculate</a:t>
            </a:r>
            <a:r>
              <a:rPr lang="es-ES" sz="2000" dirty="0" smtClean="0">
                <a:solidFill>
                  <a:srgbClr val="000000"/>
                </a:solidFill>
              </a:rPr>
              <a:t> and </a:t>
            </a:r>
            <a:r>
              <a:rPr lang="es-ES" sz="2000" dirty="0" err="1" smtClean="0">
                <a:solidFill>
                  <a:srgbClr val="000000"/>
                </a:solidFill>
              </a:rPr>
              <a:t>increasing</a:t>
            </a:r>
            <a:r>
              <a:rPr lang="es-ES" sz="2000" dirty="0" smtClean="0">
                <a:solidFill>
                  <a:srgbClr val="000000"/>
                </a:solidFill>
              </a:rPr>
              <a:t> </a:t>
            </a:r>
            <a:r>
              <a:rPr lang="es-ES" sz="2000" dirty="0" err="1" smtClean="0">
                <a:solidFill>
                  <a:srgbClr val="000000"/>
                </a:solidFill>
              </a:rPr>
              <a:t>quality</a:t>
            </a:r>
            <a:r>
              <a:rPr lang="es-ES" sz="2000" dirty="0" smtClean="0">
                <a:solidFill>
                  <a:srgbClr val="000000"/>
                </a:solidFill>
              </a:rPr>
              <a:t> and </a:t>
            </a:r>
            <a:r>
              <a:rPr lang="es-ES" sz="2000" dirty="0" err="1" smtClean="0">
                <a:solidFill>
                  <a:srgbClr val="000000"/>
                </a:solidFill>
              </a:rPr>
              <a:t>added</a:t>
            </a:r>
            <a:r>
              <a:rPr lang="es-ES" sz="2000" dirty="0" smtClean="0">
                <a:solidFill>
                  <a:srgbClr val="000000"/>
                </a:solidFill>
              </a:rPr>
              <a:t> </a:t>
            </a:r>
            <a:r>
              <a:rPr lang="es-ES" sz="2000" dirty="0" err="1" smtClean="0">
                <a:solidFill>
                  <a:srgbClr val="000000"/>
                </a:solidFill>
              </a:rPr>
              <a:t>value</a:t>
            </a:r>
            <a:r>
              <a:rPr lang="es-ES" sz="2000" dirty="0" smtClean="0">
                <a:solidFill>
                  <a:srgbClr val="000000"/>
                </a:solidFill>
              </a:rPr>
              <a:t>.</a:t>
            </a:r>
          </a:p>
          <a:p>
            <a:pPr>
              <a:defRPr/>
            </a:pPr>
            <a:endParaRPr lang="es-ES" sz="2000" dirty="0" smtClean="0">
              <a:solidFill>
                <a:srgbClr val="000000"/>
              </a:solidFill>
            </a:endParaRPr>
          </a:p>
          <a:p>
            <a:pPr>
              <a:defRPr/>
            </a:pPr>
            <a:r>
              <a:rPr lang="es-ES" sz="2000" dirty="0" smtClean="0">
                <a:solidFill>
                  <a:srgbClr val="000000"/>
                </a:solidFill>
              </a:rPr>
              <a:t>MCA-UGT </a:t>
            </a:r>
            <a:r>
              <a:rPr lang="es-ES" sz="2000" dirty="0" err="1" smtClean="0">
                <a:solidFill>
                  <a:srgbClr val="000000"/>
                </a:solidFill>
              </a:rPr>
              <a:t>proposes</a:t>
            </a:r>
            <a:r>
              <a:rPr lang="es-ES" sz="2000" dirty="0" smtClean="0">
                <a:solidFill>
                  <a:srgbClr val="000000"/>
                </a:solidFill>
              </a:rPr>
              <a:t>:</a:t>
            </a:r>
          </a:p>
          <a:p>
            <a:pPr lvl="1">
              <a:defRPr/>
            </a:pPr>
            <a:r>
              <a:rPr lang="es-ES" sz="2200" dirty="0" smtClean="0">
                <a:solidFill>
                  <a:srgbClr val="000000"/>
                </a:solidFill>
              </a:rPr>
              <a:t>More </a:t>
            </a:r>
            <a:r>
              <a:rPr lang="es-ES" sz="2200" dirty="0" err="1" smtClean="0">
                <a:solidFill>
                  <a:srgbClr val="000000"/>
                </a:solidFill>
              </a:rPr>
              <a:t>sostenibility</a:t>
            </a:r>
            <a:r>
              <a:rPr lang="es-ES" sz="2200" dirty="0" smtClean="0">
                <a:solidFill>
                  <a:srgbClr val="000000"/>
                </a:solidFill>
              </a:rPr>
              <a:t> in civil </a:t>
            </a:r>
            <a:r>
              <a:rPr lang="es-ES" sz="2200" dirty="0" err="1" smtClean="0">
                <a:solidFill>
                  <a:srgbClr val="000000"/>
                </a:solidFill>
              </a:rPr>
              <a:t>works</a:t>
            </a:r>
            <a:r>
              <a:rPr lang="es-ES" sz="2200" dirty="0" smtClean="0">
                <a:solidFill>
                  <a:srgbClr val="000000"/>
                </a:solidFill>
              </a:rPr>
              <a:t>, </a:t>
            </a:r>
            <a:r>
              <a:rPr lang="es-ES" sz="2200" dirty="0" err="1" smtClean="0">
                <a:solidFill>
                  <a:srgbClr val="000000"/>
                </a:solidFill>
              </a:rPr>
              <a:t>infraestructure</a:t>
            </a:r>
            <a:r>
              <a:rPr lang="es-ES" sz="2200" dirty="0" smtClean="0">
                <a:solidFill>
                  <a:srgbClr val="000000"/>
                </a:solidFill>
              </a:rPr>
              <a:t> </a:t>
            </a:r>
            <a:r>
              <a:rPr lang="es-ES" sz="2200" dirty="0" err="1" smtClean="0">
                <a:solidFill>
                  <a:srgbClr val="000000"/>
                </a:solidFill>
              </a:rPr>
              <a:t>investments</a:t>
            </a:r>
            <a:r>
              <a:rPr lang="es-ES" sz="2200" dirty="0" smtClean="0">
                <a:solidFill>
                  <a:srgbClr val="000000"/>
                </a:solidFill>
              </a:rPr>
              <a:t> </a:t>
            </a:r>
            <a:r>
              <a:rPr lang="es-ES" sz="2200" dirty="0" err="1" smtClean="0">
                <a:solidFill>
                  <a:srgbClr val="000000"/>
                </a:solidFill>
              </a:rPr>
              <a:t>fostering</a:t>
            </a:r>
            <a:r>
              <a:rPr lang="es-ES" sz="2200" dirty="0" smtClean="0">
                <a:solidFill>
                  <a:srgbClr val="000000"/>
                </a:solidFill>
              </a:rPr>
              <a:t> regional </a:t>
            </a:r>
            <a:r>
              <a:rPr lang="es-ES" sz="2200" dirty="0" err="1" smtClean="0">
                <a:solidFill>
                  <a:srgbClr val="000000"/>
                </a:solidFill>
              </a:rPr>
              <a:t>harmonization</a:t>
            </a:r>
            <a:r>
              <a:rPr lang="es-ES" sz="2200" dirty="0" smtClean="0">
                <a:solidFill>
                  <a:srgbClr val="000000"/>
                </a:solidFill>
              </a:rPr>
              <a:t>, </a:t>
            </a:r>
            <a:r>
              <a:rPr lang="es-ES" sz="2200" dirty="0" err="1" smtClean="0">
                <a:solidFill>
                  <a:srgbClr val="000000"/>
                </a:solidFill>
              </a:rPr>
              <a:t>community</a:t>
            </a:r>
            <a:r>
              <a:rPr lang="es-ES" sz="2200" dirty="0" smtClean="0">
                <a:solidFill>
                  <a:srgbClr val="000000"/>
                </a:solidFill>
              </a:rPr>
              <a:t> </a:t>
            </a:r>
            <a:r>
              <a:rPr lang="es-ES" sz="2200" dirty="0" err="1" smtClean="0">
                <a:solidFill>
                  <a:srgbClr val="000000"/>
                </a:solidFill>
              </a:rPr>
              <a:t>housing</a:t>
            </a:r>
            <a:r>
              <a:rPr lang="es-ES" sz="2200" dirty="0" smtClean="0">
                <a:solidFill>
                  <a:srgbClr val="000000"/>
                </a:solidFill>
              </a:rPr>
              <a:t>, </a:t>
            </a:r>
            <a:r>
              <a:rPr lang="es-ES" sz="2200" dirty="0" err="1" smtClean="0">
                <a:solidFill>
                  <a:srgbClr val="000000"/>
                </a:solidFill>
              </a:rPr>
              <a:t>urban</a:t>
            </a:r>
            <a:r>
              <a:rPr lang="es-ES" sz="2200" dirty="0" smtClean="0">
                <a:solidFill>
                  <a:srgbClr val="000000"/>
                </a:solidFill>
              </a:rPr>
              <a:t> </a:t>
            </a:r>
            <a:r>
              <a:rPr lang="es-ES" sz="2200" dirty="0" err="1" smtClean="0">
                <a:solidFill>
                  <a:srgbClr val="000000"/>
                </a:solidFill>
              </a:rPr>
              <a:t>equipment</a:t>
            </a:r>
            <a:r>
              <a:rPr lang="es-ES" sz="2200" dirty="0" smtClean="0">
                <a:solidFill>
                  <a:srgbClr val="000000"/>
                </a:solidFill>
              </a:rPr>
              <a:t> and </a:t>
            </a:r>
            <a:r>
              <a:rPr lang="es-ES" sz="2200" dirty="0" err="1" smtClean="0">
                <a:solidFill>
                  <a:srgbClr val="000000"/>
                </a:solidFill>
              </a:rPr>
              <a:t>restoration</a:t>
            </a:r>
            <a:r>
              <a:rPr lang="es-ES" sz="2200" dirty="0" smtClean="0">
                <a:solidFill>
                  <a:srgbClr val="000000"/>
                </a:solidFill>
              </a:rPr>
              <a:t> </a:t>
            </a:r>
            <a:r>
              <a:rPr lang="es-ES" sz="2200" dirty="0" err="1" smtClean="0">
                <a:solidFill>
                  <a:srgbClr val="000000"/>
                </a:solidFill>
              </a:rPr>
              <a:t>works</a:t>
            </a:r>
            <a:r>
              <a:rPr lang="es-ES" sz="2200" dirty="0" smtClean="0">
                <a:solidFill>
                  <a:srgbClr val="000000"/>
                </a:solidFill>
              </a:rPr>
              <a:t>. </a:t>
            </a:r>
            <a:endParaRPr lang="en-US" sz="22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2644718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err="1" smtClean="0">
                <a:solidFill>
                  <a:srgbClr val="0070C0"/>
                </a:solidFill>
                <a:ea typeface="Calibri"/>
                <a:cs typeface="Times New Roman"/>
              </a:rPr>
              <a:t>Restoration</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a:defRPr/>
            </a:pPr>
            <a:r>
              <a:rPr lang="es-ES" sz="2400" dirty="0" err="1" smtClean="0">
                <a:solidFill>
                  <a:srgbClr val="000000"/>
                </a:solidFill>
              </a:rPr>
              <a:t>Building</a:t>
            </a:r>
            <a:r>
              <a:rPr lang="es-ES" sz="2400" dirty="0" smtClean="0">
                <a:solidFill>
                  <a:srgbClr val="000000"/>
                </a:solidFill>
              </a:rPr>
              <a:t> and </a:t>
            </a:r>
            <a:r>
              <a:rPr lang="es-ES" sz="2400" dirty="0" err="1" smtClean="0">
                <a:solidFill>
                  <a:srgbClr val="000000"/>
                </a:solidFill>
              </a:rPr>
              <a:t>housing</a:t>
            </a:r>
            <a:r>
              <a:rPr lang="es-ES" sz="2400" dirty="0" smtClean="0">
                <a:solidFill>
                  <a:srgbClr val="000000"/>
                </a:solidFill>
              </a:rPr>
              <a:t> </a:t>
            </a:r>
            <a:r>
              <a:rPr lang="es-ES" sz="2400" dirty="0" err="1" smtClean="0">
                <a:solidFill>
                  <a:srgbClr val="000000"/>
                </a:solidFill>
              </a:rPr>
              <a:t>restoration</a:t>
            </a:r>
            <a:r>
              <a:rPr lang="es-ES" sz="2400" dirty="0" smtClean="0">
                <a:solidFill>
                  <a:srgbClr val="000000"/>
                </a:solidFill>
              </a:rPr>
              <a:t> </a:t>
            </a:r>
            <a:r>
              <a:rPr lang="es-ES" sz="2400" dirty="0" err="1" smtClean="0">
                <a:solidFill>
                  <a:srgbClr val="000000"/>
                </a:solidFill>
              </a:rPr>
              <a:t>means</a:t>
            </a:r>
            <a:r>
              <a:rPr lang="es-ES" sz="2400" dirty="0" smtClean="0">
                <a:solidFill>
                  <a:srgbClr val="000000"/>
                </a:solidFill>
              </a:rPr>
              <a:t>:</a:t>
            </a:r>
          </a:p>
          <a:p>
            <a:pPr lvl="1">
              <a:defRPr/>
            </a:pPr>
            <a:r>
              <a:rPr lang="es-ES" sz="2200" dirty="0" err="1" smtClean="0">
                <a:solidFill>
                  <a:srgbClr val="000000"/>
                </a:solidFill>
              </a:rPr>
              <a:t>Employment</a:t>
            </a:r>
            <a:endParaRPr lang="es-ES" sz="2200" dirty="0" smtClean="0">
              <a:solidFill>
                <a:srgbClr val="000000"/>
              </a:solidFill>
            </a:endParaRPr>
          </a:p>
          <a:p>
            <a:pPr lvl="1">
              <a:defRPr/>
            </a:pPr>
            <a:r>
              <a:rPr lang="es-ES" sz="2200" dirty="0" err="1" smtClean="0">
                <a:solidFill>
                  <a:srgbClr val="000000"/>
                </a:solidFill>
              </a:rPr>
              <a:t>Innovation</a:t>
            </a:r>
            <a:endParaRPr lang="es-ES" sz="2200" dirty="0" smtClean="0">
              <a:solidFill>
                <a:srgbClr val="000000"/>
              </a:solidFill>
            </a:endParaRPr>
          </a:p>
          <a:p>
            <a:pPr lvl="1">
              <a:defRPr/>
            </a:pPr>
            <a:r>
              <a:rPr lang="es-ES" sz="2200" dirty="0" smtClean="0">
                <a:solidFill>
                  <a:srgbClr val="000000"/>
                </a:solidFill>
              </a:rPr>
              <a:t>A </a:t>
            </a:r>
            <a:r>
              <a:rPr lang="es-ES" sz="2200" dirty="0" err="1" smtClean="0">
                <a:solidFill>
                  <a:srgbClr val="000000"/>
                </a:solidFill>
              </a:rPr>
              <a:t>way</a:t>
            </a:r>
            <a:r>
              <a:rPr lang="es-ES" sz="2200" dirty="0" smtClean="0">
                <a:solidFill>
                  <a:srgbClr val="000000"/>
                </a:solidFill>
              </a:rPr>
              <a:t> </a:t>
            </a:r>
            <a:r>
              <a:rPr lang="es-ES" sz="2200" dirty="0" err="1" smtClean="0">
                <a:solidFill>
                  <a:srgbClr val="000000"/>
                </a:solidFill>
              </a:rPr>
              <a:t>to</a:t>
            </a:r>
            <a:r>
              <a:rPr lang="es-ES" sz="2200" dirty="0" smtClean="0">
                <a:solidFill>
                  <a:srgbClr val="000000"/>
                </a:solidFill>
              </a:rPr>
              <a:t> </a:t>
            </a:r>
            <a:r>
              <a:rPr lang="es-ES" sz="2200" dirty="0" err="1" smtClean="0">
                <a:solidFill>
                  <a:srgbClr val="000000"/>
                </a:solidFill>
              </a:rPr>
              <a:t>structural</a:t>
            </a:r>
            <a:r>
              <a:rPr lang="es-ES" sz="2200" dirty="0" smtClean="0">
                <a:solidFill>
                  <a:srgbClr val="000000"/>
                </a:solidFill>
              </a:rPr>
              <a:t> </a:t>
            </a:r>
            <a:r>
              <a:rPr lang="es-ES" sz="2200" dirty="0" err="1" smtClean="0">
                <a:solidFill>
                  <a:srgbClr val="000000"/>
                </a:solidFill>
              </a:rPr>
              <a:t>changes</a:t>
            </a:r>
            <a:r>
              <a:rPr lang="es-ES" sz="2200" dirty="0" smtClean="0">
                <a:solidFill>
                  <a:srgbClr val="000000"/>
                </a:solidFill>
              </a:rPr>
              <a:t>: </a:t>
            </a:r>
            <a:r>
              <a:rPr lang="es-ES" sz="2200" b="1" dirty="0" smtClean="0">
                <a:solidFill>
                  <a:srgbClr val="000000"/>
                </a:solidFill>
              </a:rPr>
              <a:t>R&amp;D, </a:t>
            </a:r>
            <a:r>
              <a:rPr lang="es-ES" sz="2200" b="1" dirty="0" err="1" smtClean="0">
                <a:solidFill>
                  <a:srgbClr val="000000"/>
                </a:solidFill>
              </a:rPr>
              <a:t>innovation</a:t>
            </a:r>
            <a:r>
              <a:rPr lang="es-ES" sz="2200" b="1" dirty="0" smtClean="0">
                <a:solidFill>
                  <a:srgbClr val="000000"/>
                </a:solidFill>
              </a:rPr>
              <a:t>, </a:t>
            </a:r>
            <a:r>
              <a:rPr lang="es-ES" sz="2200" b="1" dirty="0" err="1" smtClean="0">
                <a:solidFill>
                  <a:srgbClr val="000000"/>
                </a:solidFill>
              </a:rPr>
              <a:t>sostenibility</a:t>
            </a:r>
            <a:r>
              <a:rPr lang="es-ES" sz="2200" b="1" dirty="0" smtClean="0">
                <a:solidFill>
                  <a:srgbClr val="000000"/>
                </a:solidFill>
              </a:rPr>
              <a:t>, </a:t>
            </a:r>
            <a:r>
              <a:rPr lang="es-ES" sz="2200" b="1" dirty="0" err="1" smtClean="0">
                <a:solidFill>
                  <a:srgbClr val="000000"/>
                </a:solidFill>
              </a:rPr>
              <a:t>good</a:t>
            </a:r>
            <a:r>
              <a:rPr lang="es-ES" sz="2200" b="1" dirty="0" smtClean="0">
                <a:solidFill>
                  <a:srgbClr val="000000"/>
                </a:solidFill>
              </a:rPr>
              <a:t> labour </a:t>
            </a:r>
            <a:r>
              <a:rPr lang="es-ES" sz="2200" b="1" dirty="0" err="1" smtClean="0">
                <a:solidFill>
                  <a:srgbClr val="000000"/>
                </a:solidFill>
              </a:rPr>
              <a:t>practices</a:t>
            </a:r>
            <a:endParaRPr lang="es-ES" sz="2200" b="1" dirty="0" smtClean="0">
              <a:solidFill>
                <a:srgbClr val="000000"/>
              </a:solidFill>
            </a:endParaRPr>
          </a:p>
          <a:p>
            <a:pPr>
              <a:defRPr/>
            </a:pPr>
            <a:r>
              <a:rPr lang="es-ES" sz="2200" dirty="0" smtClean="0">
                <a:solidFill>
                  <a:srgbClr val="000000"/>
                </a:solidFill>
              </a:rPr>
              <a:t/>
            </a:r>
            <a:br>
              <a:rPr lang="es-ES" sz="2200" dirty="0" smtClean="0">
                <a:solidFill>
                  <a:srgbClr val="000000"/>
                </a:solidFill>
              </a:rPr>
            </a:br>
            <a:r>
              <a:rPr lang="es-ES" sz="2400" dirty="0" err="1" smtClean="0">
                <a:solidFill>
                  <a:srgbClr val="000000"/>
                </a:solidFill>
              </a:rPr>
              <a:t>win</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win</a:t>
            </a:r>
            <a:r>
              <a:rPr lang="es-ES" sz="2400" dirty="0" smtClean="0">
                <a:solidFill>
                  <a:srgbClr val="000000"/>
                </a:solidFill>
              </a:rPr>
              <a:t> </a:t>
            </a:r>
            <a:r>
              <a:rPr lang="es-ES" sz="2400" dirty="0" err="1" smtClean="0">
                <a:solidFill>
                  <a:srgbClr val="000000"/>
                </a:solidFill>
              </a:rPr>
              <a:t>public</a:t>
            </a:r>
            <a:r>
              <a:rPr lang="es-ES" sz="2400" dirty="0" smtClean="0">
                <a:solidFill>
                  <a:srgbClr val="000000"/>
                </a:solidFill>
              </a:rPr>
              <a:t> </a:t>
            </a:r>
            <a:r>
              <a:rPr lang="es-ES" sz="2400" dirty="0" err="1" smtClean="0">
                <a:solidFill>
                  <a:srgbClr val="000000"/>
                </a:solidFill>
              </a:rPr>
              <a:t>investment</a:t>
            </a:r>
            <a:r>
              <a:rPr lang="es-ES" sz="2400" dirty="0" smtClean="0">
                <a:solidFill>
                  <a:srgbClr val="000000"/>
                </a:solidFill>
              </a:rPr>
              <a:t>: </a:t>
            </a:r>
          </a:p>
          <a:p>
            <a:pPr lvl="1">
              <a:defRPr/>
            </a:pPr>
            <a:r>
              <a:rPr lang="es-ES" sz="2400" dirty="0" smtClean="0">
                <a:solidFill>
                  <a:srgbClr val="000000"/>
                </a:solidFill>
              </a:rPr>
              <a:t>€1MILL = 55 </a:t>
            </a:r>
            <a:r>
              <a:rPr lang="es-ES" sz="2400" dirty="0" err="1" smtClean="0">
                <a:solidFill>
                  <a:srgbClr val="000000"/>
                </a:solidFill>
              </a:rPr>
              <a:t>contracts</a:t>
            </a:r>
            <a:r>
              <a:rPr lang="es-ES" sz="2400" dirty="0" smtClean="0">
                <a:solidFill>
                  <a:srgbClr val="000000"/>
                </a:solidFill>
              </a:rPr>
              <a:t> </a:t>
            </a:r>
          </a:p>
          <a:p>
            <a:pPr lvl="1">
              <a:defRPr/>
            </a:pPr>
            <a:r>
              <a:rPr lang="es-ES" sz="2400" b="1" dirty="0" smtClean="0">
                <a:solidFill>
                  <a:srgbClr val="000000"/>
                </a:solidFill>
              </a:rPr>
              <a:t>1 </a:t>
            </a:r>
            <a:r>
              <a:rPr lang="es-ES" sz="2400" b="1" dirty="0" err="1" smtClean="0">
                <a:solidFill>
                  <a:srgbClr val="000000"/>
                </a:solidFill>
              </a:rPr>
              <a:t>housing</a:t>
            </a:r>
            <a:r>
              <a:rPr lang="es-ES" sz="2400" b="1" dirty="0" smtClean="0">
                <a:solidFill>
                  <a:srgbClr val="000000"/>
                </a:solidFill>
              </a:rPr>
              <a:t> </a:t>
            </a:r>
            <a:r>
              <a:rPr lang="es-ES" sz="2400" b="1" dirty="0" err="1" smtClean="0">
                <a:solidFill>
                  <a:srgbClr val="000000"/>
                </a:solidFill>
              </a:rPr>
              <a:t>restoration</a:t>
            </a:r>
            <a:r>
              <a:rPr lang="es-ES" sz="2400" b="1" dirty="0" smtClean="0">
                <a:solidFill>
                  <a:srgbClr val="000000"/>
                </a:solidFill>
              </a:rPr>
              <a:t> = 3 </a:t>
            </a:r>
            <a:r>
              <a:rPr lang="es-ES" sz="2400" b="1" dirty="0" err="1" smtClean="0">
                <a:solidFill>
                  <a:srgbClr val="000000"/>
                </a:solidFill>
              </a:rPr>
              <a:t>workers</a:t>
            </a:r>
            <a:r>
              <a:rPr lang="es-ES" sz="2400" b="1" dirty="0" smtClean="0">
                <a:solidFill>
                  <a:srgbClr val="000000"/>
                </a:solidFill>
              </a:rPr>
              <a:t> </a:t>
            </a:r>
          </a:p>
          <a:p>
            <a:pPr lvl="1">
              <a:defRPr/>
            </a:pPr>
            <a:r>
              <a:rPr lang="es-ES" sz="2400" b="1" dirty="0" smtClean="0">
                <a:solidFill>
                  <a:srgbClr val="000000"/>
                </a:solidFill>
              </a:rPr>
              <a:t>200,000 </a:t>
            </a:r>
            <a:r>
              <a:rPr lang="es-ES" sz="2400" b="1" dirty="0" err="1" smtClean="0">
                <a:solidFill>
                  <a:srgbClr val="000000"/>
                </a:solidFill>
              </a:rPr>
              <a:t>housing</a:t>
            </a:r>
            <a:r>
              <a:rPr lang="es-ES" sz="2400" b="1" dirty="0" smtClean="0">
                <a:solidFill>
                  <a:srgbClr val="000000"/>
                </a:solidFill>
              </a:rPr>
              <a:t> </a:t>
            </a:r>
            <a:r>
              <a:rPr lang="es-ES" sz="2400" b="1" dirty="0" err="1" smtClean="0">
                <a:solidFill>
                  <a:srgbClr val="000000"/>
                </a:solidFill>
              </a:rPr>
              <a:t>restoration</a:t>
            </a:r>
            <a:r>
              <a:rPr lang="es-ES" sz="2400" b="1" dirty="0" smtClean="0">
                <a:solidFill>
                  <a:srgbClr val="000000"/>
                </a:solidFill>
              </a:rPr>
              <a:t> plan = 600,000 </a:t>
            </a:r>
            <a:r>
              <a:rPr lang="es-ES" sz="2400" b="1" dirty="0" err="1" smtClean="0">
                <a:solidFill>
                  <a:srgbClr val="000000"/>
                </a:solidFill>
              </a:rPr>
              <a:t>jobs</a:t>
            </a:r>
            <a:endParaRPr lang="en-US" sz="24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15891023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numCol="2"/>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Global </a:t>
            </a:r>
            <a:r>
              <a:rPr lang="es-ES" sz="2000" b="1" dirty="0" err="1" smtClean="0">
                <a:solidFill>
                  <a:srgbClr val="0070C0"/>
                </a:solidFill>
                <a:ea typeface="Calibri"/>
                <a:cs typeface="Times New Roman"/>
              </a:rPr>
              <a:t>Restoration</a:t>
            </a:r>
            <a:r>
              <a:rPr lang="es-ES" sz="2000" b="1" dirty="0">
                <a:solidFill>
                  <a:srgbClr val="0070C0"/>
                </a:solidFill>
                <a:ea typeface="Calibri"/>
                <a:cs typeface="Times New Roman"/>
              </a:rPr>
              <a:t> </a:t>
            </a:r>
            <a:r>
              <a:rPr lang="es-ES" sz="2000" b="1" dirty="0" err="1" smtClean="0">
                <a:solidFill>
                  <a:srgbClr val="0070C0"/>
                </a:solidFill>
                <a:ea typeface="Calibri"/>
                <a:cs typeface="Times New Roman"/>
              </a:rPr>
              <a:t>Building</a:t>
            </a:r>
            <a:r>
              <a:rPr lang="es-ES" sz="2000" b="1" dirty="0" smtClean="0">
                <a:solidFill>
                  <a:srgbClr val="0070C0"/>
                </a:solidFill>
                <a:ea typeface="Calibri"/>
                <a:cs typeface="Times New Roman"/>
              </a:rPr>
              <a:t> Plan</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marL="0" indent="0">
              <a:buFontTx/>
              <a:buNone/>
              <a:defRPr/>
            </a:pPr>
            <a:endParaRPr lang="es-ES" dirty="0" smtClean="0">
              <a:solidFill>
                <a:srgbClr val="000000"/>
              </a:solidFill>
            </a:endParaRPr>
          </a:p>
          <a:p>
            <a:pPr lvl="1">
              <a:defRPr/>
            </a:pPr>
            <a:r>
              <a:rPr lang="es-ES" dirty="0" err="1" smtClean="0">
                <a:solidFill>
                  <a:srgbClr val="000000"/>
                </a:solidFill>
              </a:rPr>
              <a:t>Energy</a:t>
            </a:r>
            <a:r>
              <a:rPr lang="es-ES" dirty="0" smtClean="0">
                <a:solidFill>
                  <a:srgbClr val="000000"/>
                </a:solidFill>
              </a:rPr>
              <a:t> </a:t>
            </a:r>
            <a:r>
              <a:rPr lang="es-ES" dirty="0" err="1" smtClean="0">
                <a:solidFill>
                  <a:srgbClr val="000000"/>
                </a:solidFill>
              </a:rPr>
              <a:t>saving</a:t>
            </a:r>
            <a:endParaRPr lang="es-ES" dirty="0" smtClean="0">
              <a:solidFill>
                <a:srgbClr val="000000"/>
              </a:solidFill>
            </a:endParaRPr>
          </a:p>
          <a:p>
            <a:pPr lvl="1">
              <a:defRPr/>
            </a:pPr>
            <a:r>
              <a:rPr lang="es-ES" dirty="0" err="1" smtClean="0">
                <a:solidFill>
                  <a:srgbClr val="000000"/>
                </a:solidFill>
              </a:rPr>
              <a:t>Responsible</a:t>
            </a:r>
            <a:r>
              <a:rPr lang="es-ES" dirty="0" smtClean="0">
                <a:solidFill>
                  <a:srgbClr val="000000"/>
                </a:solidFill>
              </a:rPr>
              <a:t> </a:t>
            </a:r>
            <a:r>
              <a:rPr lang="es-ES" dirty="0" err="1" smtClean="0">
                <a:solidFill>
                  <a:srgbClr val="000000"/>
                </a:solidFill>
              </a:rPr>
              <a:t>consumption</a:t>
            </a:r>
            <a:endParaRPr lang="es-ES" dirty="0" smtClean="0">
              <a:solidFill>
                <a:srgbClr val="000000"/>
              </a:solidFill>
            </a:endParaRPr>
          </a:p>
          <a:p>
            <a:pPr lvl="1">
              <a:defRPr/>
            </a:pPr>
            <a:r>
              <a:rPr lang="es-ES" dirty="0" smtClean="0">
                <a:solidFill>
                  <a:srgbClr val="000000"/>
                </a:solidFill>
              </a:rPr>
              <a:t>safety</a:t>
            </a:r>
          </a:p>
          <a:p>
            <a:pPr lvl="1">
              <a:defRPr/>
            </a:pPr>
            <a:r>
              <a:rPr lang="es-ES" dirty="0" err="1" smtClean="0">
                <a:solidFill>
                  <a:srgbClr val="000000"/>
                </a:solidFill>
              </a:rPr>
              <a:t>Habitability</a:t>
            </a:r>
            <a:r>
              <a:rPr lang="es-ES" dirty="0" smtClean="0">
                <a:solidFill>
                  <a:srgbClr val="000000"/>
                </a:solidFill>
              </a:rPr>
              <a:t> </a:t>
            </a:r>
          </a:p>
          <a:p>
            <a:pPr lvl="1">
              <a:defRPr/>
            </a:pPr>
            <a:endParaRPr lang="es-ES" dirty="0" smtClean="0">
              <a:solidFill>
                <a:srgbClr val="000000"/>
              </a:solidFill>
            </a:endParaRPr>
          </a:p>
          <a:p>
            <a:pPr lvl="1">
              <a:defRPr/>
            </a:pPr>
            <a:endParaRPr lang="es-ES" dirty="0" smtClean="0">
              <a:solidFill>
                <a:srgbClr val="000000"/>
              </a:solidFill>
            </a:endParaRPr>
          </a:p>
          <a:p>
            <a:pPr lvl="1">
              <a:defRPr/>
            </a:pPr>
            <a:endParaRPr lang="es-ES" dirty="0" smtClean="0">
              <a:solidFill>
                <a:srgbClr val="000000"/>
              </a:solidFill>
            </a:endParaRPr>
          </a:p>
          <a:p>
            <a:pPr lvl="1">
              <a:defRPr/>
            </a:pPr>
            <a:endParaRPr lang="es-ES" dirty="0" smtClean="0">
              <a:solidFill>
                <a:srgbClr val="000000"/>
              </a:solidFill>
            </a:endParaRPr>
          </a:p>
          <a:p>
            <a:pPr lvl="1">
              <a:defRPr/>
            </a:pPr>
            <a:endParaRPr lang="es-ES" dirty="0" smtClean="0">
              <a:solidFill>
                <a:srgbClr val="000000"/>
              </a:solidFill>
            </a:endParaRPr>
          </a:p>
          <a:p>
            <a:pPr lvl="1">
              <a:defRPr/>
            </a:pPr>
            <a:r>
              <a:rPr lang="es-ES" dirty="0" err="1" smtClean="0">
                <a:solidFill>
                  <a:srgbClr val="000000"/>
                </a:solidFill>
              </a:rPr>
              <a:t>Acces</a:t>
            </a:r>
            <a:endParaRPr lang="es-ES" dirty="0" smtClean="0">
              <a:solidFill>
                <a:srgbClr val="000000"/>
              </a:solidFill>
            </a:endParaRPr>
          </a:p>
          <a:p>
            <a:pPr lvl="1">
              <a:defRPr/>
            </a:pPr>
            <a:r>
              <a:rPr lang="es-ES" dirty="0" smtClean="0">
                <a:solidFill>
                  <a:srgbClr val="000000"/>
                </a:solidFill>
              </a:rPr>
              <a:t>Transversal</a:t>
            </a:r>
          </a:p>
          <a:p>
            <a:pPr lvl="1">
              <a:defRPr/>
            </a:pPr>
            <a:r>
              <a:rPr lang="es-ES" dirty="0" smtClean="0">
                <a:solidFill>
                  <a:srgbClr val="000000"/>
                </a:solidFill>
              </a:rPr>
              <a:t>Integral</a:t>
            </a:r>
          </a:p>
          <a:p>
            <a:pPr lvl="1">
              <a:defRPr/>
            </a:pPr>
            <a:r>
              <a:rPr lang="es-ES" dirty="0" err="1" smtClean="0">
                <a:solidFill>
                  <a:srgbClr val="000000"/>
                </a:solidFill>
              </a:rPr>
              <a:t>Certified</a:t>
            </a:r>
            <a:r>
              <a:rPr lang="es-ES" dirty="0" smtClean="0">
                <a:solidFill>
                  <a:srgbClr val="000000"/>
                </a:solidFill>
              </a:rPr>
              <a:t> </a:t>
            </a:r>
          </a:p>
          <a:p>
            <a:pPr>
              <a:defRPr/>
            </a:pPr>
            <a:endParaRPr lang="en-US" sz="20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38113399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Green </a:t>
            </a:r>
            <a:r>
              <a:rPr lang="es-ES" sz="2000" b="1" dirty="0" err="1" smtClean="0">
                <a:solidFill>
                  <a:srgbClr val="0070C0"/>
                </a:solidFill>
                <a:ea typeface="Calibri"/>
                <a:cs typeface="Times New Roman"/>
              </a:rPr>
              <a:t>construction</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marL="0" indent="0">
              <a:buFontTx/>
              <a:buNone/>
              <a:defRPr/>
            </a:pPr>
            <a:endParaRPr lang="es-ES" dirty="0" smtClean="0">
              <a:solidFill>
                <a:srgbClr val="000000"/>
              </a:solidFill>
            </a:endParaRPr>
          </a:p>
          <a:p>
            <a:pPr>
              <a:defRPr/>
            </a:pPr>
            <a:r>
              <a:rPr lang="es-ES" dirty="0" smtClean="0">
                <a:solidFill>
                  <a:srgbClr val="000000"/>
                </a:solidFill>
              </a:rPr>
              <a:t>Green </a:t>
            </a:r>
            <a:r>
              <a:rPr lang="es-ES" dirty="0" err="1" smtClean="0">
                <a:solidFill>
                  <a:srgbClr val="000000"/>
                </a:solidFill>
              </a:rPr>
              <a:t>building</a:t>
            </a:r>
            <a:r>
              <a:rPr lang="es-ES" dirty="0" smtClean="0">
                <a:solidFill>
                  <a:srgbClr val="000000"/>
                </a:solidFill>
              </a:rPr>
              <a:t> EU </a:t>
            </a:r>
            <a:r>
              <a:rPr lang="es-ES" dirty="0" err="1" smtClean="0">
                <a:solidFill>
                  <a:srgbClr val="000000"/>
                </a:solidFill>
              </a:rPr>
              <a:t>Directive</a:t>
            </a:r>
            <a:endParaRPr lang="es-ES" dirty="0" smtClean="0">
              <a:solidFill>
                <a:srgbClr val="000000"/>
              </a:solidFill>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18517593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err="1" smtClean="0">
                <a:solidFill>
                  <a:srgbClr val="0070C0"/>
                </a:solidFill>
                <a:ea typeface="Calibri"/>
                <a:cs typeface="Times New Roman"/>
              </a:rPr>
              <a:t>Better</a:t>
            </a:r>
            <a:r>
              <a:rPr lang="es-ES" sz="2000" b="1" dirty="0" smtClean="0">
                <a:solidFill>
                  <a:srgbClr val="0070C0"/>
                </a:solidFill>
                <a:ea typeface="Calibri"/>
                <a:cs typeface="Times New Roman"/>
              </a:rPr>
              <a:t> </a:t>
            </a:r>
            <a:r>
              <a:rPr lang="es-ES" sz="2000" b="1" dirty="0" err="1" smtClean="0">
                <a:solidFill>
                  <a:srgbClr val="0070C0"/>
                </a:solidFill>
                <a:ea typeface="Calibri"/>
                <a:cs typeface="Times New Roman"/>
              </a:rPr>
              <a:t>arquitecture</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a:defRPr/>
            </a:pPr>
            <a:r>
              <a:rPr lang="es-ES" sz="2400" dirty="0" smtClean="0">
                <a:solidFill>
                  <a:srgbClr val="000000"/>
                </a:solidFill>
              </a:rPr>
              <a:t>WOW time:</a:t>
            </a:r>
          </a:p>
          <a:p>
            <a:pPr lvl="1">
              <a:defRPr/>
            </a:pPr>
            <a:r>
              <a:rPr lang="es-ES" sz="2400" dirty="0" smtClean="0">
                <a:solidFill>
                  <a:srgbClr val="000000"/>
                </a:solidFill>
              </a:rPr>
              <a:t>No </a:t>
            </a:r>
            <a:r>
              <a:rPr lang="es-ES" sz="2400" dirty="0" err="1" smtClean="0">
                <a:solidFill>
                  <a:srgbClr val="000000"/>
                </a:solidFill>
              </a:rPr>
              <a:t>content</a:t>
            </a:r>
            <a:endParaRPr lang="es-ES" sz="2400" dirty="0" smtClean="0">
              <a:solidFill>
                <a:srgbClr val="000000"/>
              </a:solidFill>
            </a:endParaRPr>
          </a:p>
          <a:p>
            <a:pPr lvl="1">
              <a:defRPr/>
            </a:pPr>
            <a:r>
              <a:rPr lang="es-ES" sz="2400" dirty="0" smtClean="0">
                <a:solidFill>
                  <a:srgbClr val="000000"/>
                </a:solidFill>
              </a:rPr>
              <a:t>No </a:t>
            </a:r>
            <a:r>
              <a:rPr lang="es-ES" sz="2400" dirty="0" err="1" smtClean="0">
                <a:solidFill>
                  <a:srgbClr val="000000"/>
                </a:solidFill>
              </a:rPr>
              <a:t>useful</a:t>
            </a:r>
            <a:endParaRPr lang="es-ES" sz="2400" dirty="0" smtClean="0">
              <a:solidFill>
                <a:srgbClr val="000000"/>
              </a:solidFill>
            </a:endParaRPr>
          </a:p>
          <a:p>
            <a:pPr lvl="1">
              <a:defRPr/>
            </a:pPr>
            <a:r>
              <a:rPr lang="es-ES" sz="2400" dirty="0" smtClean="0">
                <a:solidFill>
                  <a:srgbClr val="000000"/>
                </a:solidFill>
              </a:rPr>
              <a:t>No </a:t>
            </a:r>
            <a:r>
              <a:rPr lang="es-ES" sz="2400" dirty="0" err="1" smtClean="0">
                <a:solidFill>
                  <a:srgbClr val="000000"/>
                </a:solidFill>
              </a:rPr>
              <a:t>need</a:t>
            </a:r>
            <a:endParaRPr lang="es-ES" sz="2400" dirty="0" smtClean="0">
              <a:solidFill>
                <a:srgbClr val="000000"/>
              </a:solidFill>
            </a:endParaRPr>
          </a:p>
          <a:p>
            <a:pPr lvl="1">
              <a:defRPr/>
            </a:pPr>
            <a:r>
              <a:rPr lang="es-ES" sz="2400" dirty="0" smtClean="0">
                <a:solidFill>
                  <a:srgbClr val="000000"/>
                </a:solidFill>
              </a:rPr>
              <a:t>No </a:t>
            </a:r>
            <a:r>
              <a:rPr lang="es-ES" sz="2400" dirty="0" err="1" smtClean="0">
                <a:solidFill>
                  <a:srgbClr val="000000"/>
                </a:solidFill>
              </a:rPr>
              <a:t>sense</a:t>
            </a:r>
            <a:endParaRPr lang="es-ES" sz="2400" dirty="0" smtClean="0">
              <a:solidFill>
                <a:srgbClr val="000000"/>
              </a:solidFill>
            </a:endParaRPr>
          </a:p>
          <a:p>
            <a:pPr>
              <a:defRPr/>
            </a:pPr>
            <a:r>
              <a:rPr lang="es-ES" sz="2400" dirty="0" smtClean="0">
                <a:solidFill>
                  <a:srgbClr val="000000"/>
                </a:solidFill>
              </a:rPr>
              <a:t>balance:</a:t>
            </a:r>
          </a:p>
          <a:p>
            <a:pPr lvl="1">
              <a:defRPr/>
            </a:pPr>
            <a:r>
              <a:rPr lang="es-ES" sz="2400" dirty="0" err="1" smtClean="0">
                <a:solidFill>
                  <a:srgbClr val="000000"/>
                </a:solidFill>
              </a:rPr>
              <a:t>Better</a:t>
            </a:r>
            <a:r>
              <a:rPr lang="es-ES" sz="2400" dirty="0" smtClean="0">
                <a:solidFill>
                  <a:srgbClr val="000000"/>
                </a:solidFill>
              </a:rPr>
              <a:t> </a:t>
            </a:r>
            <a:r>
              <a:rPr lang="es-ES" sz="2400" dirty="0" err="1" smtClean="0">
                <a:solidFill>
                  <a:srgbClr val="000000"/>
                </a:solidFill>
              </a:rPr>
              <a:t>planning</a:t>
            </a:r>
            <a:endParaRPr lang="es-ES" sz="2400" dirty="0" smtClean="0">
              <a:solidFill>
                <a:srgbClr val="000000"/>
              </a:solidFill>
            </a:endParaRPr>
          </a:p>
          <a:p>
            <a:pPr lvl="1">
              <a:defRPr/>
            </a:pPr>
            <a:r>
              <a:rPr lang="es-ES" sz="2400" dirty="0" smtClean="0">
                <a:solidFill>
                  <a:srgbClr val="000000"/>
                </a:solidFill>
              </a:rPr>
              <a:t>New </a:t>
            </a:r>
            <a:r>
              <a:rPr lang="es-ES" sz="2400" dirty="0" err="1" smtClean="0">
                <a:solidFill>
                  <a:srgbClr val="000000"/>
                </a:solidFill>
              </a:rPr>
              <a:t>relationship</a:t>
            </a:r>
            <a:r>
              <a:rPr lang="es-ES" sz="2400" dirty="0" smtClean="0">
                <a:solidFill>
                  <a:srgbClr val="000000"/>
                </a:solidFill>
              </a:rPr>
              <a:t> </a:t>
            </a:r>
            <a:r>
              <a:rPr lang="es-ES" sz="2400" dirty="0" err="1" smtClean="0">
                <a:solidFill>
                  <a:srgbClr val="000000"/>
                </a:solidFill>
              </a:rPr>
              <a:t>between</a:t>
            </a:r>
            <a:r>
              <a:rPr lang="es-ES" sz="2400" dirty="0" smtClean="0">
                <a:solidFill>
                  <a:srgbClr val="000000"/>
                </a:solidFill>
              </a:rPr>
              <a:t> </a:t>
            </a:r>
            <a:r>
              <a:rPr lang="es-ES" sz="2400" dirty="0" err="1" smtClean="0">
                <a:solidFill>
                  <a:srgbClr val="000000"/>
                </a:solidFill>
              </a:rPr>
              <a:t>citizens</a:t>
            </a:r>
            <a:r>
              <a:rPr lang="es-ES" sz="2400" dirty="0" smtClean="0">
                <a:solidFill>
                  <a:srgbClr val="000000"/>
                </a:solidFill>
              </a:rPr>
              <a:t> and </a:t>
            </a:r>
            <a:r>
              <a:rPr lang="es-ES" sz="2400" dirty="0" err="1" smtClean="0">
                <a:solidFill>
                  <a:srgbClr val="000000"/>
                </a:solidFill>
              </a:rPr>
              <a:t>cities</a:t>
            </a:r>
            <a:endParaRPr lang="es-ES" sz="2400" dirty="0" smtClean="0">
              <a:solidFill>
                <a:srgbClr val="000000"/>
              </a:solidFill>
            </a:endParaRPr>
          </a:p>
          <a:p>
            <a:pPr lvl="1">
              <a:defRPr/>
            </a:pPr>
            <a:r>
              <a:rPr lang="es-ES" sz="2400" dirty="0" err="1" smtClean="0">
                <a:solidFill>
                  <a:srgbClr val="000000"/>
                </a:solidFill>
              </a:rPr>
              <a:t>sostenibility</a:t>
            </a:r>
            <a:endParaRPr lang="es-ES" dirty="0" smtClean="0">
              <a:solidFill>
                <a:srgbClr val="000000"/>
              </a:solidFill>
            </a:endParaRPr>
          </a:p>
        </p:txBody>
      </p:sp>
    </p:spTree>
    <p:extLst>
      <p:ext uri="{BB962C8B-B14F-4D97-AF65-F5344CB8AC3E}">
        <p14:creationId xmlns:p14="http://schemas.microsoft.com/office/powerpoint/2010/main" val="341403927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CB &amp;SD</a:t>
            </a:r>
            <a:endParaRPr lang="en-US" sz="2000" b="1" dirty="0" smtClean="0">
              <a:solidFill>
                <a:srgbClr val="0070C0"/>
              </a:solidFill>
              <a:ea typeface="Calibri"/>
              <a:cs typeface="Times New Roman"/>
            </a:endParaRPr>
          </a:p>
          <a:p>
            <a:pPr>
              <a:defRPr/>
            </a:pPr>
            <a:endParaRPr lang="es-ES" sz="2000" dirty="0" smtClean="0">
              <a:solidFill>
                <a:srgbClr val="000000"/>
              </a:solidFill>
            </a:endParaRPr>
          </a:p>
          <a:p>
            <a:pPr>
              <a:defRPr/>
            </a:pPr>
            <a:r>
              <a:rPr lang="es-ES" sz="2400" dirty="0" err="1" smtClean="0">
                <a:solidFill>
                  <a:srgbClr val="000000"/>
                </a:solidFill>
              </a:rPr>
              <a:t>Right</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negotiate</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foster</a:t>
            </a:r>
            <a:r>
              <a:rPr lang="es-ES" sz="2400" dirty="0" smtClean="0">
                <a:solidFill>
                  <a:srgbClr val="000000"/>
                </a:solidFill>
              </a:rPr>
              <a:t> new </a:t>
            </a:r>
            <a:r>
              <a:rPr lang="es-ES" sz="2400" dirty="0" err="1" smtClean="0">
                <a:solidFill>
                  <a:srgbClr val="000000"/>
                </a:solidFill>
              </a:rPr>
              <a:t>jobs</a:t>
            </a:r>
            <a:r>
              <a:rPr lang="es-ES" sz="2400" dirty="0" smtClean="0">
                <a:solidFill>
                  <a:srgbClr val="000000"/>
                </a:solidFill>
              </a:rPr>
              <a:t> and </a:t>
            </a:r>
            <a:r>
              <a:rPr lang="es-ES" sz="2400" dirty="0" err="1" smtClean="0">
                <a:solidFill>
                  <a:srgbClr val="000000"/>
                </a:solidFill>
              </a:rPr>
              <a:t>economic</a:t>
            </a:r>
            <a:r>
              <a:rPr lang="es-ES" sz="2400" dirty="0" smtClean="0">
                <a:solidFill>
                  <a:srgbClr val="000000"/>
                </a:solidFill>
              </a:rPr>
              <a:t> </a:t>
            </a:r>
            <a:r>
              <a:rPr lang="es-ES" sz="2400" dirty="0" err="1" smtClean="0">
                <a:solidFill>
                  <a:srgbClr val="000000"/>
                </a:solidFill>
              </a:rPr>
              <a:t>recovery</a:t>
            </a:r>
            <a:r>
              <a:rPr lang="es-ES" sz="2400" dirty="0" smtClean="0">
                <a:solidFill>
                  <a:srgbClr val="000000"/>
                </a:solidFill>
              </a:rPr>
              <a:t>.</a:t>
            </a:r>
          </a:p>
          <a:p>
            <a:pPr>
              <a:defRPr/>
            </a:pPr>
            <a:r>
              <a:rPr lang="es-ES" sz="2400" dirty="0" smtClean="0">
                <a:solidFill>
                  <a:srgbClr val="000000"/>
                </a:solidFill>
              </a:rPr>
              <a:t>SD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change</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labour </a:t>
            </a:r>
            <a:r>
              <a:rPr lang="es-ES" sz="2400" dirty="0" err="1" smtClean="0">
                <a:solidFill>
                  <a:srgbClr val="000000"/>
                </a:solidFill>
              </a:rPr>
              <a:t>reform</a:t>
            </a:r>
            <a:r>
              <a:rPr lang="es-ES" sz="2400" dirty="0" smtClean="0">
                <a:solidFill>
                  <a:srgbClr val="000000"/>
                </a:solidFill>
              </a:rPr>
              <a:t> and </a:t>
            </a:r>
            <a:r>
              <a:rPr lang="es-ES" sz="2400" dirty="0" err="1" smtClean="0">
                <a:solidFill>
                  <a:srgbClr val="000000"/>
                </a:solidFill>
              </a:rPr>
              <a:t>pensions</a:t>
            </a:r>
            <a:r>
              <a:rPr lang="es-ES" sz="2400" dirty="0" smtClean="0">
                <a:solidFill>
                  <a:srgbClr val="000000"/>
                </a:solidFill>
              </a:rPr>
              <a:t> </a:t>
            </a:r>
            <a:r>
              <a:rPr lang="es-ES" sz="2400" dirty="0" err="1" smtClean="0">
                <a:solidFill>
                  <a:srgbClr val="000000"/>
                </a:solidFill>
              </a:rPr>
              <a:t>reform</a:t>
            </a:r>
            <a:r>
              <a:rPr lang="es-ES" sz="2400" dirty="0" smtClean="0">
                <a:solidFill>
                  <a:srgbClr val="000000"/>
                </a:solidFill>
              </a:rPr>
              <a:t>.</a:t>
            </a:r>
          </a:p>
          <a:p>
            <a:pPr>
              <a:defRPr/>
            </a:pPr>
            <a:r>
              <a:rPr lang="es-ES" sz="2400" dirty="0" smtClean="0">
                <a:solidFill>
                  <a:srgbClr val="000000"/>
                </a:solidFill>
              </a:rPr>
              <a:t>CB as </a:t>
            </a:r>
            <a:r>
              <a:rPr lang="es-ES" sz="2400" dirty="0" err="1" smtClean="0">
                <a:solidFill>
                  <a:srgbClr val="000000"/>
                </a:solidFill>
              </a:rPr>
              <a:t>key</a:t>
            </a:r>
            <a:r>
              <a:rPr lang="es-ES" sz="2400" dirty="0" smtClean="0">
                <a:solidFill>
                  <a:srgbClr val="000000"/>
                </a:solidFill>
              </a:rPr>
              <a:t> </a:t>
            </a:r>
            <a:r>
              <a:rPr lang="es-ES" sz="2400" dirty="0" err="1" smtClean="0">
                <a:solidFill>
                  <a:srgbClr val="000000"/>
                </a:solidFill>
              </a:rPr>
              <a:t>tool</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keep</a:t>
            </a:r>
            <a:r>
              <a:rPr lang="es-ES" sz="2400" dirty="0" smtClean="0">
                <a:solidFill>
                  <a:srgbClr val="000000"/>
                </a:solidFill>
              </a:rPr>
              <a:t> and </a:t>
            </a:r>
            <a:r>
              <a:rPr lang="es-ES" sz="2400" dirty="0" err="1" smtClean="0">
                <a:solidFill>
                  <a:srgbClr val="000000"/>
                </a:solidFill>
              </a:rPr>
              <a:t>recover</a:t>
            </a:r>
            <a:r>
              <a:rPr lang="es-ES" sz="2400" dirty="0" smtClean="0">
                <a:solidFill>
                  <a:srgbClr val="000000"/>
                </a:solidFill>
              </a:rPr>
              <a:t> </a:t>
            </a:r>
            <a:r>
              <a:rPr lang="es-ES" sz="2400" dirty="0" err="1" smtClean="0">
                <a:solidFill>
                  <a:srgbClr val="000000"/>
                </a:solidFill>
              </a:rPr>
              <a:t>employment</a:t>
            </a:r>
            <a:r>
              <a:rPr lang="es-ES" sz="2400" dirty="0" smtClean="0">
                <a:solidFill>
                  <a:srgbClr val="000000"/>
                </a:solidFill>
              </a:rPr>
              <a:t> and </a:t>
            </a:r>
            <a:r>
              <a:rPr lang="es-ES" sz="2400" dirty="0" err="1" smtClean="0">
                <a:solidFill>
                  <a:srgbClr val="000000"/>
                </a:solidFill>
              </a:rPr>
              <a:t>economy</a:t>
            </a:r>
            <a:r>
              <a:rPr lang="es-ES" sz="2400" dirty="0" smtClean="0">
                <a:solidFill>
                  <a:srgbClr val="000000"/>
                </a:solidFill>
              </a:rPr>
              <a:t>.</a:t>
            </a:r>
          </a:p>
          <a:p>
            <a:pPr>
              <a:defRPr/>
            </a:pPr>
            <a:r>
              <a:rPr lang="es-ES" sz="2400" dirty="0" smtClean="0">
                <a:solidFill>
                  <a:srgbClr val="000000"/>
                </a:solidFill>
              </a:rPr>
              <a:t>CB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search</a:t>
            </a:r>
            <a:r>
              <a:rPr lang="es-ES" sz="2400" dirty="0" smtClean="0">
                <a:solidFill>
                  <a:srgbClr val="000000"/>
                </a:solidFill>
              </a:rPr>
              <a:t> new </a:t>
            </a:r>
            <a:r>
              <a:rPr lang="es-ES" sz="2400" dirty="0" err="1" smtClean="0">
                <a:solidFill>
                  <a:srgbClr val="000000"/>
                </a:solidFill>
              </a:rPr>
              <a:t>ways</a:t>
            </a:r>
            <a:r>
              <a:rPr lang="es-ES" sz="2400" dirty="0" smtClean="0">
                <a:solidFill>
                  <a:srgbClr val="000000"/>
                </a:solidFill>
              </a:rPr>
              <a:t> in a </a:t>
            </a:r>
            <a:r>
              <a:rPr lang="es-ES" sz="2400" dirty="0" err="1" smtClean="0">
                <a:solidFill>
                  <a:srgbClr val="000000"/>
                </a:solidFill>
              </a:rPr>
              <a:t>responsible</a:t>
            </a:r>
            <a:r>
              <a:rPr lang="es-ES" sz="2400" dirty="0" smtClean="0">
                <a:solidFill>
                  <a:srgbClr val="000000"/>
                </a:solidFill>
              </a:rPr>
              <a:t> </a:t>
            </a:r>
            <a:r>
              <a:rPr lang="es-ES" sz="2400" dirty="0" err="1" smtClean="0">
                <a:solidFill>
                  <a:srgbClr val="000000"/>
                </a:solidFill>
              </a:rPr>
              <a:t>manner</a:t>
            </a:r>
            <a:r>
              <a:rPr lang="es-ES" sz="2400" dirty="0" smtClean="0">
                <a:solidFill>
                  <a:srgbClr val="000000"/>
                </a:solidFill>
              </a:rPr>
              <a:t> </a:t>
            </a:r>
            <a:r>
              <a:rPr lang="es-ES" sz="2400" dirty="0" err="1" smtClean="0">
                <a:solidFill>
                  <a:srgbClr val="000000"/>
                </a:solidFill>
              </a:rPr>
              <a:t>respecting</a:t>
            </a:r>
            <a:r>
              <a:rPr lang="es-ES" sz="2400" dirty="0" smtClean="0">
                <a:solidFill>
                  <a:srgbClr val="000000"/>
                </a:solidFill>
              </a:rPr>
              <a:t> </a:t>
            </a:r>
            <a:r>
              <a:rPr lang="es-ES" sz="2400" dirty="0" err="1" smtClean="0">
                <a:solidFill>
                  <a:srgbClr val="000000"/>
                </a:solidFill>
              </a:rPr>
              <a:t>rights</a:t>
            </a:r>
            <a:r>
              <a:rPr lang="es-ES" sz="2400" dirty="0" smtClean="0">
                <a:solidFill>
                  <a:srgbClr val="000000"/>
                </a:solidFill>
              </a:rPr>
              <a:t> and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welfare</a:t>
            </a:r>
            <a:r>
              <a:rPr lang="es-ES" sz="2400" dirty="0" smtClean="0">
                <a:solidFill>
                  <a:srgbClr val="000000"/>
                </a:solidFill>
              </a:rPr>
              <a:t> </a:t>
            </a:r>
            <a:r>
              <a:rPr lang="es-ES" sz="2400" dirty="0" err="1" smtClean="0">
                <a:solidFill>
                  <a:srgbClr val="000000"/>
                </a:solidFill>
              </a:rPr>
              <a:t>state</a:t>
            </a:r>
            <a:endParaRPr lang="en-US" sz="2000" b="1" dirty="0" smtClean="0">
              <a:solidFill>
                <a:srgbClr val="0070C0"/>
              </a:solidFill>
              <a:latin typeface="Verdana" pitchFamily="34" charset="0"/>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26013434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BE" dirty="0" err="1" smtClean="0"/>
              <a:t>Thank</a:t>
            </a:r>
            <a:r>
              <a:rPr lang="fr-BE" dirty="0" smtClean="0"/>
              <a:t> </a:t>
            </a:r>
            <a:r>
              <a:rPr lang="fr-BE" dirty="0" err="1" smtClean="0"/>
              <a:t>you</a:t>
            </a:r>
            <a:endParaRPr lang="fr-BE" dirty="0"/>
          </a:p>
        </p:txBody>
      </p:sp>
      <p:sp>
        <p:nvSpPr>
          <p:cNvPr id="5" name="Ondertitel 4"/>
          <p:cNvSpPr>
            <a:spLocks noGrp="1"/>
          </p:cNvSpPr>
          <p:nvPr>
            <p:ph type="subTitle" idx="1"/>
          </p:nvPr>
        </p:nvSpPr>
        <p:spPr/>
        <p:txBody>
          <a:bodyPr/>
          <a:lstStyle/>
          <a:p>
            <a:endParaRPr lang="fr-BE"/>
          </a:p>
        </p:txBody>
      </p:sp>
    </p:spTree>
    <p:extLst>
      <p:ext uri="{BB962C8B-B14F-4D97-AF65-F5344CB8AC3E}">
        <p14:creationId xmlns:p14="http://schemas.microsoft.com/office/powerpoint/2010/main" val="1172215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smtClean="0"/>
              <a:t>La </a:t>
            </a:r>
            <a:r>
              <a:rPr lang="fr-BE" dirty="0" smtClean="0"/>
              <a:t>privatisation </a:t>
            </a:r>
            <a:r>
              <a:rPr lang="fr-BE" dirty="0" smtClean="0"/>
              <a:t>en Europe de l’est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11</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969566"/>
            <a:ext cx="8208912" cy="3259634"/>
          </a:xfrm>
          <a:prstGeom prst="rect">
            <a:avLst/>
          </a:prstGeom>
        </p:spPr>
      </p:pic>
    </p:spTree>
    <p:extLst>
      <p:ext uri="{BB962C8B-B14F-4D97-AF65-F5344CB8AC3E}">
        <p14:creationId xmlns:p14="http://schemas.microsoft.com/office/powerpoint/2010/main" val="25560422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The </a:t>
            </a:r>
            <a:r>
              <a:rPr lang="fr-BE" sz="3600" b="1" dirty="0" err="1" smtClean="0">
                <a:solidFill>
                  <a:srgbClr val="3DB612"/>
                </a:solidFill>
                <a:latin typeface="Calibri" pitchFamily="34" charset="0"/>
              </a:rPr>
              <a:t>Netherlands</a:t>
            </a:r>
            <a:endParaRPr lang="fr-BE" sz="3600" b="1" dirty="0" smtClean="0">
              <a:solidFill>
                <a:srgbClr val="3DB612"/>
              </a:solidFill>
              <a:latin typeface="Calibri" pitchFamily="34" charset="0"/>
            </a:endParaRPr>
          </a:p>
          <a:p>
            <a:pPr marL="0" indent="0" algn="ctr">
              <a:buNone/>
            </a:pPr>
            <a:r>
              <a:rPr lang="fr-BE" sz="3600" b="1" dirty="0" err="1" smtClean="0">
                <a:solidFill>
                  <a:srgbClr val="3DB612"/>
                </a:solidFill>
                <a:latin typeface="Calibri" pitchFamily="34" charset="0"/>
              </a:rPr>
              <a:t>Marja</a:t>
            </a:r>
            <a:r>
              <a:rPr lang="fr-BE" sz="3600" b="1" dirty="0" smtClean="0">
                <a:solidFill>
                  <a:srgbClr val="3DB612"/>
                </a:solidFill>
                <a:latin typeface="Calibri" pitchFamily="34" charset="0"/>
              </a:rPr>
              <a:t> </a:t>
            </a:r>
            <a:r>
              <a:rPr lang="fr-BE" sz="3600" b="1" dirty="0" err="1" smtClean="0">
                <a:solidFill>
                  <a:srgbClr val="3DB612"/>
                </a:solidFill>
                <a:latin typeface="Calibri" pitchFamily="34" charset="0"/>
              </a:rPr>
              <a:t>Elsinga</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University</a:t>
            </a:r>
            <a:r>
              <a:rPr lang="fr-BE" dirty="0" smtClean="0">
                <a:latin typeface="Calibri" pitchFamily="34" charset="0"/>
                <a:cs typeface="Calibri" pitchFamily="34" charset="0"/>
              </a:rPr>
              <a:t> of </a:t>
            </a:r>
            <a:r>
              <a:rPr lang="fr-BE" dirty="0" err="1" smtClean="0">
                <a:latin typeface="Calibri" pitchFamily="34" charset="0"/>
                <a:cs typeface="Calibri" pitchFamily="34" charset="0"/>
              </a:rPr>
              <a:t>Technology</a:t>
            </a:r>
            <a:r>
              <a:rPr lang="fr-BE" dirty="0" smtClean="0">
                <a:latin typeface="Calibri" pitchFamily="34" charset="0"/>
                <a:cs typeface="Calibri" pitchFamily="34" charset="0"/>
              </a:rPr>
              <a:t> Delft</a:t>
            </a:r>
          </a:p>
          <a:p>
            <a:pPr marL="0" indent="0" algn="ctr">
              <a:buNone/>
            </a:pPr>
            <a:r>
              <a:rPr lang="fr-BE" dirty="0" smtClean="0">
                <a:latin typeface="Calibri" pitchFamily="34" charset="0"/>
                <a:cs typeface="Calibri" pitchFamily="34" charset="0"/>
              </a:rPr>
              <a:t>The </a:t>
            </a:r>
            <a:r>
              <a:rPr lang="fr-BE" dirty="0" err="1" smtClean="0">
                <a:latin typeface="Calibri" pitchFamily="34" charset="0"/>
                <a:cs typeface="Calibri" pitchFamily="34" charset="0"/>
              </a:rPr>
              <a:t>Netherlands</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19777352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z="2800" smtClean="0"/>
              <a:t>Social and affordable housing: </a:t>
            </a:r>
            <a:br>
              <a:rPr lang="en-US" sz="2800" smtClean="0"/>
            </a:br>
            <a:r>
              <a:rPr lang="en-US" sz="2800" smtClean="0"/>
              <a:t>the Dutch case</a:t>
            </a:r>
          </a:p>
        </p:txBody>
      </p:sp>
      <p:sp>
        <p:nvSpPr>
          <p:cNvPr id="5123" name="Rectangle 3"/>
          <p:cNvSpPr>
            <a:spLocks noGrp="1" noChangeArrowheads="1"/>
          </p:cNvSpPr>
          <p:nvPr>
            <p:ph type="subTitle" idx="1"/>
          </p:nvPr>
        </p:nvSpPr>
        <p:spPr>
          <a:xfrm>
            <a:off x="684213" y="2924175"/>
            <a:ext cx="6931025" cy="381000"/>
          </a:xfrm>
        </p:spPr>
        <p:txBody>
          <a:bodyPr/>
          <a:lstStyle/>
          <a:p>
            <a:pPr eaLnBrk="1" hangingPunct="1">
              <a:buFont typeface="Times" pitchFamily="18" charset="0"/>
              <a:buNone/>
            </a:pPr>
            <a:r>
              <a:rPr lang="en-US" smtClean="0">
                <a:solidFill>
                  <a:srgbClr val="00A2BA"/>
                </a:solidFill>
              </a:rPr>
              <a:t>Coping with crisis</a:t>
            </a:r>
            <a:endParaRPr lang="nl-NL" smtClean="0">
              <a:solidFill>
                <a:srgbClr val="00A2BA"/>
              </a:solidFill>
            </a:endParaRPr>
          </a:p>
        </p:txBody>
      </p:sp>
      <p:sp>
        <p:nvSpPr>
          <p:cNvPr id="5124" name="Text Box 4"/>
          <p:cNvSpPr txBox="1">
            <a:spLocks noChangeArrowheads="1"/>
          </p:cNvSpPr>
          <p:nvPr/>
        </p:nvSpPr>
        <p:spPr bwMode="auto">
          <a:xfrm>
            <a:off x="684213" y="4724400"/>
            <a:ext cx="7010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eaLnBrk="1" hangingPunct="1">
              <a:spcBef>
                <a:spcPct val="50000"/>
              </a:spcBef>
            </a:pPr>
            <a:r>
              <a:rPr lang="nl-NL" sz="1200" smtClean="0">
                <a:solidFill>
                  <a:srgbClr val="FFFFFF"/>
                </a:solidFill>
                <a:cs typeface="+mn-cs"/>
              </a:rPr>
              <a:t>Marja Elsinga, OTB Research Institute for the Built Environment / TU Delft</a:t>
            </a:r>
          </a:p>
        </p:txBody>
      </p:sp>
    </p:spTree>
    <p:extLst>
      <p:ext uri="{BB962C8B-B14F-4D97-AF65-F5344CB8AC3E}">
        <p14:creationId xmlns:p14="http://schemas.microsoft.com/office/powerpoint/2010/main" val="22922055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sz="half" idx="1"/>
          </p:nvPr>
        </p:nvSpPr>
        <p:spPr>
          <a:xfrm>
            <a:off x="925513" y="600075"/>
            <a:ext cx="3043237" cy="4886325"/>
          </a:xfrm>
        </p:spPr>
        <p:txBody>
          <a:bodyPr/>
          <a:lstStyle/>
          <a:p>
            <a:endParaRPr lang="en-GB" sz="1800" smtClean="0"/>
          </a:p>
          <a:p>
            <a:endParaRPr lang="en-US" sz="1800" smtClean="0"/>
          </a:p>
          <a:p>
            <a:r>
              <a:rPr lang="en-US" sz="1800" b="1" smtClean="0"/>
              <a:t>The crisis on the housing market</a:t>
            </a:r>
          </a:p>
          <a:p>
            <a:endParaRPr lang="en-US" sz="1800" smtClean="0"/>
          </a:p>
          <a:p>
            <a:r>
              <a:rPr lang="en-US" sz="1800" smtClean="0"/>
              <a:t>Social housing</a:t>
            </a:r>
          </a:p>
          <a:p>
            <a:endParaRPr lang="en-US" sz="1800" smtClean="0"/>
          </a:p>
          <a:p>
            <a:r>
              <a:rPr lang="en-US" sz="1800" smtClean="0"/>
              <a:t>Current policy</a:t>
            </a:r>
          </a:p>
          <a:p>
            <a:endParaRPr lang="en-US" sz="1800" smtClean="0"/>
          </a:p>
        </p:txBody>
      </p:sp>
      <p:sp>
        <p:nvSpPr>
          <p:cNvPr id="6147" name="Rectangle 6"/>
          <p:cNvSpPr>
            <a:spLocks noGrp="1" noChangeArrowheads="1"/>
          </p:cNvSpPr>
          <p:nvPr>
            <p:ph sz="half" idx="2"/>
          </p:nvPr>
        </p:nvSpPr>
        <p:spPr/>
        <p:txBody>
          <a:bodyPr/>
          <a:lstStyle/>
          <a:p>
            <a:endParaRPr lang="nl-NL" sz="1800"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52450"/>
            <a:ext cx="45339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9357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House prices nominal Netherlands </a:t>
            </a:r>
            <a:br>
              <a:rPr lang="en-US" smtClean="0"/>
            </a:br>
            <a:r>
              <a:rPr lang="en-US" sz="1600" smtClean="0"/>
              <a:t>(* </a:t>
            </a:r>
            <a:r>
              <a:rPr lang="en-GB" sz="1600" smtClean="0"/>
              <a:t>€</a:t>
            </a:r>
            <a:r>
              <a:rPr lang="en-US" sz="1600" smtClean="0"/>
              <a:t>1.000), NVM</a:t>
            </a:r>
            <a:endParaRPr lang="nl-NL" sz="1600" smtClean="0"/>
          </a:p>
        </p:txBody>
      </p:sp>
      <p:sp>
        <p:nvSpPr>
          <p:cNvPr id="71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71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914525"/>
            <a:ext cx="8183563"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9881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Number of new dwellings sold, quarterly, </a:t>
            </a:r>
            <a:r>
              <a:rPr lang="en-US" sz="1600" smtClean="0"/>
              <a:t>Monitor nieuwe woningen, 2012</a:t>
            </a:r>
            <a:endParaRPr lang="nl-NL" sz="1600" smtClean="0"/>
          </a:p>
        </p:txBody>
      </p:sp>
      <p:graphicFrame>
        <p:nvGraphicFramePr>
          <p:cNvPr id="3" name="Chart 2"/>
          <p:cNvGraphicFramePr>
            <a:graphicFrameLocks/>
          </p:cNvGraphicFramePr>
          <p:nvPr/>
        </p:nvGraphicFramePr>
        <p:xfrm>
          <a:off x="633412" y="1009650"/>
          <a:ext cx="7877175" cy="4838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4307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Consumer confidence, </a:t>
            </a:r>
            <a:br>
              <a:rPr lang="en-US" smtClean="0"/>
            </a:br>
            <a:r>
              <a:rPr lang="en-US" sz="1600" smtClean="0"/>
              <a:t>vereniging eigen huis, 2012</a:t>
            </a:r>
            <a:endParaRPr lang="nl-NL" sz="1600" smtClean="0"/>
          </a:p>
        </p:txBody>
      </p:sp>
      <p:pic>
        <p:nvPicPr>
          <p:cNvPr id="9219"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295400"/>
            <a:ext cx="80962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3765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1"/>
          </p:nvPr>
        </p:nvSpPr>
        <p:spPr>
          <a:xfrm>
            <a:off x="925513" y="600075"/>
            <a:ext cx="3043237" cy="4886325"/>
          </a:xfrm>
        </p:spPr>
        <p:txBody>
          <a:bodyPr/>
          <a:lstStyle/>
          <a:p>
            <a:endParaRPr lang="en-GB" sz="1800" smtClean="0"/>
          </a:p>
          <a:p>
            <a:endParaRPr lang="en-US" sz="1800" smtClean="0"/>
          </a:p>
          <a:p>
            <a:r>
              <a:rPr lang="en-US" sz="1800" smtClean="0"/>
              <a:t>The crisis on the housing market</a:t>
            </a:r>
          </a:p>
          <a:p>
            <a:endParaRPr lang="en-US" sz="1800" smtClean="0"/>
          </a:p>
          <a:p>
            <a:r>
              <a:rPr lang="en-US" sz="1800" b="1" smtClean="0"/>
              <a:t>Social housing</a:t>
            </a:r>
          </a:p>
          <a:p>
            <a:endParaRPr lang="en-US" sz="1800" smtClean="0"/>
          </a:p>
          <a:p>
            <a:r>
              <a:rPr lang="en-US" sz="1800" smtClean="0"/>
              <a:t>Current policy</a:t>
            </a:r>
          </a:p>
          <a:p>
            <a:endParaRPr lang="en-US" sz="1800" smtClean="0"/>
          </a:p>
        </p:txBody>
      </p:sp>
      <p:sp>
        <p:nvSpPr>
          <p:cNvPr id="10243" name="Rectangle 6"/>
          <p:cNvSpPr>
            <a:spLocks noGrp="1" noChangeArrowheads="1"/>
          </p:cNvSpPr>
          <p:nvPr>
            <p:ph sz="half" idx="2"/>
          </p:nvPr>
        </p:nvSpPr>
        <p:spPr/>
        <p:txBody>
          <a:bodyPr/>
          <a:lstStyle/>
          <a:p>
            <a:endParaRPr lang="nl-NL" sz="1800"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52450"/>
            <a:ext cx="45339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5340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The Dutch model of social housing</a:t>
            </a:r>
            <a:endParaRPr lang="nl-NL" smtClean="0"/>
          </a:p>
        </p:txBody>
      </p:sp>
      <p:sp>
        <p:nvSpPr>
          <p:cNvPr id="11267" name="Text Placeholder 2"/>
          <p:cNvSpPr>
            <a:spLocks noGrp="1"/>
          </p:cNvSpPr>
          <p:nvPr>
            <p:ph type="body" sz="half" idx="1"/>
          </p:nvPr>
        </p:nvSpPr>
        <p:spPr/>
        <p:txBody>
          <a:bodyPr/>
          <a:lstStyle/>
          <a:p>
            <a:r>
              <a:rPr lang="en-US" smtClean="0"/>
              <a:t>The Dutch model:</a:t>
            </a:r>
          </a:p>
          <a:p>
            <a:r>
              <a:rPr lang="en-US" smtClean="0"/>
              <a:t>Social (not public!!) landlords that provide housing at below market rents and allocate to need</a:t>
            </a:r>
          </a:p>
          <a:p>
            <a:endParaRPr lang="nl-NL" smtClean="0"/>
          </a:p>
        </p:txBody>
      </p:sp>
      <p:sp>
        <p:nvSpPr>
          <p:cNvPr id="11268" name="Content Placeholder 3"/>
          <p:cNvSpPr>
            <a:spLocks noGrp="1"/>
          </p:cNvSpPr>
          <p:nvPr>
            <p:ph sz="half" idx="2"/>
          </p:nvPr>
        </p:nvSpPr>
        <p:spPr/>
        <p:txBody>
          <a:bodyPr/>
          <a:lstStyle/>
          <a:p>
            <a:r>
              <a:rPr lang="en-US" smtClean="0"/>
              <a:t>Key features:</a:t>
            </a:r>
          </a:p>
          <a:p>
            <a:pPr lvl="1"/>
            <a:r>
              <a:rPr lang="en-US" smtClean="0"/>
              <a:t>No subsidies</a:t>
            </a:r>
          </a:p>
          <a:p>
            <a:pPr lvl="1"/>
            <a:r>
              <a:rPr lang="en-US" smtClean="0"/>
              <a:t>Broad target group</a:t>
            </a:r>
          </a:p>
          <a:p>
            <a:pPr lvl="1"/>
            <a:r>
              <a:rPr lang="en-US" smtClean="0"/>
              <a:t>Access to loans </a:t>
            </a:r>
          </a:p>
          <a:p>
            <a:pPr lvl="1"/>
            <a:r>
              <a:rPr lang="en-US" smtClean="0"/>
              <a:t>Tied to government</a:t>
            </a:r>
          </a:p>
        </p:txBody>
      </p:sp>
    </p:spTree>
    <p:extLst>
      <p:ext uri="{BB962C8B-B14F-4D97-AF65-F5344CB8AC3E}">
        <p14:creationId xmlns:p14="http://schemas.microsoft.com/office/powerpoint/2010/main" val="1074174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4294967295"/>
          </p:nvPr>
        </p:nvSpPr>
        <p:spPr bwMode="auto">
          <a:xfrm>
            <a:off x="776288" y="5837238"/>
            <a:ext cx="1905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1ACD4E50-DA40-410E-9AD4-4F997444ECB7}" type="datetime4">
              <a:rPr lang="en-US" smtClean="0">
                <a:solidFill>
                  <a:srgbClr val="000000"/>
                </a:solidFill>
                <a:cs typeface="+mn-cs"/>
              </a:rPr>
              <a:pPr algn="ctr" eaLnBrk="1" hangingPunct="1"/>
              <a:t>May 11, 2012</a:t>
            </a:fld>
            <a:endParaRPr lang="en-US" smtClean="0">
              <a:solidFill>
                <a:srgbClr val="000000"/>
              </a:solidFill>
              <a:cs typeface="+mn-cs"/>
            </a:endParaRPr>
          </a:p>
        </p:txBody>
      </p:sp>
      <p:sp>
        <p:nvSpPr>
          <p:cNvPr id="12291" name="Slide Number Placeholder 4"/>
          <p:cNvSpPr>
            <a:spLocks noGrp="1"/>
          </p:cNvSpPr>
          <p:nvPr>
            <p:ph type="sldNum" sz="quarter" idx="4294967295"/>
          </p:nvPr>
        </p:nvSpPr>
        <p:spPr bwMode="auto">
          <a:xfrm>
            <a:off x="7696200" y="5837238"/>
            <a:ext cx="685800" cy="258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fld id="{7666916A-3877-4161-9089-17965C9BA45F}" type="slidenum">
              <a:rPr lang="en-US" smtClean="0">
                <a:solidFill>
                  <a:srgbClr val="000000"/>
                </a:solidFill>
                <a:cs typeface="+mn-cs"/>
              </a:rPr>
              <a:pPr algn="ctr" eaLnBrk="1" hangingPunct="1"/>
              <a:t>118</a:t>
            </a:fld>
            <a:endParaRPr lang="en-US" smtClean="0">
              <a:solidFill>
                <a:srgbClr val="000000"/>
              </a:solidFill>
              <a:cs typeface="+mn-cs"/>
            </a:endParaRPr>
          </a:p>
        </p:txBody>
      </p:sp>
      <p:sp>
        <p:nvSpPr>
          <p:cNvPr id="12292" name="Footer Placeholder 5"/>
          <p:cNvSpPr>
            <a:spLocks noGrp="1"/>
          </p:cNvSpPr>
          <p:nvPr>
            <p:ph type="ftr" sz="quarter" idx="4294967295"/>
          </p:nvPr>
        </p:nvSpPr>
        <p:spPr bwMode="auto">
          <a:xfrm>
            <a:off x="3124200" y="5837238"/>
            <a:ext cx="4343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r>
              <a:rPr lang="nl-NL" smtClean="0">
                <a:solidFill>
                  <a:srgbClr val="000000"/>
                </a:solidFill>
                <a:cs typeface="+mn-cs"/>
              </a:rPr>
              <a:t>housing policy, Osaka</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31913"/>
            <a:ext cx="7380287" cy="552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0380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Text Box 4"/>
          <p:cNvSpPr txBox="1">
            <a:spLocks noChangeArrowheads="1"/>
          </p:cNvSpPr>
          <p:nvPr/>
        </p:nvSpPr>
        <p:spPr bwMode="auto">
          <a:xfrm>
            <a:off x="0" y="6491288"/>
            <a:ext cx="676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spcBef>
                <a:spcPct val="50000"/>
              </a:spcBef>
            </a:pPr>
            <a:r>
              <a:rPr lang="en-GB" sz="1400" b="1" smtClean="0">
                <a:solidFill>
                  <a:srgbClr val="000000"/>
                </a:solidFill>
                <a:latin typeface="Arial" charset="0"/>
              </a:rPr>
              <a:t>Source: CECODHAS European Social Housing Observatory (2008) </a:t>
            </a:r>
          </a:p>
        </p:txBody>
      </p:sp>
    </p:spTree>
    <p:extLst>
      <p:ext uri="{BB962C8B-B14F-4D97-AF65-F5344CB8AC3E}">
        <p14:creationId xmlns:p14="http://schemas.microsoft.com/office/powerpoint/2010/main" val="280705308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t>Development of housing tenures in the Netherlands</a:t>
            </a:r>
            <a:endParaRPr lang="en-GB" sz="1700" smtClean="0"/>
          </a:p>
        </p:txBody>
      </p:sp>
      <p:sp>
        <p:nvSpPr>
          <p:cNvPr id="13315" name="Rectangle 3"/>
          <p:cNvSpPr>
            <a:spLocks noGrp="1" noChangeArrowheads="1"/>
          </p:cNvSpPr>
          <p:nvPr>
            <p:ph type="body" idx="1"/>
          </p:nvPr>
        </p:nvSpPr>
        <p:spPr/>
        <p:txBody>
          <a:bodyPr/>
          <a:lstStyle/>
          <a:p>
            <a:endParaRPr lang="nl-NL" smtClean="0"/>
          </a:p>
        </p:txBody>
      </p:sp>
      <p:sp>
        <p:nvSpPr>
          <p:cNvPr id="13316" name="Rectangle 4"/>
          <p:cNvSpPr>
            <a:spLocks noChangeArrowheads="1"/>
          </p:cNvSpPr>
          <p:nvPr/>
        </p:nvSpPr>
        <p:spPr bwMode="auto">
          <a:xfrm>
            <a:off x="2124075"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10244" name="Picture 4"/>
          <p:cNvPicPr>
            <a:picLocks noChangeAspect="1" noChangeArrowheads="1"/>
          </p:cNvPicPr>
          <p:nvPr/>
        </p:nvPicPr>
        <p:blipFill>
          <a:blip r:embed="rId2"/>
          <a:srcRect/>
          <a:stretch>
            <a:fillRect/>
          </a:stretch>
        </p:blipFill>
        <p:spPr bwMode="auto">
          <a:xfrm>
            <a:off x="539750" y="1268413"/>
            <a:ext cx="8004175"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27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sz="2400" dirty="0" smtClean="0"/>
              <a:t>Une tendance forte </a:t>
            </a:r>
            <a:r>
              <a:rPr lang="fr-BE" sz="2400" dirty="0" smtClean="0"/>
              <a:t>à l’ acquisition de propriétés</a:t>
            </a:r>
            <a:endParaRPr lang="fr-BE" sz="2400"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12</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2"/>
            <a:ext cx="6354062" cy="5106113"/>
          </a:xfrm>
          <a:prstGeom prst="rect">
            <a:avLst/>
          </a:prstGeom>
        </p:spPr>
      </p:pic>
    </p:spTree>
    <p:extLst>
      <p:ext uri="{BB962C8B-B14F-4D97-AF65-F5344CB8AC3E}">
        <p14:creationId xmlns:p14="http://schemas.microsoft.com/office/powerpoint/2010/main" val="42119051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0" indent="0"/>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Social Housing Governance</a:t>
            </a:r>
          </a:p>
        </p:txBody>
      </p:sp>
      <p:sp>
        <p:nvSpPr>
          <p:cNvPr id="14339" name="Rectangle 5"/>
          <p:cNvSpPr>
            <a:spLocks noGrp="1" noChangeArrowheads="1"/>
          </p:cNvSpPr>
          <p:nvPr>
            <p:ph type="body" idx="1"/>
          </p:nvPr>
        </p:nvSpPr>
        <p:spPr/>
        <p:txBody>
          <a:bodyPr/>
          <a:lstStyle/>
          <a:p>
            <a:pPr>
              <a:lnSpc>
                <a:spcPct val="100000"/>
              </a:lnSpc>
              <a:spcAft>
                <a:spcPts val="1000"/>
              </a:spcAft>
            </a:pPr>
            <a:r>
              <a:rPr lang="en-US" sz="2400" smtClean="0"/>
              <a:t>Housing Act</a:t>
            </a:r>
          </a:p>
          <a:p>
            <a:pPr>
              <a:lnSpc>
                <a:spcPct val="100000"/>
              </a:lnSpc>
              <a:spcAft>
                <a:spcPts val="1000"/>
              </a:spcAft>
            </a:pPr>
            <a:r>
              <a:rPr lang="en-US" sz="2400" smtClean="0"/>
              <a:t>BBSH (Social Rented Sector Management Order): performance fields </a:t>
            </a:r>
          </a:p>
          <a:p>
            <a:pPr>
              <a:lnSpc>
                <a:spcPct val="100000"/>
              </a:lnSpc>
              <a:spcAft>
                <a:spcPts val="1000"/>
              </a:spcAft>
            </a:pPr>
            <a:r>
              <a:rPr lang="en-US" sz="2400" smtClean="0"/>
              <a:t>Performance agreements on the local level</a:t>
            </a:r>
          </a:p>
          <a:p>
            <a:pPr>
              <a:lnSpc>
                <a:spcPct val="100000"/>
              </a:lnSpc>
              <a:spcAft>
                <a:spcPts val="1000"/>
              </a:spcAft>
            </a:pPr>
            <a:r>
              <a:rPr lang="en-US" sz="2400" smtClean="0"/>
              <a:t>Two key institutions: </a:t>
            </a:r>
          </a:p>
          <a:p>
            <a:pPr lvl="1">
              <a:lnSpc>
                <a:spcPct val="100000"/>
              </a:lnSpc>
              <a:spcAft>
                <a:spcPts val="1000"/>
              </a:spcAft>
            </a:pPr>
            <a:r>
              <a:rPr lang="en-US" sz="2200" smtClean="0"/>
              <a:t>Social Fund (CFV)</a:t>
            </a:r>
          </a:p>
          <a:p>
            <a:pPr lvl="1">
              <a:lnSpc>
                <a:spcPct val="100000"/>
              </a:lnSpc>
              <a:spcAft>
                <a:spcPts val="1000"/>
              </a:spcAft>
            </a:pPr>
            <a:r>
              <a:rPr lang="en-US" sz="2200" smtClean="0"/>
              <a:t>Guarantee Fund (WSW)</a:t>
            </a:r>
          </a:p>
        </p:txBody>
      </p:sp>
    </p:spTree>
    <p:extLst>
      <p:ext uri="{BB962C8B-B14F-4D97-AF65-F5344CB8AC3E}">
        <p14:creationId xmlns:p14="http://schemas.microsoft.com/office/powerpoint/2010/main" val="27797104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5"/>
          <p:cNvSpPr>
            <a:spLocks noChangeArrowheads="1"/>
          </p:cNvSpPr>
          <p:nvPr/>
        </p:nvSpPr>
        <p:spPr bwMode="auto">
          <a:xfrm>
            <a:off x="801688" y="1722438"/>
            <a:ext cx="2590800" cy="1125537"/>
          </a:xfrm>
          <a:prstGeom prst="rightArrow">
            <a:avLst>
              <a:gd name="adj1" fmla="val 50000"/>
              <a:gd name="adj2" fmla="val 77325"/>
            </a:avLst>
          </a:prstGeom>
          <a:solidFill>
            <a:schemeClr val="bg2"/>
          </a:solidFill>
          <a:ln w="9525">
            <a:solidFill>
              <a:schemeClr val="tx1"/>
            </a:solidFill>
            <a:miter lim="800000"/>
            <a:headEnd/>
            <a:tailEnd/>
          </a:ln>
        </p:spPr>
        <p:txBody>
          <a:bodyPr wrap="none" anchor="ctr"/>
          <a:lstStyle/>
          <a:p>
            <a:pPr algn="ctr"/>
            <a:r>
              <a:rPr lang="en-US" sz="1400" smtClean="0">
                <a:solidFill>
                  <a:srgbClr val="FFFFFF"/>
                </a:solidFill>
                <a:latin typeface="Tahoma" pitchFamily="34" charset="0"/>
                <a:ea typeface="MS PGothic" pitchFamily="34" charset="-128"/>
                <a:cs typeface="+mn-cs"/>
              </a:rPr>
              <a:t>Rent income</a:t>
            </a:r>
            <a:endParaRPr lang="en-US" sz="1400" smtClean="0">
              <a:solidFill>
                <a:srgbClr val="000000"/>
              </a:solidFill>
              <a:latin typeface="Tahoma" pitchFamily="34" charset="0"/>
              <a:ea typeface="MS PGothic" pitchFamily="34" charset="-128"/>
              <a:cs typeface="+mn-cs"/>
            </a:endParaRPr>
          </a:p>
        </p:txBody>
      </p:sp>
      <p:sp>
        <p:nvSpPr>
          <p:cNvPr id="15363" name="AutoShape 6"/>
          <p:cNvSpPr>
            <a:spLocks noChangeArrowheads="1"/>
          </p:cNvSpPr>
          <p:nvPr/>
        </p:nvSpPr>
        <p:spPr bwMode="auto">
          <a:xfrm>
            <a:off x="801688" y="3017838"/>
            <a:ext cx="2590800" cy="995362"/>
          </a:xfrm>
          <a:prstGeom prst="rightArrow">
            <a:avLst>
              <a:gd name="adj1" fmla="val 50000"/>
              <a:gd name="adj2" fmla="val 65072"/>
            </a:avLst>
          </a:prstGeom>
          <a:solidFill>
            <a:schemeClr val="bg2"/>
          </a:solidFill>
          <a:ln w="9525">
            <a:solidFill>
              <a:schemeClr val="tx1"/>
            </a:solidFill>
            <a:miter lim="800000"/>
            <a:headEnd/>
            <a:tailEnd/>
          </a:ln>
        </p:spPr>
        <p:txBody>
          <a:bodyPr wrap="none" anchor="ctr"/>
          <a:lstStyle/>
          <a:p>
            <a:pPr algn="ctr"/>
            <a:r>
              <a:rPr lang="en-US" sz="1400" smtClean="0">
                <a:solidFill>
                  <a:srgbClr val="FFFFFF"/>
                </a:solidFill>
                <a:latin typeface="Tahoma" pitchFamily="34" charset="0"/>
                <a:ea typeface="MS PGothic" pitchFamily="34" charset="-128"/>
                <a:cs typeface="+mn-cs"/>
              </a:rPr>
              <a:t>Housing sale revenues</a:t>
            </a:r>
            <a:endParaRPr lang="en-US" sz="1400" smtClean="0">
              <a:solidFill>
                <a:srgbClr val="000000"/>
              </a:solidFill>
              <a:latin typeface="Tahoma" pitchFamily="34" charset="0"/>
              <a:ea typeface="MS PGothic" pitchFamily="34" charset="-128"/>
              <a:cs typeface="+mn-cs"/>
            </a:endParaRPr>
          </a:p>
        </p:txBody>
      </p:sp>
      <p:sp>
        <p:nvSpPr>
          <p:cNvPr id="15364" name="AutoShape 8"/>
          <p:cNvSpPr>
            <a:spLocks noChangeArrowheads="1"/>
          </p:cNvSpPr>
          <p:nvPr/>
        </p:nvSpPr>
        <p:spPr bwMode="auto">
          <a:xfrm>
            <a:off x="5829300" y="1193800"/>
            <a:ext cx="2590800" cy="1079500"/>
          </a:xfrm>
          <a:prstGeom prst="rightArrow">
            <a:avLst>
              <a:gd name="adj1" fmla="val 50000"/>
              <a:gd name="adj2" fmla="val 77322"/>
            </a:avLst>
          </a:prstGeom>
          <a:solidFill>
            <a:schemeClr val="bg2"/>
          </a:solidFill>
          <a:ln w="9525">
            <a:solidFill>
              <a:schemeClr val="tx1"/>
            </a:solidFill>
            <a:miter lim="800000"/>
            <a:headEnd/>
            <a:tailEnd/>
          </a:ln>
        </p:spPr>
        <p:txBody>
          <a:bodyPr wrap="none" anchor="ctr"/>
          <a:lstStyle/>
          <a:p>
            <a:pPr algn="ctr"/>
            <a:r>
              <a:rPr lang="en-US" sz="1400" smtClean="0">
                <a:solidFill>
                  <a:srgbClr val="FFFFFF"/>
                </a:solidFill>
                <a:latin typeface="Tahoma" pitchFamily="34" charset="0"/>
                <a:ea typeface="MS PGothic" pitchFamily="34" charset="-128"/>
                <a:cs typeface="+mn-cs"/>
              </a:rPr>
              <a:t>New affordable housing</a:t>
            </a:r>
            <a:endParaRPr lang="en-US" sz="1400" smtClean="0">
              <a:solidFill>
                <a:srgbClr val="000000"/>
              </a:solidFill>
              <a:latin typeface="Tahoma" pitchFamily="34" charset="0"/>
              <a:ea typeface="MS PGothic" pitchFamily="34" charset="-128"/>
              <a:cs typeface="+mn-cs"/>
            </a:endParaRPr>
          </a:p>
        </p:txBody>
      </p:sp>
      <p:sp>
        <p:nvSpPr>
          <p:cNvPr id="15365" name="AutoShape 9"/>
          <p:cNvSpPr>
            <a:spLocks noChangeArrowheads="1"/>
          </p:cNvSpPr>
          <p:nvPr/>
        </p:nvSpPr>
        <p:spPr bwMode="auto">
          <a:xfrm>
            <a:off x="5829300" y="3708400"/>
            <a:ext cx="2590800" cy="990600"/>
          </a:xfrm>
          <a:prstGeom prst="rightArrow">
            <a:avLst>
              <a:gd name="adj1" fmla="val 50000"/>
              <a:gd name="adj2" fmla="val 65385"/>
            </a:avLst>
          </a:prstGeom>
          <a:solidFill>
            <a:schemeClr val="bg2"/>
          </a:solidFill>
          <a:ln w="9525">
            <a:solidFill>
              <a:schemeClr val="tx1"/>
            </a:solidFill>
            <a:miter lim="800000"/>
            <a:headEnd/>
            <a:tailEnd/>
          </a:ln>
        </p:spPr>
        <p:txBody>
          <a:bodyPr wrap="none" anchor="ctr"/>
          <a:lstStyle/>
          <a:p>
            <a:pPr algn="ctr"/>
            <a:r>
              <a:rPr lang="en-US" sz="1400" smtClean="0">
                <a:solidFill>
                  <a:srgbClr val="FFFFFF"/>
                </a:solidFill>
                <a:latin typeface="Tahoma" pitchFamily="34" charset="0"/>
                <a:ea typeface="MS PGothic" pitchFamily="34" charset="-128"/>
                <a:cs typeface="+mn-cs"/>
              </a:rPr>
              <a:t>Community investments</a:t>
            </a:r>
            <a:endParaRPr lang="en-US" sz="1400" smtClean="0">
              <a:solidFill>
                <a:srgbClr val="000000"/>
              </a:solidFill>
              <a:latin typeface="Tahoma" pitchFamily="34" charset="0"/>
              <a:ea typeface="MS PGothic" pitchFamily="34" charset="-128"/>
              <a:cs typeface="+mn-cs"/>
            </a:endParaRPr>
          </a:p>
        </p:txBody>
      </p:sp>
      <p:pic>
        <p:nvPicPr>
          <p:cNvPr id="15366" name="Picture 2" descr="http://www.fov.be/local/cache-vignettes/L213xH210/weegschaal-d3c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1938338"/>
            <a:ext cx="2028825" cy="20002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p:cNvSpPr>
          <p:nvPr/>
        </p:nvSpPr>
        <p:spPr bwMode="auto">
          <a:xfrm>
            <a:off x="684213" y="425450"/>
            <a:ext cx="7772400" cy="700088"/>
          </a:xfrm>
          <a:prstGeom prst="rect">
            <a:avLst/>
          </a:prstGeom>
          <a:noFill/>
          <a:ln w="9525">
            <a:noFill/>
            <a:miter lim="800000"/>
            <a:headEnd/>
            <a:tailEnd/>
          </a:ln>
        </p:spPr>
        <p:txBody>
          <a:bodyPr bIns="91440" anchor="b"/>
          <a:lstStyle/>
          <a:p>
            <a:pPr algn="ctr" eaLnBrk="0" hangingPunct="0">
              <a:defRPr/>
            </a:pPr>
            <a:r>
              <a:rPr lang="en-US" sz="4000" dirty="0">
                <a:solidFill>
                  <a:srgbClr val="000000"/>
                </a:solidFill>
                <a:latin typeface="Bookman Old Style"/>
                <a:ea typeface="ＭＳ Ｐゴシック" charset="-128"/>
                <a:cs typeface="ＭＳ Ｐゴシック" charset="-128"/>
              </a:rPr>
              <a:t>Revolving Fund Principle</a:t>
            </a:r>
          </a:p>
        </p:txBody>
      </p:sp>
      <p:sp>
        <p:nvSpPr>
          <p:cNvPr id="15368" name="AutoShape 8"/>
          <p:cNvSpPr>
            <a:spLocks noChangeArrowheads="1"/>
          </p:cNvSpPr>
          <p:nvPr/>
        </p:nvSpPr>
        <p:spPr bwMode="auto">
          <a:xfrm>
            <a:off x="5829300" y="2413000"/>
            <a:ext cx="2590800" cy="1079500"/>
          </a:xfrm>
          <a:prstGeom prst="rightArrow">
            <a:avLst>
              <a:gd name="adj1" fmla="val 50000"/>
              <a:gd name="adj2" fmla="val 77322"/>
            </a:avLst>
          </a:prstGeom>
          <a:solidFill>
            <a:schemeClr val="bg2"/>
          </a:solidFill>
          <a:ln w="9525">
            <a:solidFill>
              <a:schemeClr val="tx1"/>
            </a:solidFill>
            <a:miter lim="800000"/>
            <a:headEnd/>
            <a:tailEnd/>
          </a:ln>
        </p:spPr>
        <p:txBody>
          <a:bodyPr wrap="none" anchor="ctr"/>
          <a:lstStyle/>
          <a:p>
            <a:pPr algn="ctr"/>
            <a:r>
              <a:rPr lang="en-US" sz="1400" smtClean="0">
                <a:solidFill>
                  <a:srgbClr val="FFFFFF"/>
                </a:solidFill>
                <a:latin typeface="Tahoma" pitchFamily="34" charset="0"/>
                <a:ea typeface="MS PGothic" pitchFamily="34" charset="-128"/>
                <a:cs typeface="+mn-cs"/>
              </a:rPr>
              <a:t>Housing refurbishment</a:t>
            </a:r>
            <a:endParaRPr lang="en-US" sz="1400" smtClean="0">
              <a:solidFill>
                <a:srgbClr val="000000"/>
              </a:solidFill>
              <a:latin typeface="Tahoma" pitchFamily="34" charset="0"/>
              <a:ea typeface="MS PGothic" pitchFamily="34" charset="-128"/>
              <a:cs typeface="+mn-cs"/>
            </a:endParaRPr>
          </a:p>
        </p:txBody>
      </p:sp>
      <p:sp>
        <p:nvSpPr>
          <p:cNvPr id="3" name="Curved Up Arrow 2"/>
          <p:cNvSpPr/>
          <p:nvPr/>
        </p:nvSpPr>
        <p:spPr bwMode="auto">
          <a:xfrm flipH="1">
            <a:off x="2362200" y="4584700"/>
            <a:ext cx="3784600" cy="1358900"/>
          </a:xfrm>
          <a:prstGeom prst="curvedUpArrow">
            <a:avLst>
              <a:gd name="adj1" fmla="val 28823"/>
              <a:gd name="adj2" fmla="val 46335"/>
              <a:gd name="adj3" fmla="val 25000"/>
            </a:avLst>
          </a:prstGeom>
          <a:solidFill>
            <a:schemeClr val="accent2">
              <a:lumMod val="10000"/>
              <a:lumOff val="9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sz="2200">
              <a:solidFill>
                <a:srgbClr val="000000"/>
              </a:solidFill>
              <a:latin typeface="Tahoma" pitchFamily="34" charset="0"/>
              <a:ea typeface="ＭＳ Ｐゴシック" charset="0"/>
              <a:cs typeface="ＭＳ Ｐゴシック" charset="0"/>
            </a:endParaRPr>
          </a:p>
        </p:txBody>
      </p:sp>
    </p:spTree>
    <p:extLst>
      <p:ext uri="{BB962C8B-B14F-4D97-AF65-F5344CB8AC3E}">
        <p14:creationId xmlns:p14="http://schemas.microsoft.com/office/powerpoint/2010/main" val="15172963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2200">
              <a:solidFill>
                <a:srgbClr val="000000"/>
              </a:solidFill>
              <a:latin typeface="Tahoma" charset="0"/>
              <a:ea typeface="ＭＳ Ｐゴシック" charset="0"/>
              <a:cs typeface="+mn-cs"/>
            </a:endParaRPr>
          </a:p>
        </p:txBody>
      </p:sp>
      <p:sp>
        <p:nvSpPr>
          <p:cNvPr id="16387" name="Rectangle 3"/>
          <p:cNvSpPr>
            <a:spLocks noGrp="1" noChangeArrowheads="1"/>
          </p:cNvSpPr>
          <p:nvPr>
            <p:ph type="title"/>
          </p:nvPr>
        </p:nvSpPr>
        <p:spPr/>
        <p:txBody>
          <a:bodyPr/>
          <a:lstStyle/>
          <a:p>
            <a:pPr marL="0" indent="0"/>
            <a:r>
              <a:rPr lang="en-US" b="1" smtClean="0"/>
              <a:t>Mergers lead to fewer but larger housing associations (HAs)</a:t>
            </a:r>
          </a:p>
        </p:txBody>
      </p:sp>
      <p:graphicFrame>
        <p:nvGraphicFramePr>
          <p:cNvPr id="16388" name="Object 4"/>
          <p:cNvGraphicFramePr>
            <a:graphicFrameLocks noGrp="1" noChangeAspect="1"/>
          </p:cNvGraphicFramePr>
          <p:nvPr>
            <p:ph idx="1"/>
          </p:nvPr>
        </p:nvGraphicFramePr>
        <p:xfrm>
          <a:off x="1042988" y="1570038"/>
          <a:ext cx="7632700" cy="4257675"/>
        </p:xfrm>
        <a:graphic>
          <a:graphicData uri="http://schemas.openxmlformats.org/presentationml/2006/ole">
            <mc:AlternateContent xmlns:mc="http://schemas.openxmlformats.org/markup-compatibility/2006">
              <mc:Choice xmlns:v="urn:schemas-microsoft-com:vml" Requires="v">
                <p:oleObj spid="_x0000_s1048" name="Chart" r:id="rId4" imgW="5359400" imgH="3149600" progId="Excel.Chart.8">
                  <p:embed/>
                </p:oleObj>
              </mc:Choice>
              <mc:Fallback>
                <p:oleObj name="Chart" r:id="rId4" imgW="5359400" imgH="31496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570038"/>
                        <a:ext cx="76327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TextBox 5"/>
          <p:cNvSpPr txBox="1">
            <a:spLocks noChangeArrowheads="1"/>
          </p:cNvSpPr>
          <p:nvPr/>
        </p:nvSpPr>
        <p:spPr bwMode="auto">
          <a:xfrm>
            <a:off x="6875463" y="3429000"/>
            <a:ext cx="15843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r>
              <a:rPr lang="en-US" sz="1400" smtClean="0">
                <a:solidFill>
                  <a:srgbClr val="000000"/>
                </a:solidFill>
                <a:cs typeface="+mn-cs"/>
              </a:rPr>
              <a:t>average size</a:t>
            </a:r>
          </a:p>
        </p:txBody>
      </p:sp>
      <p:sp>
        <p:nvSpPr>
          <p:cNvPr id="16390" name="TextBox 1"/>
          <p:cNvSpPr txBox="1">
            <a:spLocks noChangeArrowheads="1"/>
          </p:cNvSpPr>
          <p:nvPr/>
        </p:nvSpPr>
        <p:spPr bwMode="auto">
          <a:xfrm>
            <a:off x="6948488" y="3213100"/>
            <a:ext cx="15843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ahoma" pitchFamily="34" charset="0"/>
                <a:ea typeface="MS PGothic" pitchFamily="34" charset="-128"/>
              </a:defRPr>
            </a:lvl1pPr>
            <a:lvl2pPr marL="742950" indent="-285750" eaLnBrk="0" hangingPunct="0">
              <a:defRPr sz="2200">
                <a:solidFill>
                  <a:schemeClr val="tx1"/>
                </a:solidFill>
                <a:latin typeface="Tahoma" pitchFamily="34" charset="0"/>
                <a:ea typeface="MS PGothic" pitchFamily="34" charset="-128"/>
              </a:defRPr>
            </a:lvl2pPr>
            <a:lvl3pPr marL="1143000" indent="-228600" eaLnBrk="0" hangingPunct="0">
              <a:defRPr sz="2200">
                <a:solidFill>
                  <a:schemeClr val="tx1"/>
                </a:solidFill>
                <a:latin typeface="Tahoma" pitchFamily="34" charset="0"/>
                <a:ea typeface="MS PGothic" pitchFamily="34" charset="-128"/>
              </a:defRPr>
            </a:lvl3pPr>
            <a:lvl4pPr marL="1600200" indent="-228600" eaLnBrk="0" hangingPunct="0">
              <a:defRPr sz="2200">
                <a:solidFill>
                  <a:schemeClr val="tx1"/>
                </a:solidFill>
                <a:latin typeface="Tahoma" pitchFamily="34" charset="0"/>
                <a:ea typeface="MS PGothic" pitchFamily="34" charset="-128"/>
              </a:defRPr>
            </a:lvl4pPr>
            <a:lvl5pPr marL="2057400" indent="-228600" eaLnBrk="0" hangingPunct="0">
              <a:defRPr sz="22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2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2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2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200">
                <a:solidFill>
                  <a:schemeClr val="tx1"/>
                </a:solidFill>
                <a:latin typeface="Tahoma" pitchFamily="34" charset="0"/>
                <a:ea typeface="MS PGothic" pitchFamily="34" charset="-128"/>
              </a:defRPr>
            </a:lvl9pPr>
          </a:lstStyle>
          <a:p>
            <a:pPr algn="ctr" eaLnBrk="1" hangingPunct="1"/>
            <a:r>
              <a:rPr lang="en-US" sz="1400" smtClean="0">
                <a:solidFill>
                  <a:srgbClr val="000000"/>
                </a:solidFill>
                <a:cs typeface="+mn-cs"/>
              </a:rPr>
              <a:t>number of HAs</a:t>
            </a:r>
          </a:p>
        </p:txBody>
      </p:sp>
    </p:spTree>
    <p:extLst>
      <p:ext uri="{BB962C8B-B14F-4D97-AF65-F5344CB8AC3E}">
        <p14:creationId xmlns:p14="http://schemas.microsoft.com/office/powerpoint/2010/main" val="13673709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0" indent="0"/>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Current issues</a:t>
            </a:r>
          </a:p>
        </p:txBody>
      </p:sp>
      <p:sp>
        <p:nvSpPr>
          <p:cNvPr id="17411" name="Rectangle 5"/>
          <p:cNvSpPr>
            <a:spLocks noGrp="1" noChangeArrowheads="1"/>
          </p:cNvSpPr>
          <p:nvPr>
            <p:ph type="body" idx="1"/>
          </p:nvPr>
        </p:nvSpPr>
        <p:spPr/>
        <p:txBody>
          <a:bodyPr/>
          <a:lstStyle/>
          <a:p>
            <a:pPr>
              <a:lnSpc>
                <a:spcPct val="100000"/>
              </a:lnSpc>
              <a:spcAft>
                <a:spcPts val="1000"/>
              </a:spcAft>
            </a:pPr>
            <a:r>
              <a:rPr lang="en-US" sz="2400" b="1" smtClean="0"/>
              <a:t>National government</a:t>
            </a:r>
          </a:p>
          <a:p>
            <a:pPr lvl="1">
              <a:lnSpc>
                <a:spcPct val="100000"/>
              </a:lnSpc>
              <a:spcAft>
                <a:spcPts val="1000"/>
              </a:spcAft>
            </a:pPr>
            <a:r>
              <a:rPr lang="en-US" sz="2200" smtClean="0"/>
              <a:t>More rent increase, new tax for all land lords, 2013 (760 million per year) </a:t>
            </a:r>
          </a:p>
          <a:p>
            <a:pPr lvl="1">
              <a:lnSpc>
                <a:spcPct val="100000"/>
              </a:lnSpc>
              <a:spcAft>
                <a:spcPts val="1000"/>
              </a:spcAft>
            </a:pPr>
            <a:r>
              <a:rPr lang="en-US" sz="2200" smtClean="0"/>
              <a:t>EU competition policy: end of the broad social model</a:t>
            </a:r>
          </a:p>
          <a:p>
            <a:pPr lvl="1">
              <a:lnSpc>
                <a:spcPct val="100000"/>
              </a:lnSpc>
              <a:spcAft>
                <a:spcPts val="1000"/>
              </a:spcAft>
            </a:pPr>
            <a:endParaRPr lang="en-US" sz="2200" smtClean="0"/>
          </a:p>
          <a:p>
            <a:pPr>
              <a:lnSpc>
                <a:spcPct val="100000"/>
              </a:lnSpc>
              <a:spcAft>
                <a:spcPts val="1000"/>
              </a:spcAft>
            </a:pPr>
            <a:r>
              <a:rPr lang="en-US" sz="2400" b="1" smtClean="0"/>
              <a:t>Housing associations</a:t>
            </a:r>
          </a:p>
          <a:p>
            <a:pPr lvl="1">
              <a:lnSpc>
                <a:spcPct val="100000"/>
              </a:lnSpc>
              <a:spcAft>
                <a:spcPts val="1000"/>
              </a:spcAft>
            </a:pPr>
            <a:r>
              <a:rPr lang="en-US" sz="2200" smtClean="0"/>
              <a:t>Less investment</a:t>
            </a:r>
          </a:p>
          <a:p>
            <a:pPr lvl="1">
              <a:lnSpc>
                <a:spcPct val="100000"/>
              </a:lnSpc>
              <a:spcAft>
                <a:spcPts val="1000"/>
              </a:spcAft>
            </a:pPr>
            <a:r>
              <a:rPr lang="en-US" sz="2200" smtClean="0"/>
              <a:t>Intermediate tenures</a:t>
            </a:r>
          </a:p>
        </p:txBody>
      </p:sp>
    </p:spTree>
    <p:extLst>
      <p:ext uri="{BB962C8B-B14F-4D97-AF65-F5344CB8AC3E}">
        <p14:creationId xmlns:p14="http://schemas.microsoft.com/office/powerpoint/2010/main" val="41633106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Development of housing tenures in the Netherlands</a:t>
            </a:r>
            <a:endParaRPr lang="en-GB" sz="1700" smtClean="0"/>
          </a:p>
        </p:txBody>
      </p:sp>
      <p:sp>
        <p:nvSpPr>
          <p:cNvPr id="18435" name="Rectangle 3"/>
          <p:cNvSpPr>
            <a:spLocks noGrp="1" noChangeArrowheads="1"/>
          </p:cNvSpPr>
          <p:nvPr>
            <p:ph type="body" idx="1"/>
          </p:nvPr>
        </p:nvSpPr>
        <p:spPr/>
        <p:txBody>
          <a:bodyPr/>
          <a:lstStyle/>
          <a:p>
            <a:endParaRPr lang="nl-NL" smtClean="0"/>
          </a:p>
        </p:txBody>
      </p:sp>
      <p:sp>
        <p:nvSpPr>
          <p:cNvPr id="18436" name="Rectangle 4"/>
          <p:cNvSpPr>
            <a:spLocks noChangeArrowheads="1"/>
          </p:cNvSpPr>
          <p:nvPr/>
        </p:nvSpPr>
        <p:spPr bwMode="auto">
          <a:xfrm>
            <a:off x="2124075"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nl-NL" sz="2200" smtClean="0">
              <a:solidFill>
                <a:srgbClr val="000000"/>
              </a:solidFill>
              <a:latin typeface="Tahoma" pitchFamily="34" charset="0"/>
              <a:ea typeface="MS PGothic" pitchFamily="34" charset="-128"/>
              <a:cs typeface="+mn-cs"/>
            </a:endParaRPr>
          </a:p>
        </p:txBody>
      </p:sp>
      <p:pic>
        <p:nvPicPr>
          <p:cNvPr id="10244" name="Picture 4"/>
          <p:cNvPicPr>
            <a:picLocks noChangeAspect="1" noChangeArrowheads="1"/>
          </p:cNvPicPr>
          <p:nvPr/>
        </p:nvPicPr>
        <p:blipFill>
          <a:blip r:embed="rId2"/>
          <a:srcRect/>
          <a:stretch>
            <a:fillRect/>
          </a:stretch>
        </p:blipFill>
        <p:spPr bwMode="auto">
          <a:xfrm>
            <a:off x="539750" y="1268413"/>
            <a:ext cx="8004175"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49961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0" indent="0"/>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Encourage home ownership: encourage debt</a:t>
            </a:r>
          </a:p>
        </p:txBody>
      </p:sp>
      <p:sp>
        <p:nvSpPr>
          <p:cNvPr id="19459" name="Rectangle 5"/>
          <p:cNvSpPr>
            <a:spLocks noGrp="1" noChangeArrowheads="1"/>
          </p:cNvSpPr>
          <p:nvPr>
            <p:ph type="body" idx="1"/>
          </p:nvPr>
        </p:nvSpPr>
        <p:spPr/>
        <p:txBody>
          <a:bodyPr/>
          <a:lstStyle/>
          <a:p>
            <a:pPr>
              <a:lnSpc>
                <a:spcPct val="100000"/>
              </a:lnSpc>
              <a:spcAft>
                <a:spcPts val="1000"/>
              </a:spcAft>
            </a:pPr>
            <a:r>
              <a:rPr lang="en-US" sz="2200" smtClean="0"/>
              <a:t>Mortgage interest deduction: </a:t>
            </a:r>
          </a:p>
          <a:p>
            <a:pPr lvl="1">
              <a:lnSpc>
                <a:spcPct val="100000"/>
              </a:lnSpc>
              <a:spcAft>
                <a:spcPts val="1000"/>
              </a:spcAft>
            </a:pPr>
            <a:r>
              <a:rPr lang="en-US" smtClean="0"/>
              <a:t>100% deductable at marginal rate </a:t>
            </a:r>
          </a:p>
          <a:p>
            <a:pPr lvl="1">
              <a:lnSpc>
                <a:spcPct val="100000"/>
              </a:lnSpc>
              <a:spcAft>
                <a:spcPts val="1000"/>
              </a:spcAft>
            </a:pPr>
            <a:r>
              <a:rPr lang="en-US" smtClean="0"/>
              <a:t>14 billion a year</a:t>
            </a:r>
          </a:p>
          <a:p>
            <a:pPr>
              <a:lnSpc>
                <a:spcPct val="100000"/>
              </a:lnSpc>
              <a:spcAft>
                <a:spcPts val="1000"/>
              </a:spcAft>
            </a:pPr>
            <a:r>
              <a:rPr lang="en-US" sz="2200" smtClean="0"/>
              <a:t>Mortgage guarantee </a:t>
            </a:r>
          </a:p>
          <a:p>
            <a:pPr lvl="1">
              <a:lnSpc>
                <a:spcPct val="100000"/>
              </a:lnSpc>
              <a:spcAft>
                <a:spcPts val="1000"/>
              </a:spcAft>
            </a:pPr>
            <a:r>
              <a:rPr lang="en-US" smtClean="0"/>
              <a:t>(up to loans of 350), </a:t>
            </a:r>
          </a:p>
          <a:p>
            <a:pPr lvl="1">
              <a:lnSpc>
                <a:spcPct val="100000"/>
              </a:lnSpc>
              <a:spcAft>
                <a:spcPts val="1000"/>
              </a:spcAft>
            </a:pPr>
            <a:r>
              <a:rPr lang="en-US" smtClean="0"/>
              <a:t>80% of current market</a:t>
            </a:r>
          </a:p>
          <a:p>
            <a:pPr>
              <a:lnSpc>
                <a:spcPct val="100000"/>
              </a:lnSpc>
              <a:spcAft>
                <a:spcPts val="1000"/>
              </a:spcAft>
            </a:pPr>
            <a:r>
              <a:rPr lang="en-US" sz="2200" smtClean="0"/>
              <a:t>Right to buy, </a:t>
            </a:r>
          </a:p>
          <a:p>
            <a:pPr lvl="1">
              <a:lnSpc>
                <a:spcPct val="100000"/>
              </a:lnSpc>
              <a:spcAft>
                <a:spcPts val="1000"/>
              </a:spcAft>
            </a:pPr>
            <a:r>
              <a:rPr lang="en-US" smtClean="0"/>
              <a:t>proposal in parliament</a:t>
            </a:r>
          </a:p>
          <a:p>
            <a:pPr lvl="1">
              <a:lnSpc>
                <a:spcPct val="100000"/>
              </a:lnSpc>
              <a:spcAft>
                <a:spcPts val="1000"/>
              </a:spcAft>
            </a:pPr>
            <a:r>
              <a:rPr lang="en-US" smtClean="0"/>
              <a:t>75% of social stock for sale</a:t>
            </a:r>
          </a:p>
        </p:txBody>
      </p:sp>
    </p:spTree>
    <p:extLst>
      <p:ext uri="{BB962C8B-B14F-4D97-AF65-F5344CB8AC3E}">
        <p14:creationId xmlns:p14="http://schemas.microsoft.com/office/powerpoint/2010/main" val="334629824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nl-NL" smtClean="0"/>
          </a:p>
        </p:txBody>
      </p:sp>
      <p:graphicFrame>
        <p:nvGraphicFramePr>
          <p:cNvPr id="4" name="Content Placeholder 3"/>
          <p:cNvGraphicFramePr>
            <a:graphicFrameLocks noGrp="1"/>
          </p:cNvGraphicFramePr>
          <p:nvPr>
            <p:ph idx="1"/>
          </p:nvPr>
        </p:nvGraphicFramePr>
        <p:xfrm>
          <a:off x="973138" y="390525"/>
          <a:ext cx="7648575" cy="5303837"/>
        </p:xfrm>
        <a:graphic>
          <a:graphicData uri="http://schemas.openxmlformats.org/drawingml/2006/table">
            <a:tbl>
              <a:tblPr firstRow="1" bandRow="1">
                <a:tableStyleId>{5C22544A-7EE6-4342-B048-85BDC9FD1C3A}</a:tableStyleId>
              </a:tblPr>
              <a:tblGrid>
                <a:gridCol w="2549525"/>
                <a:gridCol w="2549525"/>
                <a:gridCol w="2549525"/>
              </a:tblGrid>
              <a:tr h="365787">
                <a:tc>
                  <a:txBody>
                    <a:bodyPr/>
                    <a:lstStyle/>
                    <a:p>
                      <a:r>
                        <a:rPr lang="en-US" sz="1800" dirty="0" smtClean="0">
                          <a:solidFill>
                            <a:schemeClr val="tx1"/>
                          </a:solidFill>
                        </a:rPr>
                        <a:t>Support</a:t>
                      </a:r>
                      <a:endParaRPr lang="nl-NL" sz="1800" dirty="0">
                        <a:solidFill>
                          <a:schemeClr val="tx1"/>
                        </a:solidFill>
                      </a:endParaRPr>
                    </a:p>
                  </a:txBody>
                  <a:tcPr marT="45724" marB="45724">
                    <a:solidFill>
                      <a:schemeClr val="bg1"/>
                    </a:solidFill>
                  </a:tcPr>
                </a:tc>
                <a:tc>
                  <a:txBody>
                    <a:bodyPr/>
                    <a:lstStyle/>
                    <a:p>
                      <a:r>
                        <a:rPr lang="en-US" sz="1800" dirty="0" smtClean="0">
                          <a:solidFill>
                            <a:schemeClr val="tx1"/>
                          </a:solidFill>
                        </a:rPr>
                        <a:t>Deregulate</a:t>
                      </a:r>
                      <a:endParaRPr lang="nl-NL" sz="1800" dirty="0">
                        <a:solidFill>
                          <a:schemeClr val="tx1"/>
                        </a:solidFill>
                      </a:endParaRPr>
                    </a:p>
                  </a:txBody>
                  <a:tcPr marT="45724" marB="45724">
                    <a:solidFill>
                      <a:schemeClr val="bg1"/>
                    </a:solidFill>
                  </a:tcPr>
                </a:tc>
                <a:tc>
                  <a:txBody>
                    <a:bodyPr/>
                    <a:lstStyle/>
                    <a:p>
                      <a:r>
                        <a:rPr lang="en-US" sz="1800" dirty="0" smtClean="0">
                          <a:solidFill>
                            <a:schemeClr val="tx1"/>
                          </a:solidFill>
                        </a:rPr>
                        <a:t>Counter</a:t>
                      </a:r>
                      <a:r>
                        <a:rPr lang="en-US" sz="1800" baseline="0" dirty="0" smtClean="0">
                          <a:solidFill>
                            <a:schemeClr val="tx1"/>
                          </a:solidFill>
                        </a:rPr>
                        <a:t> productive</a:t>
                      </a:r>
                      <a:endParaRPr lang="nl-NL" sz="1800" dirty="0">
                        <a:solidFill>
                          <a:schemeClr val="tx1"/>
                        </a:solidFill>
                      </a:endParaRPr>
                    </a:p>
                  </a:txBody>
                  <a:tcPr marT="45724" marB="45724">
                    <a:solidFill>
                      <a:schemeClr val="bg1"/>
                    </a:solidFill>
                  </a:tcPr>
                </a:tc>
              </a:tr>
              <a:tr h="640127">
                <a:tc>
                  <a:txBody>
                    <a:bodyPr/>
                    <a:lstStyle/>
                    <a:p>
                      <a:r>
                        <a:rPr lang="en-US" sz="1800" dirty="0" smtClean="0">
                          <a:solidFill>
                            <a:srgbClr val="FF0000"/>
                          </a:solidFill>
                        </a:rPr>
                        <a:t>Extend mortgage guarantee</a:t>
                      </a:r>
                      <a:endParaRPr lang="nl-NL" sz="1800" dirty="0">
                        <a:solidFill>
                          <a:srgbClr val="FF0000"/>
                        </a:solidFill>
                      </a:endParaRPr>
                    </a:p>
                  </a:txBody>
                  <a:tcPr marT="45724" marB="45724">
                    <a:solidFill>
                      <a:schemeClr val="bg1"/>
                    </a:solidFill>
                  </a:tcPr>
                </a:tc>
                <a:tc>
                  <a:txBody>
                    <a:bodyPr/>
                    <a:lstStyle/>
                    <a:p>
                      <a:r>
                        <a:rPr lang="en-US" sz="1800" dirty="0" smtClean="0"/>
                        <a:t>Planning deregulation</a:t>
                      </a:r>
                      <a:endParaRPr lang="nl-NL" sz="1800" dirty="0"/>
                    </a:p>
                  </a:txBody>
                  <a:tcPr marT="45724" marB="45724">
                    <a:solidFill>
                      <a:schemeClr val="bg1"/>
                    </a:solidFill>
                  </a:tcPr>
                </a:tc>
                <a:tc>
                  <a:txBody>
                    <a:bodyPr/>
                    <a:lstStyle/>
                    <a:p>
                      <a:r>
                        <a:rPr lang="en-US" sz="1800" dirty="0" smtClean="0"/>
                        <a:t>Stricter mortgage criteria</a:t>
                      </a:r>
                      <a:endParaRPr lang="nl-NL" sz="1800" dirty="0"/>
                    </a:p>
                  </a:txBody>
                  <a:tcPr marT="45724" marB="45724">
                    <a:solidFill>
                      <a:schemeClr val="bg1"/>
                    </a:solidFill>
                  </a:tcPr>
                </a:tc>
              </a:tr>
              <a:tr h="914468">
                <a:tc>
                  <a:txBody>
                    <a:bodyPr/>
                    <a:lstStyle/>
                    <a:p>
                      <a:r>
                        <a:rPr lang="en-US" sz="1800" dirty="0" smtClean="0">
                          <a:solidFill>
                            <a:srgbClr val="FF0000"/>
                          </a:solidFill>
                        </a:rPr>
                        <a:t>Subsidies</a:t>
                      </a:r>
                      <a:r>
                        <a:rPr lang="en-US" sz="1800" baseline="0" dirty="0" smtClean="0">
                          <a:solidFill>
                            <a:srgbClr val="FF0000"/>
                          </a:solidFill>
                        </a:rPr>
                        <a:t> for production</a:t>
                      </a:r>
                      <a:endParaRPr lang="nl-NL" sz="1800" dirty="0">
                        <a:solidFill>
                          <a:srgbClr val="FF0000"/>
                        </a:solidFill>
                      </a:endParaRPr>
                    </a:p>
                  </a:txBody>
                  <a:tcPr marT="45724" marB="45724">
                    <a:solidFill>
                      <a:schemeClr val="bg1"/>
                    </a:solidFill>
                  </a:tcPr>
                </a:tc>
                <a:tc>
                  <a:txBody>
                    <a:bodyPr/>
                    <a:lstStyle/>
                    <a:p>
                      <a:r>
                        <a:rPr lang="en-US" sz="1800" dirty="0" smtClean="0"/>
                        <a:t>Vacancy</a:t>
                      </a:r>
                      <a:r>
                        <a:rPr lang="en-US" sz="1800" baseline="0" dirty="0" smtClean="0"/>
                        <a:t> law: possibilities for temporary tenancies</a:t>
                      </a:r>
                      <a:endParaRPr lang="nl-NL" sz="1800" dirty="0"/>
                    </a:p>
                  </a:txBody>
                  <a:tcPr marT="45724" marB="45724">
                    <a:solidFill>
                      <a:schemeClr val="bg1"/>
                    </a:solidFill>
                  </a:tcPr>
                </a:tc>
                <a:tc>
                  <a:txBody>
                    <a:bodyPr/>
                    <a:lstStyle/>
                    <a:p>
                      <a:r>
                        <a:rPr lang="en-US" sz="1800" dirty="0" smtClean="0"/>
                        <a:t>Plan</a:t>
                      </a:r>
                      <a:r>
                        <a:rPr lang="en-US" sz="1800" baseline="0" dirty="0" smtClean="0"/>
                        <a:t> to introduce Right to Buy</a:t>
                      </a:r>
                      <a:endParaRPr lang="nl-NL" sz="1800" dirty="0"/>
                    </a:p>
                  </a:txBody>
                  <a:tcPr marT="45724" marB="45724">
                    <a:solidFill>
                      <a:schemeClr val="bg1"/>
                    </a:solidFill>
                  </a:tcPr>
                </a:tc>
              </a:tr>
              <a:tr h="640127">
                <a:tc>
                  <a:txBody>
                    <a:bodyPr/>
                    <a:lstStyle/>
                    <a:p>
                      <a:r>
                        <a:rPr lang="en-US" sz="1800" dirty="0" smtClean="0"/>
                        <a:t>Extent limit</a:t>
                      </a:r>
                      <a:r>
                        <a:rPr lang="en-US" sz="1800" baseline="0" dirty="0" smtClean="0"/>
                        <a:t> loans housing associations</a:t>
                      </a:r>
                      <a:endParaRPr lang="nl-NL" sz="1800" dirty="0"/>
                    </a:p>
                  </a:txBody>
                  <a:tcPr marT="45724" marB="45724">
                    <a:solidFill>
                      <a:schemeClr val="bg1"/>
                    </a:solidFill>
                  </a:tcPr>
                </a:tc>
                <a:tc>
                  <a:txBody>
                    <a:bodyPr/>
                    <a:lstStyle/>
                    <a:p>
                      <a:r>
                        <a:rPr lang="en-US" sz="1800" dirty="0" smtClean="0"/>
                        <a:t>Relax regulation to sell social rental dwellings</a:t>
                      </a:r>
                      <a:endParaRPr lang="nl-NL" sz="1800" dirty="0"/>
                    </a:p>
                  </a:txBody>
                  <a:tcPr marT="45724" marB="45724">
                    <a:solidFill>
                      <a:schemeClr val="bg1"/>
                    </a:solidFill>
                  </a:tcPr>
                </a:tc>
                <a:tc>
                  <a:txBody>
                    <a:bodyPr/>
                    <a:lstStyle/>
                    <a:p>
                      <a:r>
                        <a:rPr lang="en-US" sz="1800" dirty="0" smtClean="0"/>
                        <a:t>Reduce</a:t>
                      </a:r>
                      <a:r>
                        <a:rPr lang="en-US" sz="1800" baseline="0" dirty="0" smtClean="0"/>
                        <a:t> deductibility of mortgage interest</a:t>
                      </a:r>
                      <a:endParaRPr lang="nl-NL" sz="1800" dirty="0"/>
                    </a:p>
                  </a:txBody>
                  <a:tcPr marT="45724" marB="45724">
                    <a:solidFill>
                      <a:schemeClr val="bg1"/>
                    </a:solidFill>
                  </a:tcPr>
                </a:tc>
              </a:tr>
              <a:tr h="640127">
                <a:tc>
                  <a:txBody>
                    <a:bodyPr/>
                    <a:lstStyle/>
                    <a:p>
                      <a:r>
                        <a:rPr lang="en-US" sz="1800" dirty="0" smtClean="0">
                          <a:solidFill>
                            <a:srgbClr val="FF0000"/>
                          </a:solidFill>
                        </a:rPr>
                        <a:t>Reduction VAT renovation</a:t>
                      </a:r>
                      <a:endParaRPr lang="nl-NL" sz="1800" dirty="0">
                        <a:solidFill>
                          <a:srgbClr val="FF0000"/>
                        </a:solidFill>
                      </a:endParaRPr>
                    </a:p>
                  </a:txBody>
                  <a:tcPr marT="45724" marB="45724">
                    <a:solidFill>
                      <a:schemeClr val="bg1"/>
                    </a:solidFill>
                  </a:tcPr>
                </a:tc>
                <a:tc>
                  <a:txBody>
                    <a:bodyPr/>
                    <a:lstStyle/>
                    <a:p>
                      <a:endParaRPr lang="nl-NL" sz="1800" dirty="0"/>
                    </a:p>
                  </a:txBody>
                  <a:tcPr marT="45724" marB="45724">
                    <a:solidFill>
                      <a:schemeClr val="bg1"/>
                    </a:solidFill>
                  </a:tcPr>
                </a:tc>
                <a:tc>
                  <a:txBody>
                    <a:bodyPr/>
                    <a:lstStyle/>
                    <a:p>
                      <a:endParaRPr lang="nl-NL" sz="1800" dirty="0"/>
                    </a:p>
                  </a:txBody>
                  <a:tcPr marT="45724" marB="45724">
                    <a:solidFill>
                      <a:schemeClr val="bg1"/>
                    </a:solidFill>
                  </a:tcPr>
                </a:tc>
              </a:tr>
              <a:tr h="640127">
                <a:tc>
                  <a:txBody>
                    <a:bodyPr/>
                    <a:lstStyle/>
                    <a:p>
                      <a:r>
                        <a:rPr lang="en-US" sz="1800" dirty="0" smtClean="0">
                          <a:solidFill>
                            <a:srgbClr val="FF0000"/>
                          </a:solidFill>
                        </a:rPr>
                        <a:t>Extend exempt transfer tax</a:t>
                      </a:r>
                      <a:endParaRPr lang="nl-NL" sz="1800" dirty="0">
                        <a:solidFill>
                          <a:srgbClr val="FF0000"/>
                        </a:solidFill>
                      </a:endParaRPr>
                    </a:p>
                  </a:txBody>
                  <a:tcPr marT="45724" marB="45724">
                    <a:solidFill>
                      <a:schemeClr val="bg1"/>
                    </a:solidFill>
                  </a:tcPr>
                </a:tc>
                <a:tc>
                  <a:txBody>
                    <a:bodyPr/>
                    <a:lstStyle/>
                    <a:p>
                      <a:endParaRPr lang="nl-NL" sz="1800" dirty="0"/>
                    </a:p>
                  </a:txBody>
                  <a:tcPr marT="45724" marB="45724">
                    <a:solidFill>
                      <a:schemeClr val="bg1"/>
                    </a:solidFill>
                  </a:tcPr>
                </a:tc>
                <a:tc>
                  <a:txBody>
                    <a:bodyPr/>
                    <a:lstStyle/>
                    <a:p>
                      <a:endParaRPr lang="nl-NL" sz="1800" dirty="0"/>
                    </a:p>
                  </a:txBody>
                  <a:tcPr marT="45724" marB="45724">
                    <a:solidFill>
                      <a:schemeClr val="bg1"/>
                    </a:solidFill>
                  </a:tcPr>
                </a:tc>
              </a:tr>
              <a:tr h="1463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Extent period</a:t>
                      </a:r>
                      <a:r>
                        <a:rPr lang="en-US" sz="1800" baseline="0" dirty="0" smtClean="0">
                          <a:solidFill>
                            <a:srgbClr val="FF0000"/>
                          </a:solidFill>
                        </a:rPr>
                        <a:t> of double deduction</a:t>
                      </a:r>
                      <a:endParaRPr lang="nl-NL" sz="1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Reduce transfer tax from 6 to 2%</a:t>
                      </a:r>
                      <a:endParaRPr lang="nl-NL" sz="1800" dirty="0" smtClean="0">
                        <a:solidFill>
                          <a:srgbClr val="FF0000"/>
                        </a:solidFill>
                      </a:endParaRPr>
                    </a:p>
                    <a:p>
                      <a:endParaRPr lang="nl-NL" sz="1800" dirty="0">
                        <a:solidFill>
                          <a:srgbClr val="FF0000"/>
                        </a:solidFill>
                      </a:endParaRPr>
                    </a:p>
                  </a:txBody>
                  <a:tcPr marT="45724" marB="45724">
                    <a:solidFill>
                      <a:schemeClr val="bg1"/>
                    </a:solidFill>
                  </a:tcPr>
                </a:tc>
                <a:tc>
                  <a:txBody>
                    <a:bodyPr/>
                    <a:lstStyle/>
                    <a:p>
                      <a:endParaRPr lang="nl-NL" sz="1800" dirty="0"/>
                    </a:p>
                  </a:txBody>
                  <a:tcPr marT="45724" marB="45724">
                    <a:solidFill>
                      <a:schemeClr val="bg1"/>
                    </a:solidFill>
                  </a:tcPr>
                </a:tc>
                <a:tc>
                  <a:txBody>
                    <a:bodyPr/>
                    <a:lstStyle/>
                    <a:p>
                      <a:endParaRPr lang="nl-NL" sz="1800" dirty="0"/>
                    </a:p>
                  </a:txBody>
                  <a:tcPr marT="45724" marB="45724">
                    <a:solidFill>
                      <a:schemeClr val="bg1"/>
                    </a:solidFill>
                  </a:tcPr>
                </a:tc>
              </a:tr>
            </a:tbl>
          </a:graphicData>
        </a:graphic>
      </p:graphicFrame>
    </p:spTree>
    <p:extLst>
      <p:ext uri="{BB962C8B-B14F-4D97-AF65-F5344CB8AC3E}">
        <p14:creationId xmlns:p14="http://schemas.microsoft.com/office/powerpoint/2010/main" val="28393448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0" indent="0"/>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
            </a:r>
            <a:br>
              <a:rPr lang="en-US" b="1" smtClean="0"/>
            </a:br>
            <a:r>
              <a:rPr lang="en-US" b="1" smtClean="0"/>
              <a:t>System changes</a:t>
            </a:r>
          </a:p>
        </p:txBody>
      </p:sp>
      <p:sp>
        <p:nvSpPr>
          <p:cNvPr id="21507" name="Rectangle 5"/>
          <p:cNvSpPr>
            <a:spLocks noGrp="1" noChangeArrowheads="1"/>
          </p:cNvSpPr>
          <p:nvPr>
            <p:ph type="body" idx="1"/>
          </p:nvPr>
        </p:nvSpPr>
        <p:spPr/>
        <p:txBody>
          <a:bodyPr/>
          <a:lstStyle/>
          <a:p>
            <a:pPr>
              <a:lnSpc>
                <a:spcPct val="100000"/>
              </a:lnSpc>
              <a:spcAft>
                <a:spcPts val="1000"/>
              </a:spcAft>
            </a:pPr>
            <a:r>
              <a:rPr lang="en-US" smtClean="0"/>
              <a:t>Forced by financial markets: lower LTV’s</a:t>
            </a:r>
          </a:p>
          <a:p>
            <a:pPr>
              <a:lnSpc>
                <a:spcPct val="100000"/>
              </a:lnSpc>
              <a:spcAft>
                <a:spcPts val="1000"/>
              </a:spcAft>
            </a:pPr>
            <a:endParaRPr lang="en-US" smtClean="0"/>
          </a:p>
          <a:p>
            <a:pPr>
              <a:lnSpc>
                <a:spcPct val="100000"/>
              </a:lnSpc>
              <a:spcAft>
                <a:spcPts val="1000"/>
              </a:spcAft>
            </a:pPr>
            <a:r>
              <a:rPr lang="en-US" smtClean="0"/>
              <a:t>Reconsidering social housing, what is the key aim:</a:t>
            </a:r>
          </a:p>
          <a:p>
            <a:pPr lvl="1">
              <a:lnSpc>
                <a:spcPct val="100000"/>
              </a:lnSpc>
              <a:spcAft>
                <a:spcPts val="1000"/>
              </a:spcAft>
            </a:pPr>
            <a:r>
              <a:rPr lang="en-US" smtClean="0"/>
              <a:t>Housing the most vulnerable</a:t>
            </a:r>
          </a:p>
          <a:p>
            <a:pPr lvl="1">
              <a:lnSpc>
                <a:spcPct val="100000"/>
              </a:lnSpc>
              <a:spcAft>
                <a:spcPts val="1000"/>
              </a:spcAft>
            </a:pPr>
            <a:r>
              <a:rPr lang="en-US" smtClean="0"/>
              <a:t>Urban renewal investment</a:t>
            </a:r>
          </a:p>
          <a:p>
            <a:pPr lvl="1">
              <a:lnSpc>
                <a:spcPct val="100000"/>
              </a:lnSpc>
              <a:spcAft>
                <a:spcPts val="1000"/>
              </a:spcAft>
            </a:pPr>
            <a:r>
              <a:rPr lang="en-US" smtClean="0"/>
              <a:t>Housing a broad group</a:t>
            </a:r>
          </a:p>
          <a:p>
            <a:pPr>
              <a:lnSpc>
                <a:spcPct val="100000"/>
              </a:lnSpc>
              <a:spcAft>
                <a:spcPts val="1000"/>
              </a:spcAft>
            </a:pPr>
            <a:endParaRPr lang="en-US" smtClean="0"/>
          </a:p>
          <a:p>
            <a:pPr>
              <a:lnSpc>
                <a:spcPct val="100000"/>
              </a:lnSpc>
              <a:spcAft>
                <a:spcPts val="1000"/>
              </a:spcAft>
            </a:pPr>
            <a:r>
              <a:rPr lang="en-US" smtClean="0"/>
              <a:t>Safeguard affordability by housing allowance</a:t>
            </a:r>
          </a:p>
          <a:p>
            <a:pPr>
              <a:lnSpc>
                <a:spcPct val="100000"/>
              </a:lnSpc>
              <a:spcAft>
                <a:spcPts val="1000"/>
              </a:spcAft>
            </a:pPr>
            <a:endParaRPr lang="en-US" smtClean="0"/>
          </a:p>
        </p:txBody>
      </p:sp>
    </p:spTree>
    <p:extLst>
      <p:ext uri="{BB962C8B-B14F-4D97-AF65-F5344CB8AC3E}">
        <p14:creationId xmlns:p14="http://schemas.microsoft.com/office/powerpoint/2010/main" val="7812280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fr-BE" dirty="0" smtClean="0"/>
          </a:p>
          <a:p>
            <a:pPr marL="0" indent="0">
              <a:buNone/>
            </a:pPr>
            <a:endParaRPr lang="fr-BE" dirty="0"/>
          </a:p>
          <a:p>
            <a:pPr marL="0" indent="0" algn="ctr">
              <a:buNone/>
            </a:pPr>
            <a:r>
              <a:rPr lang="fr-BE" dirty="0" smtClean="0"/>
              <a:t>Coffee break</a:t>
            </a:r>
          </a:p>
          <a:p>
            <a:pPr marL="0" indent="0" algn="ctr">
              <a:buNone/>
            </a:pPr>
            <a:r>
              <a:rPr lang="fr-BE" dirty="0" smtClean="0"/>
              <a:t>Till 10.50 pm</a:t>
            </a:r>
            <a:endParaRPr lang="fr-BE" dirty="0"/>
          </a:p>
        </p:txBody>
      </p:sp>
    </p:spTree>
    <p:extLst>
      <p:ext uri="{BB962C8B-B14F-4D97-AF65-F5344CB8AC3E}">
        <p14:creationId xmlns:p14="http://schemas.microsoft.com/office/powerpoint/2010/main" val="132070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smtClean="0"/>
              <a:t>L’endettement excessif</a:t>
            </a:r>
            <a:endParaRPr lang="fr-BE"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00808"/>
            <a:ext cx="5328592" cy="4898334"/>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13</a:t>
            </a:fld>
            <a:endParaRPr lang="en-US">
              <a:solidFill>
                <a:srgbClr val="D1282E"/>
              </a:solidFill>
            </a:endParaRPr>
          </a:p>
        </p:txBody>
      </p:sp>
    </p:spTree>
    <p:extLst>
      <p:ext uri="{BB962C8B-B14F-4D97-AF65-F5344CB8AC3E}">
        <p14:creationId xmlns:p14="http://schemas.microsoft.com/office/powerpoint/2010/main" val="1595770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fr-BE" sz="3200" dirty="0" smtClean="0"/>
              <a:t>LE PARC LOCATIF Privé en diminution</a:t>
            </a:r>
            <a:endParaRPr lang="fr-BE" sz="3200" dirty="0"/>
          </a:p>
        </p:txBody>
      </p:sp>
      <p:graphicFrame>
        <p:nvGraphicFramePr>
          <p:cNvPr id="12" name="Tijdelijke aanduiding voor inhoud 11"/>
          <p:cNvGraphicFramePr>
            <a:graphicFrameLocks noGrp="1"/>
          </p:cNvGraphicFramePr>
          <p:nvPr>
            <p:ph idx="1"/>
            <p:extLst>
              <p:ext uri="{D42A27DB-BD31-4B8C-83A1-F6EECF244321}">
                <p14:modId xmlns:p14="http://schemas.microsoft.com/office/powerpoint/2010/main" val="2063086052"/>
              </p:ext>
            </p:extLst>
          </p:nvPr>
        </p:nvGraphicFramePr>
        <p:xfrm>
          <a:off x="457200" y="1752600"/>
          <a:ext cx="7619997" cy="4719320"/>
        </p:xfrm>
        <a:graphic>
          <a:graphicData uri="http://schemas.openxmlformats.org/drawingml/2006/table">
            <a:tbl>
              <a:tblPr firstRow="1" bandRow="1">
                <a:tableStyleId>{5C22544A-7EE6-4342-B048-85BDC9FD1C3A}</a:tableStyleId>
              </a:tblPr>
              <a:tblGrid>
                <a:gridCol w="1088571"/>
                <a:gridCol w="1088571"/>
                <a:gridCol w="1088571"/>
                <a:gridCol w="1088571"/>
                <a:gridCol w="1088571"/>
                <a:gridCol w="1088571"/>
                <a:gridCol w="1088571"/>
              </a:tblGrid>
              <a:tr h="370840">
                <a:tc rowSpan="2">
                  <a:txBody>
                    <a:bodyPr/>
                    <a:lstStyle/>
                    <a:p>
                      <a:endParaRPr lang="fr-BE" dirty="0" smtClean="0"/>
                    </a:p>
                    <a:p>
                      <a:endParaRPr lang="fr-BE" dirty="0" smtClean="0"/>
                    </a:p>
                    <a:p>
                      <a:r>
                        <a:rPr lang="fr-BE" dirty="0" smtClean="0"/>
                        <a:t>PAYS</a:t>
                      </a:r>
                      <a:endParaRPr lang="fr-BE" dirty="0"/>
                    </a:p>
                  </a:txBody>
                  <a:tcPr/>
                </a:tc>
                <a:tc gridSpan="4">
                  <a:txBody>
                    <a:bodyPr/>
                    <a:lstStyle/>
                    <a:p>
                      <a:r>
                        <a:rPr lang="fr-BE" dirty="0" smtClean="0"/>
                        <a:t>PARC LOCATIF PRIVE</a:t>
                      </a:r>
                      <a:r>
                        <a:rPr lang="fr-BE" baseline="0" dirty="0" smtClean="0"/>
                        <a:t> EN % DU PARC TOTAL DEPUIS</a:t>
                      </a:r>
                      <a:endParaRPr lang="fr-BE" dirty="0"/>
                    </a:p>
                  </a:txBody>
                  <a:tcPr/>
                </a:tc>
                <a:tc hMerge="1">
                  <a:txBody>
                    <a:bodyPr/>
                    <a:lstStyle/>
                    <a:p>
                      <a:endParaRPr lang="fr-BE"/>
                    </a:p>
                  </a:txBody>
                  <a:tcPr/>
                </a:tc>
                <a:tc hMerge="1">
                  <a:txBody>
                    <a:bodyPr/>
                    <a:lstStyle/>
                    <a:p>
                      <a:endParaRPr lang="fr-BE"/>
                    </a:p>
                  </a:txBody>
                  <a:tcPr/>
                </a:tc>
                <a:tc hMerge="1">
                  <a:txBody>
                    <a:bodyPr/>
                    <a:lstStyle/>
                    <a:p>
                      <a:endParaRPr lang="fr-BE" dirty="0"/>
                    </a:p>
                  </a:txBody>
                  <a:tcPr/>
                </a:tc>
                <a:tc gridSpan="2">
                  <a:txBody>
                    <a:bodyPr/>
                    <a:lstStyle/>
                    <a:p>
                      <a:r>
                        <a:rPr lang="fr-BE" dirty="0" smtClean="0"/>
                        <a:t>EVOLUTION</a:t>
                      </a:r>
                      <a:r>
                        <a:rPr lang="fr-BE" baseline="0" dirty="0" smtClean="0"/>
                        <a:t> DEPUIS</a:t>
                      </a:r>
                      <a:endParaRPr lang="fr-BE" dirty="0"/>
                    </a:p>
                  </a:txBody>
                  <a:tcPr/>
                </a:tc>
                <a:tc hMerge="1">
                  <a:txBody>
                    <a:bodyPr/>
                    <a:lstStyle/>
                    <a:p>
                      <a:endParaRPr lang="fr-BE" dirty="0"/>
                    </a:p>
                  </a:txBody>
                  <a:tcPr/>
                </a:tc>
              </a:tr>
              <a:tr h="370840">
                <a:tc vMerge="1">
                  <a:txBody>
                    <a:bodyPr/>
                    <a:lstStyle/>
                    <a:p>
                      <a:endParaRPr lang="fr-BE" dirty="0"/>
                    </a:p>
                  </a:txBody>
                  <a:tcPr/>
                </a:tc>
                <a:tc>
                  <a:txBody>
                    <a:bodyPr/>
                    <a:lstStyle/>
                    <a:p>
                      <a:r>
                        <a:rPr lang="fr-BE" b="1" dirty="0" smtClean="0">
                          <a:solidFill>
                            <a:schemeClr val="bg1"/>
                          </a:solidFill>
                        </a:rPr>
                        <a:t>’80</a:t>
                      </a:r>
                      <a:endParaRPr lang="fr-BE" b="1" dirty="0">
                        <a:solidFill>
                          <a:schemeClr val="bg1"/>
                        </a:solidFill>
                      </a:endParaRPr>
                    </a:p>
                  </a:txBody>
                  <a:tcPr>
                    <a:solidFill>
                      <a:schemeClr val="bg1">
                        <a:lumMod val="50000"/>
                      </a:schemeClr>
                    </a:solidFill>
                  </a:tcPr>
                </a:tc>
                <a:tc>
                  <a:txBody>
                    <a:bodyPr/>
                    <a:lstStyle/>
                    <a:p>
                      <a:r>
                        <a:rPr lang="fr-BE" b="1" dirty="0" smtClean="0">
                          <a:solidFill>
                            <a:schemeClr val="bg1"/>
                          </a:solidFill>
                        </a:rPr>
                        <a:t>’90</a:t>
                      </a:r>
                      <a:endParaRPr lang="fr-BE" b="1" dirty="0">
                        <a:solidFill>
                          <a:schemeClr val="bg1"/>
                        </a:solidFill>
                      </a:endParaRPr>
                    </a:p>
                  </a:txBody>
                  <a:tcPr>
                    <a:solidFill>
                      <a:schemeClr val="bg1">
                        <a:lumMod val="50000"/>
                      </a:schemeClr>
                    </a:solidFill>
                  </a:tcPr>
                </a:tc>
                <a:tc>
                  <a:txBody>
                    <a:bodyPr/>
                    <a:lstStyle/>
                    <a:p>
                      <a:r>
                        <a:rPr lang="fr-BE" b="1" dirty="0" smtClean="0">
                          <a:solidFill>
                            <a:schemeClr val="bg1"/>
                          </a:solidFill>
                        </a:rPr>
                        <a:t>’00</a:t>
                      </a:r>
                      <a:endParaRPr lang="fr-BE" b="1" dirty="0">
                        <a:solidFill>
                          <a:schemeClr val="bg1"/>
                        </a:solidFill>
                      </a:endParaRPr>
                    </a:p>
                  </a:txBody>
                  <a:tcPr>
                    <a:solidFill>
                      <a:schemeClr val="bg1">
                        <a:lumMod val="50000"/>
                      </a:schemeClr>
                    </a:solidFill>
                  </a:tcPr>
                </a:tc>
                <a:tc>
                  <a:txBody>
                    <a:bodyPr/>
                    <a:lstStyle/>
                    <a:p>
                      <a:r>
                        <a:rPr lang="fr-BE" b="1" dirty="0" smtClean="0">
                          <a:solidFill>
                            <a:schemeClr val="bg1"/>
                          </a:solidFill>
                        </a:rPr>
                        <a:t>’05</a:t>
                      </a:r>
                      <a:endParaRPr lang="fr-BE" b="1" dirty="0">
                        <a:solidFill>
                          <a:schemeClr val="bg1"/>
                        </a:solidFill>
                      </a:endParaRPr>
                    </a:p>
                  </a:txBody>
                  <a:tcPr>
                    <a:solidFill>
                      <a:schemeClr val="bg1">
                        <a:lumMod val="50000"/>
                      </a:schemeClr>
                    </a:solidFill>
                  </a:tcPr>
                </a:tc>
                <a:tc>
                  <a:txBody>
                    <a:bodyPr/>
                    <a:lstStyle/>
                    <a:p>
                      <a:r>
                        <a:rPr lang="fr-BE" b="1" dirty="0" smtClean="0">
                          <a:solidFill>
                            <a:schemeClr val="bg1"/>
                          </a:solidFill>
                        </a:rPr>
                        <a:t>1982</a:t>
                      </a:r>
                      <a:endParaRPr lang="fr-BE" b="1" dirty="0">
                        <a:solidFill>
                          <a:schemeClr val="bg1"/>
                        </a:solidFill>
                      </a:endParaRPr>
                    </a:p>
                  </a:txBody>
                  <a:tcPr>
                    <a:solidFill>
                      <a:schemeClr val="bg1">
                        <a:lumMod val="50000"/>
                      </a:schemeClr>
                    </a:solidFill>
                  </a:tcPr>
                </a:tc>
                <a:tc>
                  <a:txBody>
                    <a:bodyPr/>
                    <a:lstStyle/>
                    <a:p>
                      <a:r>
                        <a:rPr lang="fr-BE" b="1" dirty="0" smtClean="0">
                          <a:solidFill>
                            <a:schemeClr val="bg1"/>
                          </a:solidFill>
                        </a:rPr>
                        <a:t>2000</a:t>
                      </a:r>
                      <a:endParaRPr lang="fr-BE" b="1" dirty="0">
                        <a:solidFill>
                          <a:schemeClr val="bg1"/>
                        </a:solidFill>
                      </a:endParaRPr>
                    </a:p>
                  </a:txBody>
                  <a:tcPr>
                    <a:solidFill>
                      <a:schemeClr val="bg1">
                        <a:lumMod val="50000"/>
                      </a:schemeClr>
                    </a:solidFill>
                  </a:tcPr>
                </a:tc>
              </a:tr>
              <a:tr h="370840">
                <a:tc>
                  <a:txBody>
                    <a:bodyPr/>
                    <a:lstStyle/>
                    <a:p>
                      <a:r>
                        <a:rPr lang="fr-BE" dirty="0" smtClean="0"/>
                        <a:t>UK</a:t>
                      </a:r>
                      <a:endParaRPr lang="fr-BE" dirty="0"/>
                    </a:p>
                  </a:txBody>
                  <a:tcPr/>
                </a:tc>
                <a:tc>
                  <a:txBody>
                    <a:bodyPr/>
                    <a:lstStyle/>
                    <a:p>
                      <a:r>
                        <a:rPr lang="fr-BE" dirty="0" smtClean="0"/>
                        <a:t>11</a:t>
                      </a:r>
                      <a:endParaRPr lang="fr-BE" dirty="0"/>
                    </a:p>
                  </a:txBody>
                  <a:tcPr/>
                </a:tc>
                <a:tc>
                  <a:txBody>
                    <a:bodyPr/>
                    <a:lstStyle/>
                    <a:p>
                      <a:r>
                        <a:rPr lang="fr-BE" dirty="0" smtClean="0"/>
                        <a:t>9</a:t>
                      </a:r>
                      <a:endParaRPr lang="fr-BE" dirty="0"/>
                    </a:p>
                  </a:txBody>
                  <a:tcPr/>
                </a:tc>
                <a:tc>
                  <a:txBody>
                    <a:bodyPr/>
                    <a:lstStyle/>
                    <a:p>
                      <a:r>
                        <a:rPr lang="fr-BE" dirty="0" smtClean="0"/>
                        <a:t>10</a:t>
                      </a:r>
                      <a:endParaRPr lang="fr-BE" dirty="0"/>
                    </a:p>
                  </a:txBody>
                  <a:tcPr/>
                </a:tc>
                <a:tc>
                  <a:txBody>
                    <a:bodyPr/>
                    <a:lstStyle/>
                    <a:p>
                      <a:r>
                        <a:rPr lang="fr-BE" dirty="0" smtClean="0"/>
                        <a:t>17</a:t>
                      </a:r>
                      <a:endParaRPr lang="fr-BE" dirty="0"/>
                    </a:p>
                  </a:txBody>
                  <a:tcPr/>
                </a:tc>
                <a:tc>
                  <a:txBody>
                    <a:bodyPr/>
                    <a:lstStyle/>
                    <a:p>
                      <a:endParaRPr lang="fr-BE"/>
                    </a:p>
                  </a:txBody>
                  <a:tcPr/>
                </a:tc>
                <a:tc>
                  <a:txBody>
                    <a:bodyPr/>
                    <a:lstStyle/>
                    <a:p>
                      <a:endParaRPr lang="fr-BE"/>
                    </a:p>
                  </a:txBody>
                  <a:tcPr/>
                </a:tc>
              </a:tr>
              <a:tr h="370840">
                <a:tc>
                  <a:txBody>
                    <a:bodyPr/>
                    <a:lstStyle/>
                    <a:p>
                      <a:r>
                        <a:rPr lang="fr-BE" dirty="0" smtClean="0"/>
                        <a:t>FR</a:t>
                      </a:r>
                      <a:endParaRPr lang="fr-BE" dirty="0"/>
                    </a:p>
                  </a:txBody>
                  <a:tcPr/>
                </a:tc>
                <a:tc>
                  <a:txBody>
                    <a:bodyPr/>
                    <a:lstStyle/>
                    <a:p>
                      <a:r>
                        <a:rPr lang="fr-BE" dirty="0" smtClean="0"/>
                        <a:t>25</a:t>
                      </a:r>
                      <a:endParaRPr lang="fr-BE" dirty="0"/>
                    </a:p>
                  </a:txBody>
                  <a:tcPr/>
                </a:tc>
                <a:tc>
                  <a:txBody>
                    <a:bodyPr/>
                    <a:lstStyle/>
                    <a:p>
                      <a:r>
                        <a:rPr lang="fr-BE" dirty="0" smtClean="0"/>
                        <a:t>21</a:t>
                      </a:r>
                      <a:endParaRPr lang="fr-BE" dirty="0"/>
                    </a:p>
                  </a:txBody>
                  <a:tcPr/>
                </a:tc>
                <a:tc>
                  <a:txBody>
                    <a:bodyPr/>
                    <a:lstStyle/>
                    <a:p>
                      <a:r>
                        <a:rPr lang="fr-BE" dirty="0" smtClean="0"/>
                        <a:t>21</a:t>
                      </a:r>
                      <a:endParaRPr lang="fr-BE" dirty="0"/>
                    </a:p>
                  </a:txBody>
                  <a:tcPr/>
                </a:tc>
                <a:tc>
                  <a:txBody>
                    <a:bodyPr/>
                    <a:lstStyle/>
                    <a:p>
                      <a:r>
                        <a:rPr lang="fr-BE" dirty="0" smtClean="0"/>
                        <a:t>22</a:t>
                      </a:r>
                      <a:endParaRPr lang="fr-BE" dirty="0"/>
                    </a:p>
                  </a:txBody>
                  <a:tcPr/>
                </a:tc>
                <a:tc>
                  <a:txBody>
                    <a:bodyPr/>
                    <a:lstStyle/>
                    <a:p>
                      <a:endParaRPr lang="fr-BE"/>
                    </a:p>
                  </a:txBody>
                  <a:tcPr/>
                </a:tc>
                <a:tc>
                  <a:txBody>
                    <a:bodyPr/>
                    <a:lstStyle/>
                    <a:p>
                      <a:endParaRPr lang="fr-BE" dirty="0"/>
                    </a:p>
                  </a:txBody>
                  <a:tcPr/>
                </a:tc>
              </a:tr>
              <a:tr h="370840">
                <a:tc>
                  <a:txBody>
                    <a:bodyPr/>
                    <a:lstStyle/>
                    <a:p>
                      <a:r>
                        <a:rPr lang="fr-BE" dirty="0" smtClean="0"/>
                        <a:t>IE</a:t>
                      </a:r>
                      <a:endParaRPr lang="fr-BE" dirty="0"/>
                    </a:p>
                  </a:txBody>
                  <a:tcPr/>
                </a:tc>
                <a:tc>
                  <a:txBody>
                    <a:bodyPr/>
                    <a:lstStyle/>
                    <a:p>
                      <a:r>
                        <a:rPr lang="fr-BE" dirty="0" smtClean="0"/>
                        <a:t>13</a:t>
                      </a:r>
                      <a:endParaRPr lang="fr-BE" dirty="0"/>
                    </a:p>
                  </a:txBody>
                  <a:tcPr/>
                </a:tc>
                <a:tc>
                  <a:txBody>
                    <a:bodyPr/>
                    <a:lstStyle/>
                    <a:p>
                      <a:r>
                        <a:rPr lang="fr-BE" dirty="0" smtClean="0"/>
                        <a:t>10</a:t>
                      </a:r>
                      <a:endParaRPr lang="fr-BE" dirty="0"/>
                    </a:p>
                  </a:txBody>
                  <a:tcPr/>
                </a:tc>
                <a:tc>
                  <a:txBody>
                    <a:bodyPr/>
                    <a:lstStyle/>
                    <a:p>
                      <a:r>
                        <a:rPr lang="fr-BE" dirty="0" smtClean="0"/>
                        <a:t>7</a:t>
                      </a:r>
                      <a:endParaRPr lang="fr-BE" dirty="0"/>
                    </a:p>
                  </a:txBody>
                  <a:tcPr/>
                </a:tc>
                <a:tc>
                  <a:txBody>
                    <a:bodyPr/>
                    <a:lstStyle/>
                    <a:p>
                      <a:r>
                        <a:rPr lang="fr-BE" dirty="0" smtClean="0"/>
                        <a:t>10</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SE</a:t>
                      </a:r>
                      <a:endParaRPr lang="fr-BE" dirty="0"/>
                    </a:p>
                  </a:txBody>
                  <a:tcPr/>
                </a:tc>
                <a:tc>
                  <a:txBody>
                    <a:bodyPr/>
                    <a:lstStyle/>
                    <a:p>
                      <a:r>
                        <a:rPr lang="fr-BE" dirty="0" smtClean="0"/>
                        <a:t>21</a:t>
                      </a:r>
                      <a:endParaRPr lang="fr-BE" dirty="0"/>
                    </a:p>
                  </a:txBody>
                  <a:tcPr/>
                </a:tc>
                <a:tc>
                  <a:txBody>
                    <a:bodyPr/>
                    <a:lstStyle/>
                    <a:p>
                      <a:r>
                        <a:rPr lang="fr-BE" dirty="0" smtClean="0"/>
                        <a:t>20</a:t>
                      </a:r>
                      <a:endParaRPr lang="fr-BE" dirty="0"/>
                    </a:p>
                  </a:txBody>
                  <a:tcPr/>
                </a:tc>
                <a:tc>
                  <a:txBody>
                    <a:bodyPr/>
                    <a:lstStyle/>
                    <a:p>
                      <a:r>
                        <a:rPr lang="fr-BE" dirty="0" smtClean="0"/>
                        <a:t>17</a:t>
                      </a:r>
                      <a:endParaRPr lang="fr-BE" dirty="0"/>
                    </a:p>
                  </a:txBody>
                  <a:tcPr/>
                </a:tc>
                <a:tc>
                  <a:txBody>
                    <a:bodyPr/>
                    <a:lstStyle/>
                    <a:p>
                      <a:r>
                        <a:rPr lang="fr-BE" dirty="0" smtClean="0"/>
                        <a:t>17</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AT</a:t>
                      </a:r>
                      <a:endParaRPr lang="fr-BE" dirty="0"/>
                    </a:p>
                  </a:txBody>
                  <a:tcPr/>
                </a:tc>
                <a:tc>
                  <a:txBody>
                    <a:bodyPr/>
                    <a:lstStyle/>
                    <a:p>
                      <a:r>
                        <a:rPr lang="fr-BE" dirty="0" smtClean="0"/>
                        <a:t>25</a:t>
                      </a:r>
                      <a:endParaRPr lang="fr-BE" dirty="0"/>
                    </a:p>
                  </a:txBody>
                  <a:tcPr/>
                </a:tc>
                <a:tc>
                  <a:txBody>
                    <a:bodyPr/>
                    <a:lstStyle/>
                    <a:p>
                      <a:r>
                        <a:rPr lang="fr-BE" dirty="0" smtClean="0"/>
                        <a:t>21</a:t>
                      </a:r>
                      <a:endParaRPr lang="fr-BE" dirty="0"/>
                    </a:p>
                  </a:txBody>
                  <a:tcPr/>
                </a:tc>
                <a:tc>
                  <a:txBody>
                    <a:bodyPr/>
                    <a:lstStyle/>
                    <a:p>
                      <a:r>
                        <a:rPr lang="fr-BE" dirty="0" smtClean="0"/>
                        <a:t>18</a:t>
                      </a:r>
                      <a:endParaRPr lang="fr-BE" dirty="0"/>
                    </a:p>
                  </a:txBody>
                  <a:tcPr/>
                </a:tc>
                <a:tc>
                  <a:txBody>
                    <a:bodyPr/>
                    <a:lstStyle/>
                    <a:p>
                      <a:r>
                        <a:rPr lang="fr-BE" dirty="0" smtClean="0"/>
                        <a:t>16</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BE</a:t>
                      </a:r>
                      <a:endParaRPr lang="fr-BE" dirty="0"/>
                    </a:p>
                  </a:txBody>
                  <a:tcPr/>
                </a:tc>
                <a:tc>
                  <a:txBody>
                    <a:bodyPr/>
                    <a:lstStyle/>
                    <a:p>
                      <a:r>
                        <a:rPr lang="fr-BE" dirty="0" smtClean="0"/>
                        <a:t>27</a:t>
                      </a:r>
                      <a:endParaRPr lang="fr-BE" dirty="0"/>
                    </a:p>
                  </a:txBody>
                  <a:tcPr/>
                </a:tc>
                <a:tc>
                  <a:txBody>
                    <a:bodyPr/>
                    <a:lstStyle/>
                    <a:p>
                      <a:r>
                        <a:rPr lang="fr-BE" dirty="0" smtClean="0"/>
                        <a:t>24</a:t>
                      </a:r>
                      <a:endParaRPr lang="fr-BE" dirty="0"/>
                    </a:p>
                  </a:txBody>
                  <a:tcPr/>
                </a:tc>
                <a:tc>
                  <a:txBody>
                    <a:bodyPr/>
                    <a:lstStyle/>
                    <a:p>
                      <a:r>
                        <a:rPr lang="fr-BE" dirty="0" smtClean="0"/>
                        <a:t>20</a:t>
                      </a:r>
                      <a:endParaRPr lang="fr-BE" dirty="0"/>
                    </a:p>
                  </a:txBody>
                  <a:tcPr/>
                </a:tc>
                <a:tc>
                  <a:txBody>
                    <a:bodyPr/>
                    <a:lstStyle/>
                    <a:p>
                      <a:r>
                        <a:rPr lang="fr-BE" dirty="0" smtClean="0"/>
                        <a:t>18</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FI</a:t>
                      </a:r>
                      <a:endParaRPr lang="fr-BE" dirty="0"/>
                    </a:p>
                  </a:txBody>
                  <a:tcPr/>
                </a:tc>
                <a:tc>
                  <a:txBody>
                    <a:bodyPr/>
                    <a:lstStyle/>
                    <a:p>
                      <a:r>
                        <a:rPr lang="fr-BE" dirty="0" smtClean="0"/>
                        <a:t>22</a:t>
                      </a:r>
                      <a:endParaRPr lang="fr-BE" dirty="0"/>
                    </a:p>
                  </a:txBody>
                  <a:tcPr/>
                </a:tc>
                <a:tc>
                  <a:txBody>
                    <a:bodyPr/>
                    <a:lstStyle/>
                    <a:p>
                      <a:r>
                        <a:rPr lang="fr-BE" dirty="0" smtClean="0"/>
                        <a:t>19</a:t>
                      </a:r>
                      <a:endParaRPr lang="fr-BE" dirty="0"/>
                    </a:p>
                  </a:txBody>
                  <a:tcPr/>
                </a:tc>
                <a:tc>
                  <a:txBody>
                    <a:bodyPr/>
                    <a:lstStyle/>
                    <a:p>
                      <a:r>
                        <a:rPr lang="fr-BE" dirty="0" smtClean="0"/>
                        <a:t>17</a:t>
                      </a:r>
                      <a:endParaRPr lang="fr-BE" dirty="0"/>
                    </a:p>
                  </a:txBody>
                  <a:tcPr/>
                </a:tc>
                <a:tc>
                  <a:txBody>
                    <a:bodyPr/>
                    <a:lstStyle/>
                    <a:p>
                      <a:r>
                        <a:rPr lang="fr-BE" dirty="0" smtClean="0"/>
                        <a:t>16</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DK</a:t>
                      </a:r>
                      <a:endParaRPr lang="fr-BE" dirty="0"/>
                    </a:p>
                  </a:txBody>
                  <a:tcPr/>
                </a:tc>
                <a:tc>
                  <a:txBody>
                    <a:bodyPr/>
                    <a:lstStyle/>
                    <a:p>
                      <a:r>
                        <a:rPr lang="fr-BE" dirty="0" smtClean="0"/>
                        <a:t>22</a:t>
                      </a:r>
                      <a:endParaRPr lang="fr-BE" dirty="0"/>
                    </a:p>
                  </a:txBody>
                  <a:tcPr/>
                </a:tc>
                <a:tc>
                  <a:txBody>
                    <a:bodyPr/>
                    <a:lstStyle/>
                    <a:p>
                      <a:r>
                        <a:rPr lang="fr-BE" dirty="0" smtClean="0"/>
                        <a:t>18</a:t>
                      </a:r>
                      <a:endParaRPr lang="fr-BE" dirty="0"/>
                    </a:p>
                  </a:txBody>
                  <a:tcPr/>
                </a:tc>
                <a:tc>
                  <a:txBody>
                    <a:bodyPr/>
                    <a:lstStyle/>
                    <a:p>
                      <a:r>
                        <a:rPr lang="fr-BE" dirty="0" smtClean="0"/>
                        <a:t>18</a:t>
                      </a:r>
                      <a:endParaRPr lang="fr-BE" dirty="0"/>
                    </a:p>
                  </a:txBody>
                  <a:tcPr/>
                </a:tc>
                <a:tc>
                  <a:txBody>
                    <a:bodyPr/>
                    <a:lstStyle/>
                    <a:p>
                      <a:r>
                        <a:rPr lang="fr-BE" dirty="0" smtClean="0"/>
                        <a:t>16</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NL</a:t>
                      </a:r>
                      <a:endParaRPr lang="fr-BE" dirty="0"/>
                    </a:p>
                  </a:txBody>
                  <a:tcPr/>
                </a:tc>
                <a:tc>
                  <a:txBody>
                    <a:bodyPr/>
                    <a:lstStyle/>
                    <a:p>
                      <a:r>
                        <a:rPr lang="fr-BE" dirty="0" smtClean="0"/>
                        <a:t>19</a:t>
                      </a:r>
                      <a:endParaRPr lang="fr-BE" dirty="0"/>
                    </a:p>
                  </a:txBody>
                  <a:tcPr/>
                </a:tc>
                <a:tc>
                  <a:txBody>
                    <a:bodyPr/>
                    <a:lstStyle/>
                    <a:p>
                      <a:r>
                        <a:rPr lang="fr-BE" dirty="0" smtClean="0"/>
                        <a:t>13</a:t>
                      </a:r>
                      <a:endParaRPr lang="fr-BE" dirty="0"/>
                    </a:p>
                  </a:txBody>
                  <a:tcPr/>
                </a:tc>
                <a:tc>
                  <a:txBody>
                    <a:bodyPr/>
                    <a:lstStyle/>
                    <a:p>
                      <a:r>
                        <a:rPr lang="fr-BE" dirty="0" smtClean="0"/>
                        <a:t>13</a:t>
                      </a:r>
                      <a:endParaRPr lang="fr-BE" dirty="0"/>
                    </a:p>
                  </a:txBody>
                  <a:tcPr/>
                </a:tc>
                <a:tc>
                  <a:txBody>
                    <a:bodyPr/>
                    <a:lstStyle/>
                    <a:p>
                      <a:r>
                        <a:rPr lang="fr-BE" dirty="0" smtClean="0"/>
                        <a:t>10</a:t>
                      </a:r>
                      <a:endParaRPr lang="fr-BE" dirty="0"/>
                    </a:p>
                  </a:txBody>
                  <a:tcPr/>
                </a:tc>
                <a:tc>
                  <a:txBody>
                    <a:bodyPr/>
                    <a:lstStyle/>
                    <a:p>
                      <a:endParaRPr lang="fr-BE" dirty="0"/>
                    </a:p>
                  </a:txBody>
                  <a:tcPr/>
                </a:tc>
                <a:tc>
                  <a:txBody>
                    <a:bodyPr/>
                    <a:lstStyle/>
                    <a:p>
                      <a:endParaRPr lang="fr-BE" dirty="0"/>
                    </a:p>
                  </a:txBody>
                  <a:tcPr/>
                </a:tc>
              </a:tr>
              <a:tr h="370840">
                <a:tc>
                  <a:txBody>
                    <a:bodyPr/>
                    <a:lstStyle/>
                    <a:p>
                      <a:r>
                        <a:rPr lang="fr-BE" dirty="0" smtClean="0"/>
                        <a:t>ES</a:t>
                      </a:r>
                      <a:endParaRPr lang="fr-BE" dirty="0"/>
                    </a:p>
                  </a:txBody>
                  <a:tcPr/>
                </a:tc>
                <a:tc>
                  <a:txBody>
                    <a:bodyPr/>
                    <a:lstStyle/>
                    <a:p>
                      <a:r>
                        <a:rPr lang="fr-BE" dirty="0" smtClean="0"/>
                        <a:t>19</a:t>
                      </a:r>
                      <a:endParaRPr lang="fr-BE" dirty="0"/>
                    </a:p>
                  </a:txBody>
                  <a:tcPr/>
                </a:tc>
                <a:tc>
                  <a:txBody>
                    <a:bodyPr/>
                    <a:lstStyle/>
                    <a:p>
                      <a:r>
                        <a:rPr lang="fr-BE" dirty="0" smtClean="0"/>
                        <a:t>15</a:t>
                      </a:r>
                      <a:endParaRPr lang="fr-BE" dirty="0"/>
                    </a:p>
                  </a:txBody>
                  <a:tcPr/>
                </a:tc>
                <a:tc>
                  <a:txBody>
                    <a:bodyPr/>
                    <a:lstStyle/>
                    <a:p>
                      <a:r>
                        <a:rPr lang="fr-BE" dirty="0" smtClean="0"/>
                        <a:t>11</a:t>
                      </a:r>
                      <a:endParaRPr lang="fr-BE" dirty="0"/>
                    </a:p>
                  </a:txBody>
                  <a:tcPr/>
                </a:tc>
                <a:tc>
                  <a:txBody>
                    <a:bodyPr/>
                    <a:lstStyle/>
                    <a:p>
                      <a:r>
                        <a:rPr lang="fr-BE" dirty="0" smtClean="0"/>
                        <a:t>7</a:t>
                      </a:r>
                      <a:endParaRPr lang="fr-BE" dirty="0"/>
                    </a:p>
                  </a:txBody>
                  <a:tcPr/>
                </a:tc>
                <a:tc>
                  <a:txBody>
                    <a:bodyPr/>
                    <a:lstStyle/>
                    <a:p>
                      <a:endParaRPr lang="fr-BE"/>
                    </a:p>
                  </a:txBody>
                  <a:tcPr/>
                </a:tc>
                <a:tc>
                  <a:txBody>
                    <a:bodyPr/>
                    <a:lstStyle/>
                    <a:p>
                      <a:endParaRPr lang="fr-BE" dirty="0"/>
                    </a:p>
                  </a:txBody>
                  <a:tcPr/>
                </a:tc>
              </a:tr>
            </a:tbl>
          </a:graphicData>
        </a:graphic>
      </p:graphicFrame>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14</a:t>
            </a:fld>
            <a:endParaRPr lang="en-US">
              <a:solidFill>
                <a:srgbClr val="D1282E"/>
              </a:solidFill>
            </a:endParaRPr>
          </a:p>
        </p:txBody>
      </p:sp>
      <p:sp>
        <p:nvSpPr>
          <p:cNvPr id="13" name="PIJL-OMLAAG 12"/>
          <p:cNvSpPr/>
          <p:nvPr/>
        </p:nvSpPr>
        <p:spPr>
          <a:xfrm>
            <a:off x="6372200" y="3212976"/>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4" name="PIJL-OMLAAG 13"/>
          <p:cNvSpPr/>
          <p:nvPr/>
        </p:nvSpPr>
        <p:spPr>
          <a:xfrm>
            <a:off x="6372200" y="359617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5" name="PIJL-OMLAAG 14"/>
          <p:cNvSpPr/>
          <p:nvPr/>
        </p:nvSpPr>
        <p:spPr>
          <a:xfrm>
            <a:off x="6366109" y="3946489"/>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6" name="PIJL-OMLAAG 15"/>
          <p:cNvSpPr/>
          <p:nvPr/>
        </p:nvSpPr>
        <p:spPr>
          <a:xfrm>
            <a:off x="6366109" y="4324133"/>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7" name="PIJL-OMLAAG 16"/>
          <p:cNvSpPr/>
          <p:nvPr/>
        </p:nvSpPr>
        <p:spPr>
          <a:xfrm>
            <a:off x="6366109" y="4706877"/>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8" name="PIJL-OMLAAG 17"/>
          <p:cNvSpPr/>
          <p:nvPr/>
        </p:nvSpPr>
        <p:spPr>
          <a:xfrm>
            <a:off x="6366109" y="508518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9" name="PIJL-OMLAAG 18"/>
          <p:cNvSpPr/>
          <p:nvPr/>
        </p:nvSpPr>
        <p:spPr>
          <a:xfrm>
            <a:off x="6389665" y="544522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0" name="PIJL-OMLAAG 19"/>
          <p:cNvSpPr/>
          <p:nvPr/>
        </p:nvSpPr>
        <p:spPr>
          <a:xfrm>
            <a:off x="6396922" y="580526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1" name="PIJL-OMLAAG 20"/>
          <p:cNvSpPr/>
          <p:nvPr/>
        </p:nvSpPr>
        <p:spPr>
          <a:xfrm>
            <a:off x="6389665" y="616530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2" name="PIJL-OMLAAG 21"/>
          <p:cNvSpPr/>
          <p:nvPr/>
        </p:nvSpPr>
        <p:spPr>
          <a:xfrm>
            <a:off x="7452320" y="4324133"/>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3" name="PIJL-OMLAAG 22"/>
          <p:cNvSpPr/>
          <p:nvPr/>
        </p:nvSpPr>
        <p:spPr>
          <a:xfrm>
            <a:off x="7452320" y="508518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4" name="PIJL-OMLAAG 23"/>
          <p:cNvSpPr/>
          <p:nvPr/>
        </p:nvSpPr>
        <p:spPr>
          <a:xfrm>
            <a:off x="7452320" y="544522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5" name="PIJL-OMLAAG 24"/>
          <p:cNvSpPr/>
          <p:nvPr/>
        </p:nvSpPr>
        <p:spPr>
          <a:xfrm>
            <a:off x="7452320" y="580526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6" name="PIJL-OMLAAG 25"/>
          <p:cNvSpPr/>
          <p:nvPr/>
        </p:nvSpPr>
        <p:spPr>
          <a:xfrm>
            <a:off x="7452320" y="6165304"/>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27" name="PIJL-OMLAAG 26"/>
          <p:cNvSpPr/>
          <p:nvPr/>
        </p:nvSpPr>
        <p:spPr>
          <a:xfrm>
            <a:off x="7452320" y="4721135"/>
            <a:ext cx="121158" cy="2446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33" name="PIJL-OMLAAG 32"/>
          <p:cNvSpPr/>
          <p:nvPr/>
        </p:nvSpPr>
        <p:spPr>
          <a:xfrm flipV="1">
            <a:off x="6366109" y="2815019"/>
            <a:ext cx="121158" cy="25135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36" name="PIJL-OMLAAG 35"/>
          <p:cNvSpPr/>
          <p:nvPr/>
        </p:nvSpPr>
        <p:spPr>
          <a:xfrm flipV="1">
            <a:off x="7449179" y="2820338"/>
            <a:ext cx="121158" cy="25135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37" name="PIJL-OMLAAG 36"/>
          <p:cNvSpPr/>
          <p:nvPr/>
        </p:nvSpPr>
        <p:spPr>
          <a:xfrm flipV="1">
            <a:off x="7456437" y="3206227"/>
            <a:ext cx="121158" cy="25135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38" name="Gelijk 37"/>
          <p:cNvSpPr/>
          <p:nvPr/>
        </p:nvSpPr>
        <p:spPr>
          <a:xfrm>
            <a:off x="7336996" y="3924774"/>
            <a:ext cx="360040" cy="288032"/>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000000"/>
              </a:solidFill>
            </a:endParaRPr>
          </a:p>
        </p:txBody>
      </p:sp>
      <p:sp>
        <p:nvSpPr>
          <p:cNvPr id="39" name="Gelijk 38"/>
          <p:cNvSpPr/>
          <p:nvPr/>
        </p:nvSpPr>
        <p:spPr>
          <a:xfrm>
            <a:off x="7329738" y="3552744"/>
            <a:ext cx="360040" cy="288032"/>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000000"/>
              </a:solidFill>
            </a:endParaRPr>
          </a:p>
        </p:txBody>
      </p:sp>
    </p:spTree>
    <p:extLst>
      <p:ext uri="{BB962C8B-B14F-4D97-AF65-F5344CB8AC3E}">
        <p14:creationId xmlns:p14="http://schemas.microsoft.com/office/powerpoint/2010/main" val="297942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smtClean="0"/>
              <a:t>Le parc locatif privé</a:t>
            </a:r>
            <a:endParaRPr lang="fr-BE" dirty="0"/>
          </a:p>
        </p:txBody>
      </p:sp>
      <p:sp>
        <p:nvSpPr>
          <p:cNvPr id="7" name="Tijdelijke aanduiding voor inhoud 6"/>
          <p:cNvSpPr>
            <a:spLocks noGrp="1"/>
          </p:cNvSpPr>
          <p:nvPr>
            <p:ph idx="1"/>
          </p:nvPr>
        </p:nvSpPr>
        <p:spPr/>
        <p:txBody>
          <a:bodyPr>
            <a:normAutofit/>
          </a:bodyPr>
          <a:lstStyle/>
          <a:p>
            <a:pPr marL="342900" indent="-342900">
              <a:buFont typeface="Arial" pitchFamily="34" charset="0"/>
              <a:buChar char="•"/>
            </a:pPr>
            <a:r>
              <a:rPr lang="fr-BE" dirty="0" smtClean="0"/>
              <a:t>La </a:t>
            </a:r>
            <a:r>
              <a:rPr lang="fr-BE" dirty="0"/>
              <a:t>partie la plus ancienne du secteur locatif privé est un parc social de fait</a:t>
            </a:r>
          </a:p>
          <a:p>
            <a:pPr marL="800100" lvl="1" indent="-342900"/>
            <a:r>
              <a:rPr lang="fr-BE" dirty="0"/>
              <a:t>Ce parc loge le plus souvent les jeunes, notamment les étudiants, les vieux, les personnes isolées avec ou sans enfants, les personnes ayant des </a:t>
            </a:r>
            <a:r>
              <a:rPr lang="fr-BE" dirty="0" smtClean="0"/>
              <a:t>revenus bas et </a:t>
            </a:r>
            <a:r>
              <a:rPr lang="fr-BE" dirty="0"/>
              <a:t>les </a:t>
            </a:r>
            <a:r>
              <a:rPr lang="fr-BE" dirty="0" smtClean="0"/>
              <a:t>immigrants</a:t>
            </a:r>
          </a:p>
          <a:p>
            <a:pPr marL="342900" indent="-342900">
              <a:buFont typeface="Arial" pitchFamily="34" charset="0"/>
              <a:buChar char="•"/>
            </a:pPr>
            <a:r>
              <a:rPr lang="fr-BE" dirty="0" smtClean="0"/>
              <a:t>Un parc qui est en majorité détenu par des personnes physiques (+/-  80% dans dix pays de l’ouest</a:t>
            </a:r>
            <a:r>
              <a:rPr lang="fr-BE" dirty="0"/>
              <a:t>)</a:t>
            </a:r>
            <a:endParaRPr lang="fr-BE" dirty="0" smtClean="0"/>
          </a:p>
          <a:p>
            <a:pPr marL="800100" lvl="1" indent="-342900"/>
            <a:r>
              <a:rPr lang="fr-BE" dirty="0" smtClean="0"/>
              <a:t>La plupart des bailleurs ont 3 à 5 logements</a:t>
            </a:r>
          </a:p>
          <a:p>
            <a:pPr marL="800100" lvl="1" indent="-342900"/>
            <a:r>
              <a:rPr lang="fr-BE" dirty="0" smtClean="0"/>
              <a:t>La </a:t>
            </a:r>
            <a:r>
              <a:rPr lang="fr-BE" dirty="0"/>
              <a:t>plupart des </a:t>
            </a:r>
            <a:r>
              <a:rPr lang="fr-BE" dirty="0" smtClean="0"/>
              <a:t>bailleurs est âgée</a:t>
            </a:r>
          </a:p>
          <a:p>
            <a:pPr marL="342900" indent="-342900">
              <a:buFont typeface="Arial" pitchFamily="34" charset="0"/>
              <a:buChar char="•"/>
            </a:pPr>
            <a:r>
              <a:rPr lang="fr-BE" dirty="0"/>
              <a:t>Un parc qui n’a aucune perspective d’avenir?</a:t>
            </a:r>
            <a:endParaRPr lang="fr-BE" dirty="0" smtClean="0"/>
          </a:p>
          <a:p>
            <a:pPr marL="342900" indent="-342900">
              <a:buFont typeface="Arial" pitchFamily="34" charset="0"/>
              <a:buChar char="•"/>
            </a:pP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15</a:t>
            </a:fld>
            <a:endParaRPr lang="en-US">
              <a:solidFill>
                <a:srgbClr val="D1282E"/>
              </a:solidFill>
            </a:endParaRPr>
          </a:p>
        </p:txBody>
      </p:sp>
    </p:spTree>
    <p:extLst>
      <p:ext uri="{BB962C8B-B14F-4D97-AF65-F5344CB8AC3E}">
        <p14:creationId xmlns:p14="http://schemas.microsoft.com/office/powerpoint/2010/main" val="415315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Le logement social en </a:t>
            </a:r>
            <a:r>
              <a:rPr lang="fr-BE" dirty="0" err="1" smtClean="0"/>
              <a:t>europe</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16</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99990"/>
            <a:ext cx="4320480" cy="5186741"/>
          </a:xfrm>
          <a:prstGeom prst="rect">
            <a:avLst/>
          </a:prstGeom>
        </p:spPr>
      </p:pic>
    </p:spTree>
    <p:extLst>
      <p:ext uri="{BB962C8B-B14F-4D97-AF65-F5344CB8AC3E}">
        <p14:creationId xmlns:p14="http://schemas.microsoft.com/office/powerpoint/2010/main" val="390858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Tendance négative du logement social </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17</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2776"/>
            <a:ext cx="8032294" cy="4752528"/>
          </a:xfrm>
          <a:prstGeom prst="rect">
            <a:avLst/>
          </a:prstGeom>
        </p:spPr>
      </p:pic>
    </p:spTree>
    <p:extLst>
      <p:ext uri="{BB962C8B-B14F-4D97-AF65-F5344CB8AC3E}">
        <p14:creationId xmlns:p14="http://schemas.microsoft.com/office/powerpoint/2010/main" val="785805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L’impacte de la crise sur les budgets </a:t>
            </a:r>
            <a:endParaRPr lang="fr-BE" dirty="0"/>
          </a:p>
        </p:txBody>
      </p:sp>
      <p:sp>
        <p:nvSpPr>
          <p:cNvPr id="4" name="Tijdelijke aanduiding voor inhoud 3"/>
          <p:cNvSpPr>
            <a:spLocks noGrp="1"/>
          </p:cNvSpPr>
          <p:nvPr>
            <p:ph idx="1"/>
          </p:nvPr>
        </p:nvSpPr>
        <p:spPr/>
        <p:txBody>
          <a:bodyPr>
            <a:normAutofit fontScale="92500" lnSpcReduction="20000"/>
          </a:bodyPr>
          <a:lstStyle/>
          <a:p>
            <a:r>
              <a:rPr lang="fr-BE" dirty="0" smtClean="0"/>
              <a:t>Une limitation générale des budgets pour le logement social</a:t>
            </a:r>
          </a:p>
          <a:p>
            <a:pPr marL="342900" indent="-342900">
              <a:buFont typeface="Arial" pitchFamily="34" charset="0"/>
              <a:buChar char="•"/>
            </a:pPr>
            <a:r>
              <a:rPr lang="fr-BE" dirty="0" smtClean="0"/>
              <a:t>Royaume-Uni: le budget pour le développement des projets de logements sociaux a diminué de 63%</a:t>
            </a:r>
          </a:p>
          <a:p>
            <a:pPr marL="342900" indent="-342900">
              <a:buFont typeface="Arial" pitchFamily="34" charset="0"/>
              <a:buChar char="•"/>
            </a:pPr>
            <a:r>
              <a:rPr lang="fr-BE" dirty="0" smtClean="0"/>
              <a:t>L’Ecosse: une diminution de 40% de la subvention directe pour le logement social et une diminution de 40% de la subvention pour une unité de logement social</a:t>
            </a:r>
          </a:p>
          <a:p>
            <a:pPr marL="342900" indent="-342900">
              <a:buFont typeface="Arial" pitchFamily="34" charset="0"/>
              <a:buChar char="•"/>
            </a:pPr>
            <a:r>
              <a:rPr lang="fr-BE" dirty="0" smtClean="0"/>
              <a:t>Portugal: stagnation à cause de la crise financière</a:t>
            </a:r>
          </a:p>
          <a:p>
            <a:pPr marL="342900" indent="-342900">
              <a:buFont typeface="Arial" pitchFamily="34" charset="0"/>
              <a:buChar char="•"/>
            </a:pPr>
            <a:r>
              <a:rPr lang="fr-BE" dirty="0" smtClean="0"/>
              <a:t>Pologne: le démantèlement du Fond National pour l’Habitation</a:t>
            </a:r>
          </a:p>
          <a:p>
            <a:pPr marL="342900" indent="-342900">
              <a:buFont typeface="Arial" pitchFamily="34" charset="0"/>
              <a:buChar char="•"/>
            </a:pPr>
            <a:r>
              <a:rPr lang="fr-BE" dirty="0" smtClean="0"/>
              <a:t>Autriche: diminution de 20% des subventions pour la construction des maisons sociales</a:t>
            </a:r>
          </a:p>
          <a:p>
            <a:pPr marL="342900" indent="-342900">
              <a:buFont typeface="Arial" pitchFamily="34" charset="0"/>
              <a:buChar char="•"/>
            </a:pPr>
            <a:r>
              <a:rPr lang="fr-BE" dirty="0" smtClean="0"/>
              <a:t>Grèce: le démantèlement de l’organisation public pour l’habitation des salariés</a:t>
            </a:r>
          </a:p>
          <a:p>
            <a:pPr marL="342900" indent="-342900">
              <a:buFont typeface="Arial" pitchFamily="34" charset="0"/>
              <a:buChar char="•"/>
            </a:pPr>
            <a:r>
              <a:rPr lang="fr-BE" dirty="0" smtClean="0"/>
              <a: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18</a:t>
            </a:fld>
            <a:endParaRPr lang="en-US">
              <a:solidFill>
                <a:srgbClr val="D1282E"/>
              </a:solidFill>
            </a:endParaRPr>
          </a:p>
        </p:txBody>
      </p:sp>
    </p:spTree>
    <p:extLst>
      <p:ext uri="{BB962C8B-B14F-4D97-AF65-F5344CB8AC3E}">
        <p14:creationId xmlns:p14="http://schemas.microsoft.com/office/powerpoint/2010/main" val="3039113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sz="2400" dirty="0" smtClean="0"/>
              <a:t>Une tendance forte </a:t>
            </a:r>
            <a:r>
              <a:rPr lang="fr-BE" sz="2400" dirty="0" smtClean="0"/>
              <a:t>à </a:t>
            </a:r>
            <a:r>
              <a:rPr lang="fr-BE" sz="2400" dirty="0" smtClean="0"/>
              <a:t>la privatisation des logements sociaux</a:t>
            </a:r>
            <a:endParaRPr lang="fr-BE" sz="2400" dirty="0"/>
          </a:p>
        </p:txBody>
      </p:sp>
      <p:sp>
        <p:nvSpPr>
          <p:cNvPr id="4" name="Tijdelijke aanduiding voor inhoud 3"/>
          <p:cNvSpPr>
            <a:spLocks noGrp="1"/>
          </p:cNvSpPr>
          <p:nvPr>
            <p:ph idx="1"/>
          </p:nvPr>
        </p:nvSpPr>
        <p:spPr/>
        <p:txBody>
          <a:bodyPr>
            <a:normAutofit/>
          </a:bodyPr>
          <a:lstStyle/>
          <a:p>
            <a:r>
              <a:rPr lang="fr-BE" dirty="0" smtClean="0"/>
              <a:t>On voit dans presque tous les pays une tendance forte vers la privatisation des logements sociaux et cette tendance est aujourd’hui vue comme une solution pour la crise financière:</a:t>
            </a:r>
          </a:p>
          <a:p>
            <a:pPr marL="342900" indent="-342900">
              <a:buFont typeface="Arial" pitchFamily="34" charset="0"/>
              <a:buChar char="•"/>
            </a:pPr>
            <a:r>
              <a:rPr lang="fr-BE" dirty="0" smtClean="0"/>
              <a:t>Pays-Bas: le gouvernement veut vendre un million de logements sociaux aux habitants</a:t>
            </a:r>
          </a:p>
          <a:p>
            <a:pPr marL="342900" indent="-342900">
              <a:buFont typeface="Arial" pitchFamily="34" charset="0"/>
              <a:buChar char="•"/>
            </a:pPr>
            <a:r>
              <a:rPr lang="fr-BE" dirty="0" smtClean="0"/>
              <a:t>Royaume-Uni: le droit d’achat est renforcé</a:t>
            </a:r>
          </a:p>
          <a:p>
            <a:pPr marL="342900" indent="-342900">
              <a:buFont typeface="Arial" pitchFamily="34" charset="0"/>
              <a:buChar char="•"/>
            </a:pPr>
            <a:r>
              <a:rPr lang="fr-BE" dirty="0" smtClean="0"/>
              <a:t>Allemagne: différentes municipalités </a:t>
            </a:r>
            <a:r>
              <a:rPr lang="fr-BE" dirty="0" smtClean="0"/>
              <a:t>ont </a:t>
            </a:r>
            <a:r>
              <a:rPr lang="fr-BE" dirty="0" smtClean="0"/>
              <a:t>vendu leurs compagnies municipales pour l’habitation</a:t>
            </a:r>
          </a:p>
          <a:p>
            <a:pPr marL="342900" indent="-342900">
              <a:buFont typeface="Arial" pitchFamily="34" charset="0"/>
              <a:buChar char="•"/>
            </a:pPr>
            <a:r>
              <a:rPr lang="fr-BE" dirty="0" smtClean="0"/>
              <a:t>Pologne: </a:t>
            </a:r>
            <a:r>
              <a:rPr lang="fr-BE" dirty="0"/>
              <a:t>le droit </a:t>
            </a:r>
            <a:r>
              <a:rPr lang="fr-BE" dirty="0" smtClean="0"/>
              <a:t>d’achat </a:t>
            </a:r>
            <a:r>
              <a:rPr lang="fr-BE" dirty="0"/>
              <a:t>est </a:t>
            </a:r>
            <a:r>
              <a:rPr lang="fr-BE" dirty="0" smtClean="0"/>
              <a:t>renforcé</a:t>
            </a:r>
          </a:p>
          <a:p>
            <a:pPr marL="342900" indent="-342900">
              <a:buFont typeface="Arial" pitchFamily="34" charset="0"/>
              <a:buChar char="•"/>
            </a:pPr>
            <a:r>
              <a:rPr lang="fr-BE" dirty="0" smtClean="0"/>
              <a:t>Espagne et Italie: pour sauvegarder les organisations de logements sociaux on vend les maisons sociales</a:t>
            </a:r>
          </a:p>
          <a:p>
            <a:pPr marL="342900" indent="-342900">
              <a:buFont typeface="Arial" pitchFamily="34" charset="0"/>
              <a:buChar char="•"/>
            </a:pP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19</a:t>
            </a:fld>
            <a:endParaRPr lang="en-US">
              <a:solidFill>
                <a:srgbClr val="D1282E"/>
              </a:solidFill>
            </a:endParaRPr>
          </a:p>
        </p:txBody>
      </p:sp>
    </p:spTree>
    <p:extLst>
      <p:ext uri="{BB962C8B-B14F-4D97-AF65-F5344CB8AC3E}">
        <p14:creationId xmlns:p14="http://schemas.microsoft.com/office/powerpoint/2010/main" val="111042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jdelijke aanduiding voor inhoud 8"/>
          <p:cNvSpPr>
            <a:spLocks noGrp="1"/>
          </p:cNvSpPr>
          <p:nvPr>
            <p:ph idx="4294967295"/>
          </p:nvPr>
        </p:nvSpPr>
        <p:spPr/>
        <p:txBody>
          <a:bodyPr/>
          <a:lstStyle/>
          <a:p>
            <a:pPr algn="ctr" eaLnBrk="1" hangingPunct="1">
              <a:buFontTx/>
              <a:buNone/>
            </a:pPr>
            <a:endParaRPr lang="nl-BE" dirty="0" smtClean="0"/>
          </a:p>
          <a:p>
            <a:pPr algn="ctr" eaLnBrk="1" hangingPunct="1">
              <a:buFontTx/>
              <a:buNone/>
            </a:pPr>
            <a:endParaRPr lang="nl-BE" sz="4400" b="1" dirty="0" smtClean="0">
              <a:solidFill>
                <a:srgbClr val="A0EE00"/>
              </a:solidFill>
              <a:latin typeface="Calibri" pitchFamily="34" charset="0"/>
            </a:endParaRPr>
          </a:p>
          <a:p>
            <a:pPr algn="ctr" eaLnBrk="1" hangingPunct="1">
              <a:buFontTx/>
              <a:buNone/>
            </a:pPr>
            <a:r>
              <a:rPr lang="nl-BE" sz="4400" b="1" dirty="0" err="1" smtClean="0">
                <a:solidFill>
                  <a:srgbClr val="3DB612"/>
                </a:solidFill>
                <a:latin typeface="Calibri" pitchFamily="34" charset="0"/>
              </a:rPr>
              <a:t>Welcome</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the 4th conference of </a:t>
            </a:r>
            <a:r>
              <a:rPr lang="nl-BE" sz="4400" b="1" dirty="0" err="1" smtClean="0">
                <a:solidFill>
                  <a:srgbClr val="3DB612"/>
                </a:solidFill>
                <a:latin typeface="Calibri" pitchFamily="34" charset="0"/>
              </a:rPr>
              <a:t>Alliances</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to</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fight</a:t>
            </a:r>
            <a:r>
              <a:rPr lang="nl-BE" sz="4400" b="1" dirty="0" smtClean="0">
                <a:solidFill>
                  <a:srgbClr val="3DB612"/>
                </a:solidFill>
                <a:latin typeface="Calibri" pitchFamily="34" charset="0"/>
              </a:rPr>
              <a:t> </a:t>
            </a:r>
            <a:r>
              <a:rPr lang="nl-BE" sz="4400" b="1" dirty="0" err="1" smtClean="0">
                <a:solidFill>
                  <a:srgbClr val="3DB612"/>
                </a:solidFill>
                <a:latin typeface="Calibri" pitchFamily="34" charset="0"/>
              </a:rPr>
              <a:t>poverty</a:t>
            </a:r>
            <a:endParaRPr lang="nl-BE" sz="4400" b="1" dirty="0" smtClean="0">
              <a:solidFill>
                <a:srgbClr val="3DB612"/>
              </a:solidFill>
              <a:latin typeface="Calibri" pitchFamily="34" charset="0"/>
            </a:endParaRPr>
          </a:p>
          <a:p>
            <a:pPr algn="ctr" eaLnBrk="1" hangingPunct="1">
              <a:buFontTx/>
              <a:buNone/>
            </a:pPr>
            <a:endParaRPr lang="nl-BE" sz="4400" b="1" dirty="0" smtClean="0">
              <a:solidFill>
                <a:srgbClr val="A0EE00"/>
              </a:solidFill>
              <a:latin typeface="Calibri" pitchFamily="34" charset="0"/>
            </a:endParaRPr>
          </a:p>
        </p:txBody>
      </p:sp>
    </p:spTree>
  </p:cSld>
  <p:clrMapOvr>
    <a:masterClrMapping/>
  </p:clrMapOvr>
  <p:transition advTm="284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Les listes d’attentes croissent partout</a:t>
            </a:r>
            <a:endParaRPr lang="fr-BE" dirty="0"/>
          </a:p>
        </p:txBody>
      </p:sp>
      <p:sp>
        <p:nvSpPr>
          <p:cNvPr id="4" name="Tijdelijke aanduiding voor inhoud 3"/>
          <p:cNvSpPr>
            <a:spLocks noGrp="1"/>
          </p:cNvSpPr>
          <p:nvPr>
            <p:ph idx="1"/>
          </p:nvPr>
        </p:nvSpPr>
        <p:spPr/>
        <p:txBody>
          <a:bodyPr/>
          <a:lstStyle/>
          <a:p>
            <a:r>
              <a:rPr lang="fr-BE" dirty="0" smtClean="0"/>
              <a:t>Les chiffres de 2011</a:t>
            </a:r>
          </a:p>
          <a:p>
            <a:pPr marL="342900" indent="-342900">
              <a:buFont typeface="Arial" pitchFamily="34" charset="0"/>
              <a:buChar char="•"/>
            </a:pPr>
            <a:r>
              <a:rPr lang="fr-BE" dirty="0" smtClean="0"/>
              <a:t>Royaume-Uni: 1.8 million de familles (en 1997: 1 million)</a:t>
            </a:r>
          </a:p>
          <a:p>
            <a:pPr marL="342900" indent="-342900">
              <a:buFont typeface="Arial" pitchFamily="34" charset="0"/>
              <a:buChar char="•"/>
            </a:pPr>
            <a:r>
              <a:rPr lang="fr-BE" dirty="0" smtClean="0"/>
              <a:t>France: 1.2 million de familles</a:t>
            </a:r>
          </a:p>
          <a:p>
            <a:pPr marL="342900" indent="-342900">
              <a:buFont typeface="Arial" pitchFamily="34" charset="0"/>
              <a:buChar char="•"/>
            </a:pPr>
            <a:r>
              <a:rPr lang="fr-BE" dirty="0" smtClean="0"/>
              <a:t>Italie: 630.000 familles</a:t>
            </a:r>
          </a:p>
          <a:p>
            <a:pPr marL="342900" indent="-342900">
              <a:buFont typeface="Arial" pitchFamily="34" charset="0"/>
              <a:buChar char="•"/>
            </a:pPr>
            <a:r>
              <a:rPr lang="fr-BE" dirty="0" smtClean="0"/>
              <a:t>Ireland: 98.000 familles (en 2008: 56.000)</a:t>
            </a:r>
          </a:p>
          <a:p>
            <a:pPr marL="342900" indent="-342900">
              <a:buFont typeface="Arial" pitchFamily="34" charset="0"/>
              <a:buChar char="•"/>
            </a:pPr>
            <a:r>
              <a:rPr lang="fr-BE" dirty="0" smtClean="0"/>
              <a:t>Belgique: 152.243 familles</a:t>
            </a:r>
          </a:p>
          <a:p>
            <a:pPr marL="342900" indent="-342900">
              <a:buFont typeface="Arial" pitchFamily="34" charset="0"/>
              <a:buChar char="•"/>
            </a:pPr>
            <a:r>
              <a:rPr lang="fr-BE" dirty="0" smtClean="0"/>
              <a:t>Pays-Bas: attendre de 5 à 11 années </a:t>
            </a:r>
          </a:p>
          <a:p>
            <a:pPr marL="342900" indent="-342900">
              <a:buFont typeface="Arial" pitchFamily="34" charset="0"/>
              <a:buChar char="•"/>
            </a:pPr>
            <a:r>
              <a:rPr lang="fr-BE" dirty="0" smtClean="0"/>
              <a: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20</a:t>
            </a:fld>
            <a:endParaRPr lang="en-US">
              <a:solidFill>
                <a:srgbClr val="D1282E"/>
              </a:solidFill>
            </a:endParaRPr>
          </a:p>
        </p:txBody>
      </p:sp>
    </p:spTree>
    <p:extLst>
      <p:ext uri="{BB962C8B-B14F-4D97-AF65-F5344CB8AC3E}">
        <p14:creationId xmlns:p14="http://schemas.microsoft.com/office/powerpoint/2010/main" val="851475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fr-BE" sz="2800" dirty="0" smtClean="0"/>
              <a:t>TYPOLOGIE DES Concepts DU LOGEMENT SOCIAL</a:t>
            </a:r>
            <a:endParaRPr lang="fr-BE" sz="2800"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837043285"/>
              </p:ext>
            </p:extLst>
          </p:nvPr>
        </p:nvGraphicFramePr>
        <p:xfrm>
          <a:off x="457200" y="1752600"/>
          <a:ext cx="7620000" cy="448564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algn="ctr"/>
                      <a:r>
                        <a:rPr lang="fr-BE" dirty="0" smtClean="0"/>
                        <a:t>RESIDUELLE</a:t>
                      </a:r>
                      <a:endParaRPr lang="fr-BE" dirty="0"/>
                    </a:p>
                  </a:txBody>
                  <a:tcPr/>
                </a:tc>
                <a:tc>
                  <a:txBody>
                    <a:bodyPr/>
                    <a:lstStyle/>
                    <a:p>
                      <a:pPr algn="ctr"/>
                      <a:r>
                        <a:rPr lang="fr-BE" dirty="0" smtClean="0"/>
                        <a:t>GENERALISTE</a:t>
                      </a:r>
                      <a:endParaRPr lang="fr-BE" dirty="0"/>
                    </a:p>
                  </a:txBody>
                  <a:tcPr/>
                </a:tc>
                <a:tc>
                  <a:txBody>
                    <a:bodyPr/>
                    <a:lstStyle/>
                    <a:p>
                      <a:pPr algn="ctr"/>
                      <a:r>
                        <a:rPr lang="fr-BE" dirty="0" smtClean="0"/>
                        <a:t>UNIVERSELLE</a:t>
                      </a:r>
                      <a:endParaRPr lang="fr-BE" dirty="0"/>
                    </a:p>
                  </a:txBody>
                  <a:tcPr/>
                </a:tc>
              </a:tr>
              <a:tr h="370840">
                <a:tc>
                  <a:txBody>
                    <a:bodyPr/>
                    <a:lstStyle/>
                    <a:p>
                      <a:r>
                        <a:rPr lang="fr-BE" dirty="0" smtClean="0"/>
                        <a:t>Ménages</a:t>
                      </a:r>
                      <a:r>
                        <a:rPr lang="fr-BE" baseline="0" dirty="0" smtClean="0"/>
                        <a:t> défavorisés</a:t>
                      </a:r>
                    </a:p>
                    <a:p>
                      <a:r>
                        <a:rPr lang="fr-BE" baseline="0" dirty="0" smtClean="0"/>
                        <a:t>Groupes cibles exclus</a:t>
                      </a:r>
                      <a:endParaRPr lang="fr-BE" dirty="0"/>
                    </a:p>
                  </a:txBody>
                  <a:tcPr/>
                </a:tc>
                <a:tc>
                  <a:txBody>
                    <a:bodyPr/>
                    <a:lstStyle/>
                    <a:p>
                      <a:r>
                        <a:rPr lang="fr-BE" dirty="0" smtClean="0"/>
                        <a:t>Ménages défavorisés</a:t>
                      </a:r>
                    </a:p>
                    <a:p>
                      <a:r>
                        <a:rPr lang="fr-BE" dirty="0" smtClean="0"/>
                        <a:t>Groupes cibles exclus</a:t>
                      </a:r>
                    </a:p>
                    <a:p>
                      <a:r>
                        <a:rPr lang="fr-BE" dirty="0" smtClean="0"/>
                        <a:t>Ménages à faibles ressources</a:t>
                      </a:r>
                      <a:endParaRPr lang="fr-BE" dirty="0"/>
                    </a:p>
                  </a:txBody>
                  <a:tcPr/>
                </a:tc>
                <a:tc>
                  <a:txBody>
                    <a:bodyPr/>
                    <a:lstStyle/>
                    <a:p>
                      <a:r>
                        <a:rPr lang="fr-BE" dirty="0" smtClean="0"/>
                        <a:t>Tout ménage</a:t>
                      </a:r>
                      <a:endParaRPr lang="fr-BE" dirty="0"/>
                    </a:p>
                  </a:txBody>
                  <a:tcPr/>
                </a:tc>
              </a:tr>
              <a:tr h="370840">
                <a:tc>
                  <a:txBody>
                    <a:bodyPr/>
                    <a:lstStyle/>
                    <a:p>
                      <a:r>
                        <a:rPr lang="fr-BE" dirty="0" smtClean="0"/>
                        <a:t>Répondre à l’exclusion du marché du logement</a:t>
                      </a:r>
                      <a:endParaRPr lang="fr-BE" dirty="0"/>
                    </a:p>
                  </a:txBody>
                  <a:tcPr/>
                </a:tc>
                <a:tc>
                  <a:txBody>
                    <a:bodyPr/>
                    <a:lstStyle/>
                    <a:p>
                      <a:r>
                        <a:rPr lang="fr-BE" dirty="0" smtClean="0"/>
                        <a:t>Répondre aux difficultés</a:t>
                      </a:r>
                      <a:r>
                        <a:rPr lang="fr-BE" baseline="0" dirty="0" smtClean="0"/>
                        <a:t> d’accès au marché du logement</a:t>
                      </a:r>
                      <a:endParaRPr lang="fr-BE" dirty="0"/>
                    </a:p>
                  </a:txBody>
                  <a:tcPr/>
                </a:tc>
                <a:tc>
                  <a:txBody>
                    <a:bodyPr/>
                    <a:lstStyle/>
                    <a:p>
                      <a:r>
                        <a:rPr lang="fr-BE" dirty="0" smtClean="0"/>
                        <a:t>Répondre à l’accès pour tous à un logement décent</a:t>
                      </a:r>
                      <a:endParaRPr lang="fr-BE" dirty="0"/>
                    </a:p>
                  </a:txBody>
                  <a:tcPr/>
                </a:tc>
              </a:tr>
              <a:tr h="370840">
                <a:tc>
                  <a:txBody>
                    <a:bodyPr/>
                    <a:lstStyle/>
                    <a:p>
                      <a:r>
                        <a:rPr lang="fr-BE" dirty="0" smtClean="0"/>
                        <a:t>Forte prédominance de l’accession à la propriété</a:t>
                      </a:r>
                    </a:p>
                    <a:p>
                      <a:r>
                        <a:rPr lang="fr-BE" dirty="0" smtClean="0"/>
                        <a:t>Faiblesse du locatif privé qui est dérégulé</a:t>
                      </a:r>
                      <a:endParaRPr lang="fr-BE" dirty="0"/>
                    </a:p>
                  </a:txBody>
                  <a:tcPr/>
                </a:tc>
                <a:tc>
                  <a:txBody>
                    <a:bodyPr/>
                    <a:lstStyle/>
                    <a:p>
                      <a:r>
                        <a:rPr lang="fr-BE" dirty="0" smtClean="0"/>
                        <a:t>Prédominance de l’accession à la propriété</a:t>
                      </a:r>
                    </a:p>
                    <a:p>
                      <a:r>
                        <a:rPr lang="fr-BE" dirty="0" smtClean="0"/>
                        <a:t>Existence d’un secteur locatif privé</a:t>
                      </a:r>
                    </a:p>
                    <a:p>
                      <a:r>
                        <a:rPr lang="fr-BE" dirty="0" smtClean="0"/>
                        <a:t>Prédominance du secteur privé</a:t>
                      </a:r>
                      <a:endParaRPr lang="fr-BE" dirty="0"/>
                    </a:p>
                  </a:txBody>
                  <a:tcPr/>
                </a:tc>
                <a:tc>
                  <a:txBody>
                    <a:bodyPr/>
                    <a:lstStyle/>
                    <a:p>
                      <a:r>
                        <a:rPr lang="fr-BE" dirty="0" smtClean="0"/>
                        <a:t>Faiblesse de l’accession à la propriété</a:t>
                      </a:r>
                    </a:p>
                    <a:p>
                      <a:r>
                        <a:rPr lang="fr-BE" dirty="0" smtClean="0"/>
                        <a:t>Secteur</a:t>
                      </a:r>
                      <a:r>
                        <a:rPr lang="fr-BE" baseline="0" dirty="0" smtClean="0"/>
                        <a:t> locatif privé régulé</a:t>
                      </a:r>
                    </a:p>
                    <a:p>
                      <a:r>
                        <a:rPr lang="fr-BE" baseline="0" dirty="0" smtClean="0"/>
                        <a:t>Prédominance du secteur locatif social</a:t>
                      </a:r>
                      <a:endParaRPr lang="fr-BE" dirty="0"/>
                    </a:p>
                  </a:txBody>
                  <a:tcPr/>
                </a:tc>
              </a:tr>
            </a:tbl>
          </a:graphicData>
        </a:graphic>
      </p:graphicFrame>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21</a:t>
            </a:fld>
            <a:endParaRPr lang="en-US">
              <a:solidFill>
                <a:srgbClr val="D1282E"/>
              </a:solidFill>
            </a:endParaRPr>
          </a:p>
        </p:txBody>
      </p:sp>
    </p:spTree>
    <p:extLst>
      <p:ext uri="{BB962C8B-B14F-4D97-AF65-F5344CB8AC3E}">
        <p14:creationId xmlns:p14="http://schemas.microsoft.com/office/powerpoint/2010/main" val="2161180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sz="2800" dirty="0"/>
              <a:t>TYPOLOGIE DES </a:t>
            </a:r>
            <a:r>
              <a:rPr lang="fr-BE" sz="2800" dirty="0" err="1" smtClean="0"/>
              <a:t>CONCEPTs</a:t>
            </a:r>
            <a:r>
              <a:rPr lang="fr-BE" sz="2800" dirty="0" smtClean="0"/>
              <a:t> </a:t>
            </a:r>
            <a:r>
              <a:rPr lang="fr-BE" sz="2800" dirty="0"/>
              <a:t>DU LOGEMENT SOCIAL</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073110472"/>
              </p:ext>
            </p:extLst>
          </p:nvPr>
        </p:nvGraphicFramePr>
        <p:xfrm>
          <a:off x="457200" y="1752600"/>
          <a:ext cx="7620000" cy="402844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algn="ctr"/>
                      <a:r>
                        <a:rPr lang="fr-BE" dirty="0" smtClean="0"/>
                        <a:t>RESIDUELLE</a:t>
                      </a:r>
                      <a:endParaRPr lang="fr-BE" dirty="0"/>
                    </a:p>
                  </a:txBody>
                  <a:tcPr/>
                </a:tc>
                <a:tc>
                  <a:txBody>
                    <a:bodyPr/>
                    <a:lstStyle/>
                    <a:p>
                      <a:pPr algn="ctr"/>
                      <a:r>
                        <a:rPr lang="fr-BE" dirty="0" smtClean="0"/>
                        <a:t>GENERALISTE</a:t>
                      </a:r>
                      <a:endParaRPr lang="fr-BE" dirty="0"/>
                    </a:p>
                  </a:txBody>
                  <a:tcPr/>
                </a:tc>
                <a:tc>
                  <a:txBody>
                    <a:bodyPr/>
                    <a:lstStyle/>
                    <a:p>
                      <a:pPr algn="ctr"/>
                      <a:r>
                        <a:rPr lang="fr-BE" dirty="0" smtClean="0"/>
                        <a:t>UNIVERSELLE</a:t>
                      </a:r>
                      <a:endParaRPr lang="fr-BE" dirty="0"/>
                    </a:p>
                  </a:txBody>
                  <a:tcPr/>
                </a:tc>
              </a:tr>
              <a:tr h="370840">
                <a:tc>
                  <a:txBody>
                    <a:bodyPr/>
                    <a:lstStyle/>
                    <a:p>
                      <a:pPr algn="ctr"/>
                      <a:r>
                        <a:rPr lang="fr-BE" dirty="0" smtClean="0"/>
                        <a:t>Bulgarie</a:t>
                      </a:r>
                    </a:p>
                    <a:p>
                      <a:pPr algn="ctr"/>
                      <a:r>
                        <a:rPr lang="fr-BE" dirty="0" smtClean="0"/>
                        <a:t>Chypre</a:t>
                      </a:r>
                    </a:p>
                    <a:p>
                      <a:pPr algn="ctr"/>
                      <a:r>
                        <a:rPr lang="fr-BE" dirty="0" smtClean="0"/>
                        <a:t>Estonie</a:t>
                      </a:r>
                    </a:p>
                    <a:p>
                      <a:pPr algn="ctr"/>
                      <a:r>
                        <a:rPr lang="fr-BE" dirty="0" smtClean="0"/>
                        <a:t>Hongrie</a:t>
                      </a:r>
                    </a:p>
                    <a:p>
                      <a:pPr algn="ctr"/>
                      <a:r>
                        <a:rPr lang="fr-BE" dirty="0" smtClean="0"/>
                        <a:t>Irlande</a:t>
                      </a:r>
                    </a:p>
                    <a:p>
                      <a:pPr algn="ctr"/>
                      <a:r>
                        <a:rPr lang="fr-BE" dirty="0" smtClean="0"/>
                        <a:t>Malte</a:t>
                      </a:r>
                    </a:p>
                    <a:p>
                      <a:pPr algn="ctr"/>
                      <a:r>
                        <a:rPr lang="fr-BE" dirty="0" smtClean="0"/>
                        <a:t>Lettonie</a:t>
                      </a:r>
                    </a:p>
                    <a:p>
                      <a:pPr algn="ctr"/>
                      <a:r>
                        <a:rPr lang="fr-BE" dirty="0" smtClean="0"/>
                        <a:t>Lituanie</a:t>
                      </a:r>
                    </a:p>
                    <a:p>
                      <a:pPr algn="ctr"/>
                      <a:r>
                        <a:rPr lang="fr-BE" dirty="0" smtClean="0"/>
                        <a:t>Roumanie</a:t>
                      </a:r>
                    </a:p>
                    <a:p>
                      <a:pPr algn="ctr"/>
                      <a:r>
                        <a:rPr lang="fr-BE" dirty="0" smtClean="0"/>
                        <a:t>Royaume-Uni</a:t>
                      </a:r>
                    </a:p>
                    <a:p>
                      <a:pPr algn="ctr"/>
                      <a:r>
                        <a:rPr lang="fr-BE" dirty="0" smtClean="0"/>
                        <a:t>Slovaquie </a:t>
                      </a:r>
                      <a:endParaRPr lang="fr-BE" dirty="0"/>
                    </a:p>
                  </a:txBody>
                  <a:tcPr/>
                </a:tc>
                <a:tc>
                  <a:txBody>
                    <a:bodyPr/>
                    <a:lstStyle/>
                    <a:p>
                      <a:pPr algn="ctr"/>
                      <a:r>
                        <a:rPr lang="fr-BE" dirty="0" smtClean="0"/>
                        <a:t>Allemagne</a:t>
                      </a:r>
                    </a:p>
                    <a:p>
                      <a:pPr algn="ctr"/>
                      <a:r>
                        <a:rPr lang="fr-BE" dirty="0" smtClean="0"/>
                        <a:t>Autriche</a:t>
                      </a:r>
                    </a:p>
                    <a:p>
                      <a:pPr algn="ctr"/>
                      <a:r>
                        <a:rPr lang="fr-BE" dirty="0" smtClean="0"/>
                        <a:t>Belgique</a:t>
                      </a:r>
                    </a:p>
                    <a:p>
                      <a:pPr algn="ctr"/>
                      <a:r>
                        <a:rPr lang="fr-BE" dirty="0" smtClean="0"/>
                        <a:t>Espagne</a:t>
                      </a:r>
                    </a:p>
                    <a:p>
                      <a:pPr algn="ctr"/>
                      <a:r>
                        <a:rPr lang="fr-BE" dirty="0" smtClean="0"/>
                        <a:t>Finlande</a:t>
                      </a:r>
                    </a:p>
                    <a:p>
                      <a:pPr algn="ctr"/>
                      <a:r>
                        <a:rPr lang="fr-BE" dirty="0" smtClean="0"/>
                        <a:t>France</a:t>
                      </a:r>
                    </a:p>
                    <a:p>
                      <a:pPr algn="ctr"/>
                      <a:r>
                        <a:rPr lang="fr-BE" dirty="0" smtClean="0"/>
                        <a:t>Grèce</a:t>
                      </a:r>
                    </a:p>
                    <a:p>
                      <a:pPr algn="ctr"/>
                      <a:r>
                        <a:rPr lang="fr-BE" dirty="0" smtClean="0"/>
                        <a:t>Italie</a:t>
                      </a:r>
                    </a:p>
                    <a:p>
                      <a:pPr algn="ctr"/>
                      <a:r>
                        <a:rPr lang="fr-BE" dirty="0" smtClean="0"/>
                        <a:t>Luxembourg</a:t>
                      </a:r>
                    </a:p>
                    <a:p>
                      <a:pPr algn="ctr"/>
                      <a:r>
                        <a:rPr lang="fr-BE" dirty="0" smtClean="0"/>
                        <a:t>Pologne</a:t>
                      </a:r>
                    </a:p>
                    <a:p>
                      <a:pPr algn="ctr"/>
                      <a:r>
                        <a:rPr lang="fr-BE" dirty="0" smtClean="0"/>
                        <a:t>Portugal</a:t>
                      </a:r>
                    </a:p>
                    <a:p>
                      <a:pPr algn="ctr"/>
                      <a:r>
                        <a:rPr lang="fr-BE" dirty="0" smtClean="0"/>
                        <a:t>République</a:t>
                      </a:r>
                      <a:r>
                        <a:rPr lang="fr-BE" baseline="0" dirty="0" smtClean="0"/>
                        <a:t> Tchèque</a:t>
                      </a:r>
                    </a:p>
                    <a:p>
                      <a:pPr algn="ctr"/>
                      <a:r>
                        <a:rPr lang="fr-BE" baseline="0" dirty="0" smtClean="0"/>
                        <a:t>Slovénie </a:t>
                      </a:r>
                      <a:endParaRPr lang="fr-BE" dirty="0"/>
                    </a:p>
                  </a:txBody>
                  <a:tcPr/>
                </a:tc>
                <a:tc>
                  <a:txBody>
                    <a:bodyPr/>
                    <a:lstStyle/>
                    <a:p>
                      <a:pPr algn="ctr"/>
                      <a:r>
                        <a:rPr lang="fr-BE" dirty="0" smtClean="0"/>
                        <a:t>Danemark</a:t>
                      </a:r>
                    </a:p>
                    <a:p>
                      <a:pPr algn="ctr"/>
                      <a:r>
                        <a:rPr lang="fr-BE" dirty="0" smtClean="0"/>
                        <a:t>Pays-Bas</a:t>
                      </a:r>
                    </a:p>
                    <a:p>
                      <a:pPr algn="ctr"/>
                      <a:r>
                        <a:rPr lang="fr-BE" dirty="0" smtClean="0"/>
                        <a:t>Suède</a:t>
                      </a:r>
                      <a:endParaRPr lang="fr-BE" dirty="0"/>
                    </a:p>
                  </a:txBody>
                  <a:tcPr/>
                </a:tc>
              </a:tr>
            </a:tbl>
          </a:graphicData>
        </a:graphic>
      </p:graphicFrame>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22</a:t>
            </a:fld>
            <a:endParaRPr lang="en-US">
              <a:solidFill>
                <a:srgbClr val="D1282E"/>
              </a:solidFill>
            </a:endParaRPr>
          </a:p>
        </p:txBody>
      </p:sp>
      <p:sp>
        <p:nvSpPr>
          <p:cNvPr id="6" name="PIJL-RECHTS 5"/>
          <p:cNvSpPr/>
          <p:nvPr/>
        </p:nvSpPr>
        <p:spPr>
          <a:xfrm>
            <a:off x="2551994" y="4653136"/>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7" name="PIJL-RECHTS 6"/>
          <p:cNvSpPr/>
          <p:nvPr/>
        </p:nvSpPr>
        <p:spPr>
          <a:xfrm>
            <a:off x="5004048" y="3284984"/>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9" name="PIJL-RECHTS 8"/>
          <p:cNvSpPr/>
          <p:nvPr/>
        </p:nvSpPr>
        <p:spPr>
          <a:xfrm rot="10800000">
            <a:off x="5652120" y="2204865"/>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0" name="PIJL-RECHTS 9"/>
          <p:cNvSpPr/>
          <p:nvPr/>
        </p:nvSpPr>
        <p:spPr>
          <a:xfrm rot="10800000">
            <a:off x="3110699" y="4654482"/>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1" name="PIJL-RECHTS 10"/>
          <p:cNvSpPr/>
          <p:nvPr/>
        </p:nvSpPr>
        <p:spPr>
          <a:xfrm rot="10800000">
            <a:off x="3102590" y="4387318"/>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2" name="PIJL-RECHTS 11"/>
          <p:cNvSpPr/>
          <p:nvPr/>
        </p:nvSpPr>
        <p:spPr>
          <a:xfrm rot="10800000">
            <a:off x="3126701" y="4077072"/>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3" name="PIJL-RECHTS 12"/>
          <p:cNvSpPr/>
          <p:nvPr/>
        </p:nvSpPr>
        <p:spPr>
          <a:xfrm rot="10800000">
            <a:off x="3126701" y="2767145"/>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4" name="PIJL-RECHTS 13"/>
          <p:cNvSpPr/>
          <p:nvPr/>
        </p:nvSpPr>
        <p:spPr>
          <a:xfrm rot="10800000">
            <a:off x="3102591" y="2204864"/>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
        <p:nvSpPr>
          <p:cNvPr id="15" name="PIJL-RECHTS 14"/>
          <p:cNvSpPr/>
          <p:nvPr/>
        </p:nvSpPr>
        <p:spPr>
          <a:xfrm rot="10800000">
            <a:off x="5681442" y="2480988"/>
            <a:ext cx="489204" cy="2658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BE">
              <a:solidFill>
                <a:srgbClr val="FFFFFF"/>
              </a:solidFill>
            </a:endParaRPr>
          </a:p>
        </p:txBody>
      </p:sp>
    </p:spTree>
    <p:extLst>
      <p:ext uri="{BB962C8B-B14F-4D97-AF65-F5344CB8AC3E}">
        <p14:creationId xmlns:p14="http://schemas.microsoft.com/office/powerpoint/2010/main" val="42252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fr-BE" dirty="0" smtClean="0"/>
              <a:t>Conclusions intérimaires</a:t>
            </a:r>
            <a:endParaRPr lang="fr-BE" dirty="0"/>
          </a:p>
        </p:txBody>
      </p:sp>
      <p:sp>
        <p:nvSpPr>
          <p:cNvPr id="5" name="Tijdelijke aanduiding voor inhoud 4"/>
          <p:cNvSpPr>
            <a:spLocks noGrp="1"/>
          </p:cNvSpPr>
          <p:nvPr>
            <p:ph idx="1"/>
          </p:nvPr>
        </p:nvSpPr>
        <p:spPr/>
        <p:txBody>
          <a:bodyPr/>
          <a:lstStyle/>
          <a:p>
            <a:pPr marL="342900" indent="-342900">
              <a:buFont typeface="Arial" pitchFamily="34" charset="0"/>
              <a:buChar char="•"/>
            </a:pPr>
            <a:r>
              <a:rPr lang="fr-BE" dirty="0"/>
              <a:t>Diminution du choix dans presque tous les pays</a:t>
            </a:r>
          </a:p>
          <a:p>
            <a:pPr marL="800100" lvl="1" indent="-342900"/>
            <a:r>
              <a:rPr lang="fr-BE" dirty="0" smtClean="0"/>
              <a:t>Tendance forte </a:t>
            </a:r>
            <a:r>
              <a:rPr lang="fr-BE" dirty="0" smtClean="0"/>
              <a:t>à l’acquisition </a:t>
            </a:r>
            <a:endParaRPr lang="fr-BE" dirty="0" smtClean="0"/>
          </a:p>
          <a:p>
            <a:pPr marL="800100" lvl="1" indent="-342900"/>
            <a:r>
              <a:rPr lang="fr-BE" dirty="0" smtClean="0"/>
              <a:t>Tendance négative pour le logement social</a:t>
            </a:r>
          </a:p>
          <a:p>
            <a:pPr marL="800100" lvl="1" indent="-342900"/>
            <a:r>
              <a:rPr lang="fr-BE" dirty="0" smtClean="0"/>
              <a:t>Diminution forte du parc locatif privé</a:t>
            </a:r>
          </a:p>
          <a:p>
            <a:pPr marL="342900" indent="-342900">
              <a:buFont typeface="Arial" pitchFamily="34" charset="0"/>
              <a:buChar char="•"/>
            </a:pPr>
            <a:r>
              <a:rPr lang="fr-BE" dirty="0" smtClean="0"/>
              <a:t>Un problème pour tous les groupes vulnérables sur les marchés du logement</a:t>
            </a:r>
          </a:p>
          <a:p>
            <a:pPr marL="800100" lvl="1" indent="-342900"/>
            <a:r>
              <a:rPr lang="fr-BE" dirty="0" smtClean="0"/>
              <a:t>Augmentation du loyer</a:t>
            </a:r>
          </a:p>
          <a:p>
            <a:pPr marL="800100" lvl="1" indent="-342900"/>
            <a:r>
              <a:rPr lang="fr-BE" dirty="0" smtClean="0"/>
              <a:t>Diminution de l’accessibilité</a:t>
            </a:r>
          </a:p>
          <a:p>
            <a:pPr marL="342900" indent="-342900">
              <a:buFont typeface="Arial" pitchFamily="34" charset="0"/>
              <a:buChar char="•"/>
            </a:pPr>
            <a:r>
              <a:rPr lang="fr-BE" dirty="0" smtClean="0"/>
              <a:t>La propriétarisation excessive est à la base de la crise financière</a:t>
            </a:r>
          </a:p>
          <a:p>
            <a:pPr marL="342900" indent="-342900">
              <a:buFont typeface="Arial" pitchFamily="34" charset="0"/>
              <a:buChar char="•"/>
            </a:pPr>
            <a:endParaRPr lang="fr-BE" dirty="0" smtClean="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23</a:t>
            </a:fld>
            <a:endParaRPr lang="en-US">
              <a:solidFill>
                <a:srgbClr val="D1282E"/>
              </a:solidFill>
            </a:endParaRPr>
          </a:p>
        </p:txBody>
      </p:sp>
    </p:spTree>
    <p:extLst>
      <p:ext uri="{BB962C8B-B14F-4D97-AF65-F5344CB8AC3E}">
        <p14:creationId xmlns:p14="http://schemas.microsoft.com/office/powerpoint/2010/main" val="2137342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fr-BE" sz="6000" dirty="0" smtClean="0"/>
              <a:t>Le fossé entre les régions et les segments du logement</a:t>
            </a:r>
            <a:endParaRPr lang="fr-BE" sz="6000" dirty="0"/>
          </a:p>
        </p:txBody>
      </p:sp>
      <p:sp>
        <p:nvSpPr>
          <p:cNvPr id="6" name="Ondertitel 5"/>
          <p:cNvSpPr>
            <a:spLocks noGrp="1"/>
          </p:cNvSpPr>
          <p:nvPr>
            <p:ph type="subTitle" idx="1"/>
          </p:nvPr>
        </p:nvSpPr>
        <p:spPr/>
        <p:txBody>
          <a:bodyPr/>
          <a:lstStyle/>
          <a:p>
            <a:endParaRPr lang="fr-BE" dirty="0"/>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1454800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La privation sévère du logement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25</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35" y="1484784"/>
            <a:ext cx="5903765" cy="5022996"/>
          </a:xfrm>
          <a:prstGeom prst="rect">
            <a:avLst/>
          </a:prstGeom>
        </p:spPr>
      </p:pic>
    </p:spTree>
    <p:extLst>
      <p:ext uri="{BB962C8B-B14F-4D97-AF65-F5344CB8AC3E}">
        <p14:creationId xmlns:p14="http://schemas.microsoft.com/office/powerpoint/2010/main" val="1081906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taux de La privation sévère</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26</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65586"/>
            <a:ext cx="6840760" cy="5035078"/>
          </a:xfrm>
          <a:prstGeom prst="rect">
            <a:avLst/>
          </a:prstGeom>
        </p:spPr>
      </p:pic>
    </p:spTree>
    <p:extLst>
      <p:ext uri="{BB962C8B-B14F-4D97-AF65-F5344CB8AC3E}">
        <p14:creationId xmlns:p14="http://schemas.microsoft.com/office/powerpoint/2010/main" val="3134527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27</a:t>
            </a:fld>
            <a:endParaRPr lang="en-US">
              <a:solidFill>
                <a:srgbClr val="D1282E"/>
              </a:solidFil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556792"/>
            <a:ext cx="7056784" cy="5061586"/>
          </a:xfrm>
          <a:prstGeom prst="rect">
            <a:avLst/>
          </a:prstGeom>
        </p:spPr>
      </p:pic>
      <p:sp>
        <p:nvSpPr>
          <p:cNvPr id="5" name="Titel 4"/>
          <p:cNvSpPr>
            <a:spLocks noGrp="1"/>
          </p:cNvSpPr>
          <p:nvPr>
            <p:ph type="title"/>
          </p:nvPr>
        </p:nvSpPr>
        <p:spPr/>
        <p:txBody>
          <a:bodyPr/>
          <a:lstStyle/>
          <a:p>
            <a:r>
              <a:rPr lang="fr-BE" dirty="0" smtClean="0"/>
              <a:t>taux de surpeuplement</a:t>
            </a:r>
            <a:endParaRPr lang="fr-BE" dirty="0"/>
          </a:p>
        </p:txBody>
      </p:sp>
    </p:spTree>
    <p:extLst>
      <p:ext uri="{BB962C8B-B14F-4D97-AF65-F5344CB8AC3E}">
        <p14:creationId xmlns:p14="http://schemas.microsoft.com/office/powerpoint/2010/main" val="251478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Taux de surpeuplement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28</a:t>
            </a:fld>
            <a:endParaRPr lang="en-US">
              <a:solidFill>
                <a:srgbClr val="D1282E"/>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 y="1628800"/>
            <a:ext cx="8648445" cy="5229200"/>
          </a:xfrm>
          <a:prstGeom prst="rect">
            <a:avLst/>
          </a:prstGeom>
          <a:noFill/>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 y="1624135"/>
            <a:ext cx="8609637" cy="5221127"/>
          </a:xfrm>
          <a:prstGeom prst="rect">
            <a:avLst/>
          </a:prstGeom>
        </p:spPr>
      </p:pic>
    </p:spTree>
    <p:extLst>
      <p:ext uri="{BB962C8B-B14F-4D97-AF65-F5344CB8AC3E}">
        <p14:creationId xmlns:p14="http://schemas.microsoft.com/office/powerpoint/2010/main" val="550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fr-BE" dirty="0" smtClean="0"/>
              <a:t>La privation en Belgique</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29</a:t>
            </a:fld>
            <a:endParaRPr lang="en-US">
              <a:solidFill>
                <a:srgbClr val="D1282E"/>
              </a:solidFill>
            </a:endParaRP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999959064"/>
              </p:ext>
            </p:extLst>
          </p:nvPr>
        </p:nvGraphicFramePr>
        <p:xfrm>
          <a:off x="457200" y="1752600"/>
          <a:ext cx="76200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209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39900" y="1600200"/>
            <a:ext cx="5664200" cy="4525963"/>
          </a:xfrm>
          <a:noFill/>
        </p:spPr>
      </p:pic>
    </p:spTree>
  </p:cSld>
  <p:clrMapOvr>
    <a:masterClrMapping/>
  </p:clrMapOvr>
  <p:transition advTm="32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BE" dirty="0"/>
              <a:t>Conclusions intérimaires</a:t>
            </a:r>
          </a:p>
        </p:txBody>
      </p:sp>
      <p:sp>
        <p:nvSpPr>
          <p:cNvPr id="6" name="Tijdelijke aanduiding voor inhoud 5"/>
          <p:cNvSpPr>
            <a:spLocks noGrp="1"/>
          </p:cNvSpPr>
          <p:nvPr>
            <p:ph idx="1"/>
          </p:nvPr>
        </p:nvSpPr>
        <p:spPr/>
        <p:txBody>
          <a:bodyPr/>
          <a:lstStyle/>
          <a:p>
            <a:pPr marL="342900" indent="-342900">
              <a:buFont typeface="Arial" pitchFamily="34" charset="0"/>
              <a:buChar char="•"/>
            </a:pPr>
            <a:r>
              <a:rPr lang="fr-BE" dirty="0" smtClean="0"/>
              <a:t>Il y a un fossé en ce qui concerne la qualité des logements entre les pays de l’est et de sud et le reste de l’Europe</a:t>
            </a:r>
          </a:p>
          <a:p>
            <a:pPr marL="342900" indent="-342900">
              <a:buFont typeface="Arial" pitchFamily="34" charset="0"/>
              <a:buChar char="•"/>
            </a:pPr>
            <a:r>
              <a:rPr lang="fr-BE" dirty="0" smtClean="0"/>
              <a:t>Il y a un fossé en ce qui concerne la qualité des logements entre les ménages</a:t>
            </a:r>
          </a:p>
          <a:p>
            <a:pPr marL="800100" lvl="1" indent="-342900"/>
            <a:r>
              <a:rPr lang="fr-BE" dirty="0" smtClean="0"/>
              <a:t>Les locataires sur le marché locatif privé habitent  plus que les autres dans des endroits surpeuplés</a:t>
            </a:r>
          </a:p>
          <a:p>
            <a:pPr marL="800100" lvl="1" indent="-342900"/>
            <a:r>
              <a:rPr lang="fr-BE" dirty="0" smtClean="0"/>
              <a:t>Les ménages qui vivent sous le seuil de risque de pauvreté habitent plus que tous les autres dans des endroits misérables</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30</a:t>
            </a:fld>
            <a:endParaRPr lang="en-US">
              <a:solidFill>
                <a:srgbClr val="D1282E"/>
              </a:solidFill>
            </a:endParaRPr>
          </a:p>
        </p:txBody>
      </p:sp>
    </p:spTree>
    <p:extLst>
      <p:ext uri="{BB962C8B-B14F-4D97-AF65-F5344CB8AC3E}">
        <p14:creationId xmlns:p14="http://schemas.microsoft.com/office/powerpoint/2010/main" val="1794171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fr-BE" sz="6000" dirty="0" smtClean="0"/>
              <a:t>L’accessibilité en péril</a:t>
            </a:r>
            <a:endParaRPr lang="fr-BE" sz="6000" dirty="0"/>
          </a:p>
        </p:txBody>
      </p:sp>
      <p:sp>
        <p:nvSpPr>
          <p:cNvPr id="6" name="Ondertitel 5"/>
          <p:cNvSpPr>
            <a:spLocks noGrp="1"/>
          </p:cNvSpPr>
          <p:nvPr>
            <p:ph type="subTitle" idx="1"/>
          </p:nvPr>
        </p:nvSpPr>
        <p:spPr/>
        <p:txBody>
          <a:bodyPr/>
          <a:lstStyle/>
          <a:p>
            <a:endParaRPr lang="fr-BE"/>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957105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sz="2800" dirty="0" smtClean="0"/>
              <a:t>La part des coûts du logement dans le revenu disponible</a:t>
            </a:r>
            <a:endParaRPr lang="fr-BE" sz="2800" dirty="0"/>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32</a:t>
            </a:fld>
            <a:endParaRPr lang="en-US">
              <a:solidFill>
                <a:srgbClr val="D1282E"/>
              </a:solidFill>
            </a:endParaRPr>
          </a:p>
        </p:txBody>
      </p:sp>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060848"/>
            <a:ext cx="8179582" cy="3816424"/>
          </a:xfrm>
        </p:spPr>
      </p:pic>
    </p:spTree>
    <p:extLst>
      <p:ext uri="{BB962C8B-B14F-4D97-AF65-F5344CB8AC3E}">
        <p14:creationId xmlns:p14="http://schemas.microsoft.com/office/powerpoint/2010/main" val="2739756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z="2800" dirty="0" smtClean="0"/>
              <a:t>Taux d’excédent de coût de logement</a:t>
            </a:r>
            <a:endParaRPr lang="fr-BE" sz="2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772816"/>
            <a:ext cx="8316713" cy="3600400"/>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33</a:t>
            </a:fld>
            <a:endParaRPr lang="en-US">
              <a:solidFill>
                <a:srgbClr val="D1282E"/>
              </a:solidFill>
            </a:endParaRPr>
          </a:p>
        </p:txBody>
      </p:sp>
    </p:spTree>
    <p:extLst>
      <p:ext uri="{BB962C8B-B14F-4D97-AF65-F5344CB8AC3E}">
        <p14:creationId xmlns:p14="http://schemas.microsoft.com/office/powerpoint/2010/main" val="132255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BE" dirty="0" smtClean="0"/>
              <a:t>TAUX D’excédent de coût de logement</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D1282E"/>
                </a:solidFill>
              </a:rPr>
              <a:pPr/>
              <a:t>34</a:t>
            </a:fld>
            <a:endParaRPr lang="en-US">
              <a:solidFill>
                <a:srgbClr val="D1282E"/>
              </a:solidFill>
            </a:endParaRPr>
          </a:p>
        </p:txBody>
      </p:sp>
      <p:graphicFrame>
        <p:nvGraphicFramePr>
          <p:cNvPr id="9" name="Tijdelijke aanduiding voor inhoud 8"/>
          <p:cNvGraphicFramePr>
            <a:graphicFrameLocks noGrp="1"/>
          </p:cNvGraphicFramePr>
          <p:nvPr>
            <p:ph idx="1"/>
            <p:extLst>
              <p:ext uri="{D42A27DB-BD31-4B8C-83A1-F6EECF244321}">
                <p14:modId xmlns:p14="http://schemas.microsoft.com/office/powerpoint/2010/main" val="1264003263"/>
              </p:ext>
            </p:extLst>
          </p:nvPr>
        </p:nvGraphicFramePr>
        <p:xfrm>
          <a:off x="457200" y="1752600"/>
          <a:ext cx="7620000"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4478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BE" dirty="0" smtClean="0"/>
              <a:t>Le coût du logement en Europe</a:t>
            </a:r>
            <a:endParaRPr lang="fr-BE"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772816"/>
            <a:ext cx="5976664" cy="4358280"/>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35</a:t>
            </a:fld>
            <a:endParaRPr lang="en-US">
              <a:solidFill>
                <a:srgbClr val="D1282E"/>
              </a:solidFill>
            </a:endParaRPr>
          </a:p>
        </p:txBody>
      </p:sp>
    </p:spTree>
    <p:extLst>
      <p:ext uri="{BB962C8B-B14F-4D97-AF65-F5344CB8AC3E}">
        <p14:creationId xmlns:p14="http://schemas.microsoft.com/office/powerpoint/2010/main" val="4276123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Le coût de l’énergie</a:t>
            </a:r>
            <a:endParaRPr lang="fr-BE"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3" y="1628800"/>
            <a:ext cx="7945235" cy="4392488"/>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36</a:t>
            </a:fld>
            <a:endParaRPr lang="en-US">
              <a:solidFill>
                <a:srgbClr val="D1282E"/>
              </a:solidFill>
            </a:endParaRPr>
          </a:p>
        </p:txBody>
      </p:sp>
    </p:spTree>
    <p:extLst>
      <p:ext uri="{BB962C8B-B14F-4D97-AF65-F5344CB8AC3E}">
        <p14:creationId xmlns:p14="http://schemas.microsoft.com/office/powerpoint/2010/main" val="2121243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La pauvreté énergétique </a:t>
            </a:r>
            <a:endParaRPr lang="fr-BE" dirty="0"/>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171" y="1752600"/>
            <a:ext cx="7256057" cy="4373563"/>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37</a:t>
            </a:fld>
            <a:endParaRPr lang="en-US">
              <a:solidFill>
                <a:srgbClr val="D1282E"/>
              </a:solidFill>
            </a:endParaRPr>
          </a:p>
        </p:txBody>
      </p:sp>
    </p:spTree>
    <p:extLst>
      <p:ext uri="{BB962C8B-B14F-4D97-AF65-F5344CB8AC3E}">
        <p14:creationId xmlns:p14="http://schemas.microsoft.com/office/powerpoint/2010/main" val="2783643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BE" dirty="0" smtClean="0"/>
              <a:t>Le prix de la maison</a:t>
            </a:r>
            <a:endParaRPr lang="fr-BE"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772816"/>
            <a:ext cx="6984776" cy="4638744"/>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38</a:t>
            </a:fld>
            <a:endParaRPr lang="en-US">
              <a:solidFill>
                <a:srgbClr val="D1282E"/>
              </a:solidFill>
            </a:endParaRPr>
          </a:p>
        </p:txBody>
      </p:sp>
    </p:spTree>
    <p:extLst>
      <p:ext uri="{BB962C8B-B14F-4D97-AF65-F5344CB8AC3E}">
        <p14:creationId xmlns:p14="http://schemas.microsoft.com/office/powerpoint/2010/main" val="3431159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fr-BE" dirty="0" smtClean="0"/>
              <a:t>La croissance de l’inégalité</a:t>
            </a:r>
            <a:endParaRPr lang="fr-BE" dirty="0"/>
          </a:p>
        </p:txBody>
      </p:sp>
      <p:pic>
        <p:nvPicPr>
          <p:cNvPr id="8" name="Tijdelijke aanduiding voor inhou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916832"/>
            <a:ext cx="6936688" cy="4176464"/>
          </a:xfrm>
        </p:spPr>
      </p:pic>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39</a:t>
            </a:fld>
            <a:endParaRPr lang="en-US">
              <a:solidFill>
                <a:srgbClr val="D1282E"/>
              </a:solidFill>
            </a:endParaRPr>
          </a:p>
        </p:txBody>
      </p:sp>
    </p:spTree>
    <p:extLst>
      <p:ext uri="{BB962C8B-B14F-4D97-AF65-F5344CB8AC3E}">
        <p14:creationId xmlns:p14="http://schemas.microsoft.com/office/powerpoint/2010/main" val="3118646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lgn="ctr">
              <a:buNone/>
            </a:pPr>
            <a:endParaRPr lang="fr-BE" dirty="0" smtClean="0"/>
          </a:p>
          <a:p>
            <a:pPr marL="0" indent="0" algn="ctr">
              <a:buNone/>
            </a:pPr>
            <a:endParaRPr lang="fr-BE"/>
          </a:p>
          <a:p>
            <a:pPr marL="0" indent="0" algn="ctr">
              <a:buNone/>
            </a:pPr>
            <a:r>
              <a:rPr lang="fr-BE" smtClean="0"/>
              <a:t>All </a:t>
            </a:r>
            <a:r>
              <a:rPr lang="fr-BE" dirty="0" smtClean="0"/>
              <a:t>documents </a:t>
            </a:r>
            <a:r>
              <a:rPr lang="fr-BE" dirty="0" err="1" smtClean="0"/>
              <a:t>you</a:t>
            </a:r>
            <a:r>
              <a:rPr lang="fr-BE" dirty="0" smtClean="0"/>
              <a:t> </a:t>
            </a:r>
            <a:r>
              <a:rPr lang="fr-BE" dirty="0" err="1" smtClean="0"/>
              <a:t>will</a:t>
            </a:r>
            <a:r>
              <a:rPr lang="fr-BE" dirty="0" smtClean="0"/>
              <a:t> </a:t>
            </a:r>
            <a:r>
              <a:rPr lang="fr-BE" dirty="0" err="1" smtClean="0"/>
              <a:t>find</a:t>
            </a:r>
            <a:r>
              <a:rPr lang="fr-BE" dirty="0" smtClean="0"/>
              <a:t> on</a:t>
            </a:r>
          </a:p>
          <a:p>
            <a:pPr marL="0" indent="0" algn="ctr">
              <a:buNone/>
            </a:pPr>
            <a:endParaRPr lang="fr-BE" b="1" dirty="0">
              <a:solidFill>
                <a:srgbClr val="00B050"/>
              </a:solidFill>
            </a:endParaRPr>
          </a:p>
          <a:p>
            <a:pPr marL="0" indent="0" algn="ctr">
              <a:buNone/>
            </a:pPr>
            <a:r>
              <a:rPr lang="fr-BE" sz="3600" b="1" dirty="0">
                <a:solidFill>
                  <a:srgbClr val="3DB612"/>
                </a:solidFill>
                <a:latin typeface="Calibri" pitchFamily="34" charset="0"/>
              </a:rPr>
              <a:t>alliancestofightpoverty.wordpress.com</a:t>
            </a:r>
          </a:p>
        </p:txBody>
      </p:sp>
    </p:spTree>
    <p:extLst>
      <p:ext uri="{BB962C8B-B14F-4D97-AF65-F5344CB8AC3E}">
        <p14:creationId xmlns:p14="http://schemas.microsoft.com/office/powerpoint/2010/main" val="2445423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smtClean="0"/>
              <a:t>Conclusions intérimaires</a:t>
            </a:r>
            <a:endParaRPr lang="fr-BE" dirty="0"/>
          </a:p>
        </p:txBody>
      </p:sp>
      <p:sp>
        <p:nvSpPr>
          <p:cNvPr id="3" name="Tijdelijke aanduiding voor inhoud 2"/>
          <p:cNvSpPr>
            <a:spLocks noGrp="1"/>
          </p:cNvSpPr>
          <p:nvPr>
            <p:ph idx="1"/>
          </p:nvPr>
        </p:nvSpPr>
        <p:spPr/>
        <p:txBody>
          <a:bodyPr>
            <a:normAutofit lnSpcReduction="10000"/>
          </a:bodyPr>
          <a:lstStyle/>
          <a:p>
            <a:pPr>
              <a:defRPr/>
            </a:pPr>
            <a:r>
              <a:rPr lang="fr-BE" dirty="0"/>
              <a:t>Le logement est devenu plus cher :</a:t>
            </a:r>
          </a:p>
          <a:p>
            <a:pPr marL="342900" indent="-342900">
              <a:buFont typeface="Arial" pitchFamily="34" charset="0"/>
              <a:buChar char="•"/>
              <a:defRPr/>
            </a:pPr>
            <a:r>
              <a:rPr lang="fr-BE" dirty="0"/>
              <a:t>Pour les ménages qui vivent sous le seuil de risque de pauvreté</a:t>
            </a:r>
          </a:p>
          <a:p>
            <a:pPr marL="342900" indent="-342900">
              <a:buFont typeface="Arial" pitchFamily="34" charset="0"/>
              <a:buChar char="•"/>
              <a:defRPr/>
            </a:pPr>
            <a:r>
              <a:rPr lang="fr-BE" dirty="0"/>
              <a:t>Pour les locataires sur le marché locatif privé</a:t>
            </a:r>
          </a:p>
          <a:p>
            <a:pPr>
              <a:defRPr/>
            </a:pPr>
            <a:r>
              <a:rPr lang="fr-BE" dirty="0"/>
              <a:t>Le logement est devenu plus cher à cause de</a:t>
            </a:r>
          </a:p>
          <a:p>
            <a:pPr marL="342900" indent="-342900">
              <a:buFont typeface="Arial" pitchFamily="34" charset="0"/>
              <a:buChar char="•"/>
              <a:defRPr/>
            </a:pPr>
            <a:r>
              <a:rPr lang="fr-BE" dirty="0"/>
              <a:t>La diminution du choix </a:t>
            </a:r>
            <a:endParaRPr lang="fr-BE" dirty="0" smtClean="0"/>
          </a:p>
          <a:p>
            <a:pPr marL="342900" indent="-342900">
              <a:buFont typeface="Arial" pitchFamily="34" charset="0"/>
              <a:buChar char="•"/>
              <a:defRPr/>
            </a:pPr>
            <a:r>
              <a:rPr lang="fr-BE" dirty="0" smtClean="0"/>
              <a:t>La </a:t>
            </a:r>
            <a:r>
              <a:rPr lang="fr-BE" dirty="0" smtClean="0"/>
              <a:t>politique de l’acquisition</a:t>
            </a:r>
            <a:endParaRPr lang="fr-BE" dirty="0"/>
          </a:p>
          <a:p>
            <a:pPr marL="342900" indent="-342900">
              <a:buFont typeface="Arial" pitchFamily="34" charset="0"/>
              <a:buChar char="•"/>
              <a:defRPr/>
            </a:pPr>
            <a:r>
              <a:rPr lang="fr-BE" dirty="0"/>
              <a:t>Les coûts de l’énergie</a:t>
            </a:r>
          </a:p>
          <a:p>
            <a:pPr>
              <a:defRPr/>
            </a:pPr>
            <a:r>
              <a:rPr lang="fr-BE" dirty="0"/>
              <a:t>Le logement est </a:t>
            </a:r>
            <a:r>
              <a:rPr lang="fr-BE" dirty="0" smtClean="0"/>
              <a:t>donc devenu </a:t>
            </a:r>
            <a:r>
              <a:rPr lang="fr-BE" dirty="0"/>
              <a:t>inaccessible pour beaucoup de </a:t>
            </a:r>
            <a:r>
              <a:rPr lang="fr-BE" dirty="0" smtClean="0"/>
              <a:t>ménages. Les situations les plus dramatiques on les trouve surtout </a:t>
            </a:r>
            <a:r>
              <a:rPr lang="fr-BE" dirty="0"/>
              <a:t>dans les pays comme la Grèce, l’Espagne et le Portugal</a:t>
            </a:r>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40</a:t>
            </a:fld>
            <a:endParaRPr lang="en-US">
              <a:solidFill>
                <a:srgbClr val="D1282E"/>
              </a:solidFill>
            </a:endParaRPr>
          </a:p>
        </p:txBody>
      </p:sp>
    </p:spTree>
    <p:extLst>
      <p:ext uri="{BB962C8B-B14F-4D97-AF65-F5344CB8AC3E}">
        <p14:creationId xmlns:p14="http://schemas.microsoft.com/office/powerpoint/2010/main" val="1491693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fr-BE" sz="6600" dirty="0" smtClean="0"/>
              <a:t>Remarques finales</a:t>
            </a:r>
            <a:endParaRPr lang="fr-BE" sz="6600" dirty="0"/>
          </a:p>
        </p:txBody>
      </p:sp>
      <p:sp>
        <p:nvSpPr>
          <p:cNvPr id="6" name="Ondertitel 5"/>
          <p:cNvSpPr>
            <a:spLocks noGrp="1"/>
          </p:cNvSpPr>
          <p:nvPr>
            <p:ph type="subTitle" idx="1"/>
          </p:nvPr>
        </p:nvSpPr>
        <p:spPr/>
        <p:txBody>
          <a:bodyPr/>
          <a:lstStyle/>
          <a:p>
            <a:endParaRPr lang="fr-BE"/>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457288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jdelijke aanduiding voor dianumm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65C3F-ED64-4A69-9627-9C3DA7CF2907}" type="slidenum">
              <a:rPr lang="en-US">
                <a:solidFill>
                  <a:srgbClr val="D1282E"/>
                </a:solidFill>
                <a:cs typeface="Arial" charset="0"/>
              </a:rPr>
              <a:pPr fontAlgn="base">
                <a:spcBef>
                  <a:spcPct val="0"/>
                </a:spcBef>
                <a:spcAft>
                  <a:spcPct val="0"/>
                </a:spcAft>
              </a:pPr>
              <a:t>42</a:t>
            </a:fld>
            <a:endParaRPr lang="en-US">
              <a:solidFill>
                <a:srgbClr val="D1282E"/>
              </a:solidFill>
              <a:cs typeface="Arial" charset="0"/>
            </a:endParaRPr>
          </a:p>
        </p:txBody>
      </p:sp>
      <p:sp>
        <p:nvSpPr>
          <p:cNvPr id="88068" name="Rectangle 1"/>
          <p:cNvSpPr>
            <a:spLocks noChangeArrowheads="1"/>
          </p:cNvSpPr>
          <p:nvPr/>
        </p:nvSpPr>
        <p:spPr bwMode="auto">
          <a:xfrm>
            <a:off x="957263" y="52738338"/>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a:t>
            </a:r>
          </a:p>
          <a:p>
            <a:pPr eaLnBrk="0" fontAlgn="auto" hangingPunct="0">
              <a:spcBef>
                <a:spcPts val="0"/>
              </a:spcBef>
              <a:spcAft>
                <a:spcPts val="0"/>
              </a:spcAft>
            </a:pPr>
            <a:endParaRPr lang="fr-FR">
              <a:solidFill>
                <a:srgbClr val="000000"/>
              </a:solidFill>
              <a:latin typeface="Arial"/>
              <a:cs typeface="+mn-cs"/>
            </a:endParaRPr>
          </a:p>
        </p:txBody>
      </p:sp>
      <p:sp>
        <p:nvSpPr>
          <p:cNvPr id="88069" name="Rectangle 2"/>
          <p:cNvSpPr>
            <a:spLocks noChangeArrowheads="1"/>
          </p:cNvSpPr>
          <p:nvPr/>
        </p:nvSpPr>
        <p:spPr bwMode="auto">
          <a:xfrm>
            <a:off x="1090613" y="52747863"/>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Increasing competitivity between business (corporations) and regions. </a:t>
            </a:r>
          </a:p>
          <a:p>
            <a:pPr eaLnBrk="0" fontAlgn="auto" hangingPunct="0">
              <a:spcBef>
                <a:spcPts val="0"/>
              </a:spcBef>
              <a:spcAft>
                <a:spcPts val="0"/>
              </a:spcAft>
            </a:pPr>
            <a:endParaRPr lang="fr-FR">
              <a:solidFill>
                <a:srgbClr val="000000"/>
              </a:solidFill>
              <a:latin typeface="Arial"/>
              <a:cs typeface="+mn-cs"/>
            </a:endParaRPr>
          </a:p>
        </p:txBody>
      </p:sp>
      <p:sp>
        <p:nvSpPr>
          <p:cNvPr id="88070" name="Rectangle 3"/>
          <p:cNvSpPr>
            <a:spLocks noChangeArrowheads="1"/>
          </p:cNvSpPr>
          <p:nvPr/>
        </p:nvSpPr>
        <p:spPr bwMode="auto">
          <a:xfrm>
            <a:off x="957263" y="53159025"/>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 </a:t>
            </a:r>
          </a:p>
          <a:p>
            <a:pPr eaLnBrk="0" fontAlgn="auto" hangingPunct="0">
              <a:spcBef>
                <a:spcPts val="0"/>
              </a:spcBef>
              <a:spcAft>
                <a:spcPts val="0"/>
              </a:spcAft>
            </a:pPr>
            <a:endParaRPr lang="fr-FR">
              <a:solidFill>
                <a:srgbClr val="000000"/>
              </a:solidFill>
              <a:latin typeface="Arial"/>
              <a:cs typeface="+mn-cs"/>
            </a:endParaRPr>
          </a:p>
        </p:txBody>
      </p:sp>
      <p:sp>
        <p:nvSpPr>
          <p:cNvPr id="88071" name="Rectangle 4"/>
          <p:cNvSpPr>
            <a:spLocks noChangeArrowheads="1"/>
          </p:cNvSpPr>
          <p:nvPr/>
        </p:nvSpPr>
        <p:spPr bwMode="auto">
          <a:xfrm>
            <a:off x="1090613" y="53166963"/>
            <a:ext cx="9144000" cy="0"/>
          </a:xfrm>
          <a:prstGeom prst="rect">
            <a:avLst/>
          </a:prstGeom>
          <a:solidFill>
            <a:srgbClr val="E6ECF9"/>
          </a:solid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Increasing insecurity in the housing construction sector accompanied by cyclical crisis </a:t>
            </a:r>
          </a:p>
          <a:p>
            <a:pPr eaLnBrk="0" fontAlgn="auto" hangingPunct="0">
              <a:spcBef>
                <a:spcPts val="0"/>
              </a:spcBef>
              <a:spcAft>
                <a:spcPts val="0"/>
              </a:spcAft>
            </a:pPr>
            <a:endParaRPr lang="fr-FR">
              <a:solidFill>
                <a:srgbClr val="000000"/>
              </a:solidFill>
              <a:latin typeface="Arial"/>
              <a:cs typeface="+mn-cs"/>
            </a:endParaRPr>
          </a:p>
        </p:txBody>
      </p:sp>
      <p:sp>
        <p:nvSpPr>
          <p:cNvPr id="88072" name="Rectangle 5"/>
          <p:cNvSpPr>
            <a:spLocks noChangeArrowheads="1"/>
          </p:cNvSpPr>
          <p:nvPr/>
        </p:nvSpPr>
        <p:spPr bwMode="auto">
          <a:xfrm>
            <a:off x="1090613" y="53425725"/>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and the growing socio-spatial fragmentation of the urban zones derived from inflationist </a:t>
            </a:r>
          </a:p>
          <a:p>
            <a:pPr eaLnBrk="0" fontAlgn="auto" hangingPunct="0">
              <a:spcBef>
                <a:spcPts val="0"/>
              </a:spcBef>
              <a:spcAft>
                <a:spcPts val="0"/>
              </a:spcAft>
            </a:pPr>
            <a:endParaRPr lang="fr-FR">
              <a:solidFill>
                <a:srgbClr val="000000"/>
              </a:solidFill>
              <a:latin typeface="Arial"/>
              <a:cs typeface="+mn-cs"/>
            </a:endParaRPr>
          </a:p>
        </p:txBody>
      </p:sp>
      <p:sp>
        <p:nvSpPr>
          <p:cNvPr id="88073" name="Rectangle 6"/>
          <p:cNvSpPr>
            <a:spLocks noChangeArrowheads="1"/>
          </p:cNvSpPr>
          <p:nvPr/>
        </p:nvSpPr>
        <p:spPr bwMode="auto">
          <a:xfrm>
            <a:off x="1090613" y="53686075"/>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pressures on the housing market. </a:t>
            </a:r>
          </a:p>
          <a:p>
            <a:pPr eaLnBrk="0" fontAlgn="auto" hangingPunct="0">
              <a:spcBef>
                <a:spcPts val="0"/>
              </a:spcBef>
              <a:spcAft>
                <a:spcPts val="0"/>
              </a:spcAft>
            </a:pPr>
            <a:endParaRPr lang="fr-FR">
              <a:solidFill>
                <a:srgbClr val="000000"/>
              </a:solidFill>
              <a:latin typeface="Arial"/>
              <a:cs typeface="+mn-cs"/>
            </a:endParaRPr>
          </a:p>
        </p:txBody>
      </p:sp>
      <p:sp>
        <p:nvSpPr>
          <p:cNvPr id="88074" name="Rectangle 7"/>
          <p:cNvSpPr>
            <a:spLocks noChangeArrowheads="1"/>
          </p:cNvSpPr>
          <p:nvPr/>
        </p:nvSpPr>
        <p:spPr bwMode="auto">
          <a:xfrm>
            <a:off x="957263" y="54095650"/>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 </a:t>
            </a:r>
          </a:p>
          <a:p>
            <a:pPr eaLnBrk="0" fontAlgn="auto" hangingPunct="0">
              <a:spcBef>
                <a:spcPts val="0"/>
              </a:spcBef>
              <a:spcAft>
                <a:spcPts val="0"/>
              </a:spcAft>
            </a:pPr>
            <a:endParaRPr lang="fr-FR">
              <a:solidFill>
                <a:srgbClr val="000000"/>
              </a:solidFill>
              <a:latin typeface="Arial"/>
              <a:cs typeface="+mn-cs"/>
            </a:endParaRPr>
          </a:p>
        </p:txBody>
      </p:sp>
      <p:sp>
        <p:nvSpPr>
          <p:cNvPr id="88075" name="Rectangle 8"/>
          <p:cNvSpPr>
            <a:spLocks noChangeArrowheads="1"/>
          </p:cNvSpPr>
          <p:nvPr/>
        </p:nvSpPr>
        <p:spPr bwMode="auto">
          <a:xfrm>
            <a:off x="1090613" y="54105175"/>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Increasing mobility of capital and work coupled with foreign investment channeled into </a:t>
            </a:r>
          </a:p>
          <a:p>
            <a:pPr eaLnBrk="0" fontAlgn="auto" hangingPunct="0">
              <a:spcBef>
                <a:spcPts val="0"/>
              </a:spcBef>
              <a:spcAft>
                <a:spcPts val="0"/>
              </a:spcAft>
            </a:pPr>
            <a:endParaRPr lang="fr-FR">
              <a:solidFill>
                <a:srgbClr val="000000"/>
              </a:solidFill>
              <a:latin typeface="Arial"/>
              <a:cs typeface="+mn-cs"/>
            </a:endParaRPr>
          </a:p>
        </p:txBody>
      </p:sp>
      <p:sp>
        <p:nvSpPr>
          <p:cNvPr id="88076" name="Rectangle 9"/>
          <p:cNvSpPr>
            <a:spLocks noChangeArrowheads="1"/>
          </p:cNvSpPr>
          <p:nvPr/>
        </p:nvSpPr>
        <p:spPr bwMode="auto">
          <a:xfrm>
            <a:off x="1090613" y="54363938"/>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construction companies. </a:t>
            </a:r>
          </a:p>
          <a:p>
            <a:pPr eaLnBrk="0" fontAlgn="auto" hangingPunct="0">
              <a:spcBef>
                <a:spcPts val="0"/>
              </a:spcBef>
              <a:spcAft>
                <a:spcPts val="0"/>
              </a:spcAft>
            </a:pPr>
            <a:endParaRPr lang="fr-FR">
              <a:solidFill>
                <a:srgbClr val="000000"/>
              </a:solidFill>
              <a:latin typeface="Arial"/>
              <a:cs typeface="+mn-cs"/>
            </a:endParaRPr>
          </a:p>
        </p:txBody>
      </p:sp>
      <p:sp>
        <p:nvSpPr>
          <p:cNvPr id="88077" name="Rectangle 10"/>
          <p:cNvSpPr>
            <a:spLocks noChangeArrowheads="1"/>
          </p:cNvSpPr>
          <p:nvPr/>
        </p:nvSpPr>
        <p:spPr bwMode="auto">
          <a:xfrm>
            <a:off x="957263" y="54765575"/>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 </a:t>
            </a:r>
          </a:p>
          <a:p>
            <a:pPr eaLnBrk="0" fontAlgn="auto" hangingPunct="0">
              <a:spcBef>
                <a:spcPts val="0"/>
              </a:spcBef>
              <a:spcAft>
                <a:spcPts val="0"/>
              </a:spcAft>
            </a:pPr>
            <a:endParaRPr lang="fr-FR">
              <a:solidFill>
                <a:srgbClr val="000000"/>
              </a:solidFill>
              <a:latin typeface="Arial"/>
              <a:cs typeface="+mn-cs"/>
            </a:endParaRPr>
          </a:p>
        </p:txBody>
      </p:sp>
      <p:sp>
        <p:nvSpPr>
          <p:cNvPr id="88078" name="Rectangle 11"/>
          <p:cNvSpPr>
            <a:spLocks noChangeArrowheads="1"/>
          </p:cNvSpPr>
          <p:nvPr/>
        </p:nvSpPr>
        <p:spPr bwMode="auto">
          <a:xfrm>
            <a:off x="1090613" y="54783038"/>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a:t>
            </a:r>
            <a:r>
              <a:rPr lang="fr-FR" i="1">
                <a:solidFill>
                  <a:srgbClr val="000000"/>
                </a:solidFill>
                <a:latin typeface="Arial"/>
                <a:cs typeface="+mn-cs"/>
              </a:rPr>
              <a:t>Terciarisation</a:t>
            </a:r>
            <a:r>
              <a:rPr lang="fr-FR">
                <a:solidFill>
                  <a:srgbClr val="000000"/>
                </a:solidFill>
                <a:latin typeface="Arial"/>
                <a:cs typeface="+mn-cs"/>
              </a:rPr>
              <a:t> of the City centre, pushing the dwelling function towards the periphery </a:t>
            </a:r>
          </a:p>
          <a:p>
            <a:pPr eaLnBrk="0" fontAlgn="auto" hangingPunct="0">
              <a:spcBef>
                <a:spcPts val="0"/>
              </a:spcBef>
              <a:spcAft>
                <a:spcPts val="0"/>
              </a:spcAft>
            </a:pPr>
            <a:endParaRPr lang="fr-FR">
              <a:solidFill>
                <a:srgbClr val="000000"/>
              </a:solidFill>
              <a:latin typeface="Arial"/>
              <a:cs typeface="+mn-cs"/>
            </a:endParaRPr>
          </a:p>
        </p:txBody>
      </p:sp>
      <p:sp>
        <p:nvSpPr>
          <p:cNvPr id="88079" name="Rectangle 12"/>
          <p:cNvSpPr>
            <a:spLocks noChangeArrowheads="1"/>
          </p:cNvSpPr>
          <p:nvPr/>
        </p:nvSpPr>
        <p:spPr bwMode="auto">
          <a:xfrm>
            <a:off x="957263" y="55186263"/>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 </a:t>
            </a:r>
          </a:p>
          <a:p>
            <a:pPr eaLnBrk="0" fontAlgn="auto" hangingPunct="0">
              <a:spcBef>
                <a:spcPts val="0"/>
              </a:spcBef>
              <a:spcAft>
                <a:spcPts val="0"/>
              </a:spcAft>
            </a:pPr>
            <a:endParaRPr lang="fr-FR">
              <a:solidFill>
                <a:srgbClr val="000000"/>
              </a:solidFill>
              <a:latin typeface="Arial"/>
              <a:cs typeface="+mn-cs"/>
            </a:endParaRPr>
          </a:p>
        </p:txBody>
      </p:sp>
      <p:sp>
        <p:nvSpPr>
          <p:cNvPr id="88080" name="Rectangle 13"/>
          <p:cNvSpPr>
            <a:spLocks noChangeArrowheads="1"/>
          </p:cNvSpPr>
          <p:nvPr/>
        </p:nvSpPr>
        <p:spPr bwMode="auto">
          <a:xfrm>
            <a:off x="1090613" y="55194200"/>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Households' incomes instability simultaneously with cultural transformations among </a:t>
            </a:r>
          </a:p>
          <a:p>
            <a:pPr eaLnBrk="0" fontAlgn="auto" hangingPunct="0">
              <a:spcBef>
                <a:spcPts val="0"/>
              </a:spcBef>
              <a:spcAft>
                <a:spcPts val="0"/>
              </a:spcAft>
            </a:pPr>
            <a:endParaRPr lang="fr-FR">
              <a:solidFill>
                <a:srgbClr val="000000"/>
              </a:solidFill>
              <a:latin typeface="Arial"/>
              <a:cs typeface="+mn-cs"/>
            </a:endParaRPr>
          </a:p>
        </p:txBody>
      </p:sp>
      <p:sp>
        <p:nvSpPr>
          <p:cNvPr id="88081" name="Rectangle 14"/>
          <p:cNvSpPr>
            <a:spLocks noChangeArrowheads="1"/>
          </p:cNvSpPr>
          <p:nvPr/>
        </p:nvSpPr>
        <p:spPr bwMode="auto">
          <a:xfrm>
            <a:off x="1090613" y="55462488"/>
            <a:ext cx="9144000" cy="0"/>
          </a:xfrm>
          <a:prstGeom prst="rect">
            <a:avLst/>
          </a:prstGeom>
          <a:noFill/>
          <a:ln w="9525">
            <a:noFill/>
            <a:miter lim="800000"/>
            <a:headEnd/>
            <a:tailEnd/>
          </a:ln>
        </p:spPr>
        <p:txBody>
          <a:bodyPr wrap="none" anchor="ctr">
            <a:spAutoFit/>
          </a:bodyPr>
          <a:lstStyle/>
          <a:p>
            <a:pPr fontAlgn="auto">
              <a:spcBef>
                <a:spcPts val="0"/>
              </a:spcBef>
              <a:spcAft>
                <a:spcPts val="0"/>
              </a:spcAft>
            </a:pPr>
            <a:r>
              <a:rPr lang="fr-FR">
                <a:solidFill>
                  <a:srgbClr val="000000"/>
                </a:solidFill>
                <a:latin typeface="Arial"/>
                <a:cs typeface="+mn-cs"/>
              </a:rPr>
              <a:t> which the strengthening of the individualisation process. </a:t>
            </a:r>
          </a:p>
        </p:txBody>
      </p:sp>
      <p:graphicFrame>
        <p:nvGraphicFramePr>
          <p:cNvPr id="88451" name="Group 387"/>
          <p:cNvGraphicFramePr>
            <a:graphicFrameLocks noGrp="1"/>
          </p:cNvGraphicFramePr>
          <p:nvPr>
            <p:extLst>
              <p:ext uri="{D42A27DB-BD31-4B8C-83A1-F6EECF244321}">
                <p14:modId xmlns:p14="http://schemas.microsoft.com/office/powerpoint/2010/main" val="3905511586"/>
              </p:ext>
            </p:extLst>
          </p:nvPr>
        </p:nvGraphicFramePr>
        <p:xfrm>
          <a:off x="311150" y="287338"/>
          <a:ext cx="8453438" cy="6029326"/>
        </p:xfrm>
        <a:graphic>
          <a:graphicData uri="http://schemas.openxmlformats.org/drawingml/2006/table">
            <a:tbl>
              <a:tblPr/>
              <a:tblGrid>
                <a:gridCol w="1630363"/>
                <a:gridCol w="1630362"/>
                <a:gridCol w="1630363"/>
                <a:gridCol w="242887"/>
                <a:gridCol w="1633538"/>
                <a:gridCol w="1685925"/>
              </a:tblGrid>
              <a:tr h="514350">
                <a:tc gridSpan="6">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dirty="0" smtClean="0">
                          <a:ln>
                            <a:noFill/>
                          </a:ln>
                          <a:solidFill>
                            <a:schemeClr val="tx1"/>
                          </a:solidFill>
                          <a:effectLst/>
                          <a:latin typeface="Arial" charset="0"/>
                        </a:rPr>
                        <a:t>TENDANCES GLOBALES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1046163">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Dynamiques socioculturelles et démographiques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Transformation des villes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c gridSpan="2">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dirty="0" smtClean="0">
                          <a:ln>
                            <a:noFill/>
                          </a:ln>
                          <a:solidFill>
                            <a:schemeClr val="tx1"/>
                          </a:solidFill>
                          <a:effectLst/>
                          <a:latin typeface="Arial" charset="0"/>
                        </a:rPr>
                        <a:t>Instabilité du    marché immobilier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c hMerge="1">
                  <a:txBody>
                    <a:bodyPr/>
                    <a:lstStyle/>
                    <a:p>
                      <a:endParaRPr lang="nl-BE"/>
                    </a:p>
                  </a:txBody>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dirty="0" smtClean="0">
                          <a:ln>
                            <a:noFill/>
                          </a:ln>
                          <a:solidFill>
                            <a:schemeClr val="tx1"/>
                          </a:solidFill>
                          <a:effectLst/>
                          <a:latin typeface="Arial" charset="0"/>
                        </a:rPr>
                        <a:t>Crise financière  de l’état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Instabilité des revenus de ménages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alpha val="50000"/>
                      </a:srgbClr>
                    </a:solidFill>
                  </a:tcPr>
                </a:tc>
              </a:tr>
              <a:tr h="279400">
                <a:tc gridSpan="6">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endParaRPr kumimoji="0" lang="fr-BE"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1047750">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bg1"/>
                          </a:solidFill>
                          <a:effectLst/>
                          <a:latin typeface="Arial" charset="0"/>
                        </a:rPr>
                        <a:t>La relation entre l’offre et la demande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bg1"/>
                          </a:solidFill>
                          <a:effectLst/>
                          <a:latin typeface="Arial" charset="0"/>
                        </a:rPr>
                        <a:t>Le nouveau rôle de l’état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bg1"/>
                          </a:solidFill>
                          <a:effectLst/>
                          <a:latin typeface="Arial" charset="0"/>
                        </a:rPr>
                        <a:t>La vision stratégique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endParaRPr kumimoji="0" lang="fr-BE"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bg1"/>
                          </a:solidFill>
                          <a:effectLst/>
                          <a:latin typeface="Arial" charset="0"/>
                        </a:rPr>
                        <a:t>Problèmes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bg1"/>
                          </a:solidFill>
                          <a:effectLst/>
                          <a:latin typeface="Arial" charset="0"/>
                        </a:rPr>
                        <a:t>Défis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alpha val="50000"/>
                      </a:srgbClr>
                    </a:solidFill>
                  </a:tcPr>
                </a:tc>
              </a:tr>
              <a:tr h="1047750">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La prévalence de l’aide à la personne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Plus un modérateur qu’un fournisseur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dirty="0" smtClean="0">
                          <a:ln>
                            <a:noFill/>
                          </a:ln>
                          <a:solidFill>
                            <a:schemeClr val="tx1"/>
                          </a:solidFill>
                          <a:effectLst/>
                          <a:latin typeface="Arial" charset="0"/>
                        </a:rPr>
                        <a:t>Inclusion dans une politique urbaine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rowSpan="3">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endParaRPr kumimoji="0" lang="fr-BE" sz="1400" b="1" i="0" u="none" strike="noStrike" cap="none" normalizeH="0" baseline="0" smtClean="0">
                        <a:ln>
                          <a:noFill/>
                        </a:ln>
                        <a:solidFill>
                          <a:schemeClr val="tx1"/>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rowSpan="3">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Le vieillissement</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L’immigration</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L’emploi</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Nouvelles valeurs et modes de vie</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Nouvelles technologies</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La durabilité</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La pression foncière</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La crise financière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50000"/>
                      </a:srgbClr>
                    </a:solidFill>
                  </a:tcPr>
                </a:tc>
                <a:tc rowSpan="3">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Une connaissance profonde des systèmes du logement</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La capacité de la coresponsabilité des partenaires sociaux</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L’incorporation de nouvelles technologies</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La durabilité</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200" b="1" i="0" u="none" strike="noStrike" cap="none" normalizeH="0" baseline="0" smtClean="0">
                          <a:ln>
                            <a:noFill/>
                          </a:ln>
                          <a:solidFill>
                            <a:schemeClr val="tx1"/>
                          </a:solidFill>
                          <a:effectLst/>
                          <a:latin typeface="Arial" charset="0"/>
                        </a:rPr>
                        <a:t>L’évaluation effective des politiques de logement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alpha val="50000"/>
                      </a:srgbClr>
                    </a:solidFill>
                  </a:tcPr>
                </a:tc>
              </a:tr>
              <a:tr h="1046163">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Usage du stock existent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La politique de proximité</a:t>
                      </a:r>
                    </a:p>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Et la décentralisation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Innovation et durabilité</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vMerge="1">
                  <a:txBody>
                    <a:bodyPr/>
                    <a:lstStyle/>
                    <a:p>
                      <a:endParaRPr lang="nl-BE"/>
                    </a:p>
                  </a:txBody>
                  <a:tcPr/>
                </a:tc>
                <a:tc vMerge="1">
                  <a:txBody>
                    <a:bodyPr/>
                    <a:lstStyle/>
                    <a:p>
                      <a:endParaRPr lang="nl-BE"/>
                    </a:p>
                  </a:txBody>
                  <a:tcPr/>
                </a:tc>
                <a:tc vMerge="1">
                  <a:txBody>
                    <a:bodyPr/>
                    <a:lstStyle/>
                    <a:p>
                      <a:endParaRPr lang="nl-BE"/>
                    </a:p>
                  </a:txBody>
                  <a:tcPr/>
                </a:tc>
              </a:tr>
              <a:tr h="1047750">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L’attention vers des groupes cibles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smtClean="0">
                          <a:ln>
                            <a:noFill/>
                          </a:ln>
                          <a:solidFill>
                            <a:schemeClr val="tx1"/>
                          </a:solidFill>
                          <a:effectLst/>
                          <a:latin typeface="Arial" charset="0"/>
                        </a:rPr>
                        <a:t>L’efficience et l’efficacité</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a:txBody>
                    <a:bodyPr/>
                    <a:lstStyle/>
                    <a:p>
                      <a:pPr marL="0" marR="0" lvl="0" indent="0" algn="ctr" defTabSz="914400" rtl="0" eaLnBrk="1" fontAlgn="base" latinLnBrk="0" hangingPunct="1">
                        <a:lnSpc>
                          <a:spcPct val="100000"/>
                        </a:lnSpc>
                        <a:spcBef>
                          <a:spcPct val="20000"/>
                        </a:spcBef>
                        <a:spcAft>
                          <a:spcPts val="600"/>
                        </a:spcAft>
                        <a:buClrTx/>
                        <a:buSzTx/>
                        <a:buFont typeface="Arial" charset="0"/>
                        <a:buNone/>
                        <a:tabLst/>
                      </a:pPr>
                      <a:r>
                        <a:rPr kumimoji="0" lang="fr-BE" sz="1400" b="1" i="0" u="none" strike="noStrike" cap="none" normalizeH="0" baseline="0" dirty="0" smtClean="0">
                          <a:ln>
                            <a:noFill/>
                          </a:ln>
                          <a:solidFill>
                            <a:schemeClr val="tx1"/>
                          </a:solidFill>
                          <a:effectLst/>
                          <a:latin typeface="Arial" charset="0"/>
                        </a:rPr>
                        <a:t>La cohésion urbaine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alpha val="50000"/>
                      </a:srgbClr>
                    </a:solidFill>
                  </a:tcPr>
                </a:tc>
                <a:tc vMerge="1">
                  <a:txBody>
                    <a:bodyPr/>
                    <a:lstStyle/>
                    <a:p>
                      <a:endParaRPr lang="nl-BE"/>
                    </a:p>
                  </a:txBody>
                  <a:tcPr/>
                </a:tc>
                <a:tc vMerge="1">
                  <a:txBody>
                    <a:bodyPr/>
                    <a:lstStyle/>
                    <a:p>
                      <a:endParaRPr lang="nl-BE"/>
                    </a:p>
                  </a:txBody>
                  <a:tcPr/>
                </a:tc>
                <a:tc vMerge="1">
                  <a:txBody>
                    <a:bodyPr/>
                    <a:lstStyle/>
                    <a:p>
                      <a:endParaRPr lang="nl-BE"/>
                    </a:p>
                  </a:txBody>
                  <a:tcPr/>
                </a:tc>
              </a:tr>
            </a:tbl>
          </a:graphicData>
        </a:graphic>
      </p:graphicFrame>
      <p:sp>
        <p:nvSpPr>
          <p:cNvPr id="88452" name="AutoShape 388"/>
          <p:cNvSpPr>
            <a:spLocks noChangeArrowheads="1"/>
          </p:cNvSpPr>
          <p:nvPr/>
        </p:nvSpPr>
        <p:spPr bwMode="auto">
          <a:xfrm>
            <a:off x="6259513" y="1773238"/>
            <a:ext cx="300037" cy="333375"/>
          </a:xfrm>
          <a:prstGeom prst="upArrow">
            <a:avLst>
              <a:gd name="adj1" fmla="val 50000"/>
              <a:gd name="adj2" fmla="val 27778"/>
            </a:avLst>
          </a:prstGeom>
          <a:solidFill>
            <a:schemeClr val="tx2"/>
          </a:solidFill>
          <a:ln w="9525">
            <a:solidFill>
              <a:schemeClr val="tx1"/>
            </a:solidFill>
            <a:miter lim="800000"/>
            <a:headEnd/>
            <a:tailEnd/>
          </a:ln>
          <a:effectLst/>
        </p:spPr>
        <p:txBody>
          <a:bodyPr wrap="none" anchor="ctr"/>
          <a:lstStyle/>
          <a:p>
            <a:pPr fontAlgn="auto">
              <a:spcBef>
                <a:spcPts val="0"/>
              </a:spcBef>
              <a:spcAft>
                <a:spcPts val="0"/>
              </a:spcAft>
            </a:pPr>
            <a:endParaRPr lang="nl-BE">
              <a:solidFill>
                <a:srgbClr val="000000"/>
              </a:solidFill>
              <a:latin typeface="Arial"/>
              <a:cs typeface="+mn-cs"/>
            </a:endParaRPr>
          </a:p>
        </p:txBody>
      </p:sp>
      <p:sp>
        <p:nvSpPr>
          <p:cNvPr id="88453" name="AutoShape 389"/>
          <p:cNvSpPr>
            <a:spLocks noChangeArrowheads="1"/>
          </p:cNvSpPr>
          <p:nvPr/>
        </p:nvSpPr>
        <p:spPr bwMode="auto">
          <a:xfrm>
            <a:off x="7705725" y="1792288"/>
            <a:ext cx="300038" cy="333375"/>
          </a:xfrm>
          <a:prstGeom prst="upArrow">
            <a:avLst>
              <a:gd name="adj1" fmla="val 50000"/>
              <a:gd name="adj2" fmla="val 27778"/>
            </a:avLst>
          </a:prstGeom>
          <a:solidFill>
            <a:schemeClr val="tx2"/>
          </a:solidFill>
          <a:ln w="9525">
            <a:solidFill>
              <a:schemeClr val="tx1"/>
            </a:solidFill>
            <a:miter lim="800000"/>
            <a:headEnd/>
            <a:tailEnd/>
          </a:ln>
          <a:effectLst/>
        </p:spPr>
        <p:txBody>
          <a:bodyPr wrap="none" anchor="ctr"/>
          <a:lstStyle/>
          <a:p>
            <a:pPr fontAlgn="auto">
              <a:spcBef>
                <a:spcPts val="0"/>
              </a:spcBef>
              <a:spcAft>
                <a:spcPts val="0"/>
              </a:spcAft>
            </a:pPr>
            <a:endParaRPr lang="nl-BE">
              <a:solidFill>
                <a:srgbClr val="000000"/>
              </a:solidFill>
              <a:latin typeface="Arial"/>
              <a:cs typeface="+mn-cs"/>
            </a:endParaRPr>
          </a:p>
        </p:txBody>
      </p:sp>
      <p:sp>
        <p:nvSpPr>
          <p:cNvPr id="88454" name="AutoShape 390"/>
          <p:cNvSpPr>
            <a:spLocks noChangeArrowheads="1"/>
          </p:cNvSpPr>
          <p:nvPr/>
        </p:nvSpPr>
        <p:spPr bwMode="auto">
          <a:xfrm>
            <a:off x="1000125" y="1697038"/>
            <a:ext cx="300038" cy="400050"/>
          </a:xfrm>
          <a:prstGeom prst="downArrow">
            <a:avLst>
              <a:gd name="adj1" fmla="val 50000"/>
              <a:gd name="adj2" fmla="val 33333"/>
            </a:avLst>
          </a:prstGeom>
          <a:solidFill>
            <a:srgbClr val="339966"/>
          </a:solidFill>
          <a:ln w="9525">
            <a:solidFill>
              <a:schemeClr val="tx1"/>
            </a:solidFill>
            <a:miter lim="800000"/>
            <a:headEnd/>
            <a:tailEnd/>
          </a:ln>
          <a:effectLst/>
        </p:spPr>
        <p:txBody>
          <a:bodyPr wrap="none" anchor="ctr"/>
          <a:lstStyle/>
          <a:p>
            <a:pPr fontAlgn="auto">
              <a:spcBef>
                <a:spcPts val="0"/>
              </a:spcBef>
              <a:spcAft>
                <a:spcPts val="0"/>
              </a:spcAft>
            </a:pPr>
            <a:endParaRPr lang="nl-BE">
              <a:solidFill>
                <a:srgbClr val="000000"/>
              </a:solidFill>
              <a:latin typeface="Arial"/>
              <a:cs typeface="+mn-cs"/>
            </a:endParaRPr>
          </a:p>
        </p:txBody>
      </p:sp>
      <p:sp>
        <p:nvSpPr>
          <p:cNvPr id="88455" name="AutoShape 391"/>
          <p:cNvSpPr>
            <a:spLocks noChangeArrowheads="1"/>
          </p:cNvSpPr>
          <p:nvPr/>
        </p:nvSpPr>
        <p:spPr bwMode="auto">
          <a:xfrm>
            <a:off x="2546350" y="1695450"/>
            <a:ext cx="300038" cy="400050"/>
          </a:xfrm>
          <a:prstGeom prst="downArrow">
            <a:avLst>
              <a:gd name="adj1" fmla="val 50000"/>
              <a:gd name="adj2" fmla="val 33333"/>
            </a:avLst>
          </a:prstGeom>
          <a:solidFill>
            <a:srgbClr val="339966"/>
          </a:solidFill>
          <a:ln w="9525">
            <a:solidFill>
              <a:schemeClr val="tx1"/>
            </a:solidFill>
            <a:miter lim="800000"/>
            <a:headEnd/>
            <a:tailEnd/>
          </a:ln>
          <a:effectLst/>
        </p:spPr>
        <p:txBody>
          <a:bodyPr wrap="none" anchor="ctr"/>
          <a:lstStyle/>
          <a:p>
            <a:pPr fontAlgn="auto">
              <a:spcBef>
                <a:spcPts val="0"/>
              </a:spcBef>
              <a:spcAft>
                <a:spcPts val="0"/>
              </a:spcAft>
            </a:pPr>
            <a:endParaRPr lang="nl-BE">
              <a:solidFill>
                <a:srgbClr val="000000"/>
              </a:solidFill>
              <a:latin typeface="Arial"/>
              <a:cs typeface="+mn-cs"/>
            </a:endParaRPr>
          </a:p>
        </p:txBody>
      </p:sp>
      <p:sp>
        <p:nvSpPr>
          <p:cNvPr id="88456" name="AutoShape 392"/>
          <p:cNvSpPr>
            <a:spLocks noChangeArrowheads="1"/>
          </p:cNvSpPr>
          <p:nvPr/>
        </p:nvSpPr>
        <p:spPr bwMode="auto">
          <a:xfrm>
            <a:off x="4219575" y="1693863"/>
            <a:ext cx="300038" cy="400050"/>
          </a:xfrm>
          <a:prstGeom prst="downArrow">
            <a:avLst>
              <a:gd name="adj1" fmla="val 50000"/>
              <a:gd name="adj2" fmla="val 33333"/>
            </a:avLst>
          </a:prstGeom>
          <a:solidFill>
            <a:srgbClr val="339966"/>
          </a:solidFill>
          <a:ln w="9525">
            <a:solidFill>
              <a:schemeClr val="tx1"/>
            </a:solidFill>
            <a:miter lim="800000"/>
            <a:headEnd/>
            <a:tailEnd/>
          </a:ln>
          <a:effectLst/>
        </p:spPr>
        <p:txBody>
          <a:bodyPr wrap="none" anchor="ctr"/>
          <a:lstStyle/>
          <a:p>
            <a:pPr fontAlgn="auto">
              <a:spcBef>
                <a:spcPts val="0"/>
              </a:spcBef>
              <a:spcAft>
                <a:spcPts val="0"/>
              </a:spcAft>
            </a:pPr>
            <a:endParaRPr lang="nl-BE">
              <a:solidFill>
                <a:srgbClr val="000000"/>
              </a:solidFill>
              <a:latin typeface="Arial"/>
              <a:cs typeface="+mn-cs"/>
            </a:endParaRPr>
          </a:p>
        </p:txBody>
      </p:sp>
      <p:sp>
        <p:nvSpPr>
          <p:cNvPr id="2" name="Tekstvak 1"/>
          <p:cNvSpPr txBox="1"/>
          <p:nvPr/>
        </p:nvSpPr>
        <p:spPr>
          <a:xfrm>
            <a:off x="395536" y="2996952"/>
            <a:ext cx="8280920" cy="1754326"/>
          </a:xfrm>
          <a:prstGeom prst="rect">
            <a:avLst/>
          </a:prstGeom>
          <a:solidFill>
            <a:srgbClr val="FF0000"/>
          </a:solidFill>
          <a:ln w="63500">
            <a:solidFill>
              <a:schemeClr val="tx1"/>
            </a:solidFill>
          </a:ln>
        </p:spPr>
        <p:txBody>
          <a:bodyPr wrap="square" rtlCol="0">
            <a:spAutoFit/>
          </a:bodyPr>
          <a:lstStyle/>
          <a:p>
            <a:pPr fontAlgn="auto">
              <a:spcBef>
                <a:spcPts val="0"/>
              </a:spcBef>
              <a:spcAft>
                <a:spcPts val="0"/>
              </a:spcAft>
            </a:pPr>
            <a:r>
              <a:rPr lang="fr-BE" sz="5400" b="1" dirty="0" smtClean="0">
                <a:solidFill>
                  <a:srgbClr val="FFFFFF"/>
                </a:solidFill>
                <a:latin typeface="Arial"/>
                <a:cs typeface="+mn-cs"/>
              </a:rPr>
              <a:t>La fin de la </a:t>
            </a:r>
            <a:r>
              <a:rPr lang="fr-BE" sz="5400" b="1" dirty="0" smtClean="0">
                <a:solidFill>
                  <a:srgbClr val="FFFFFF"/>
                </a:solidFill>
                <a:latin typeface="Arial"/>
                <a:cs typeface="+mn-cs"/>
              </a:rPr>
              <a:t>politique de l’acquisition actuelle </a:t>
            </a:r>
            <a:r>
              <a:rPr lang="fr-BE" sz="5400" b="1" dirty="0" smtClean="0">
                <a:solidFill>
                  <a:srgbClr val="FFFFFF"/>
                </a:solidFill>
                <a:latin typeface="Arial"/>
                <a:cs typeface="+mn-cs"/>
              </a:rPr>
              <a:t>?</a:t>
            </a:r>
            <a:endParaRPr lang="fr-BE" sz="5400" b="1" dirty="0">
              <a:solidFill>
                <a:srgbClr val="FFFFFF"/>
              </a:solidFill>
              <a:latin typeface="Arial"/>
              <a:cs typeface="+mn-cs"/>
            </a:endParaRPr>
          </a:p>
        </p:txBody>
      </p:sp>
    </p:spTree>
    <p:extLst>
      <p:ext uri="{BB962C8B-B14F-4D97-AF65-F5344CB8AC3E}">
        <p14:creationId xmlns:p14="http://schemas.microsoft.com/office/powerpoint/2010/main" val="36188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fr-BE" dirty="0" smtClean="0"/>
              <a:t>Merci de m’avoir écouté</a:t>
            </a:r>
            <a:endParaRPr lang="fr-BE" dirty="0"/>
          </a:p>
        </p:txBody>
      </p:sp>
      <p:sp>
        <p:nvSpPr>
          <p:cNvPr id="6" name="Ondertitel 5"/>
          <p:cNvSpPr>
            <a:spLocks noGrp="1"/>
          </p:cNvSpPr>
          <p:nvPr>
            <p:ph type="subTitle" idx="1"/>
          </p:nvPr>
        </p:nvSpPr>
        <p:spPr/>
        <p:txBody>
          <a:bodyPr/>
          <a:lstStyle/>
          <a:p>
            <a:endParaRPr lang="fr-BE"/>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3438507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Ireland</a:t>
            </a:r>
          </a:p>
          <a:p>
            <a:pPr marL="0" indent="0" algn="ctr">
              <a:buNone/>
            </a:pPr>
            <a:r>
              <a:rPr lang="fr-BE" sz="3600" b="1" dirty="0" smtClean="0">
                <a:solidFill>
                  <a:srgbClr val="3DB612"/>
                </a:solidFill>
                <a:latin typeface="Calibri" pitchFamily="34" charset="0"/>
              </a:rPr>
              <a:t>Simon </a:t>
            </a:r>
            <a:r>
              <a:rPr lang="fr-BE" sz="3600" b="1" dirty="0" err="1" smtClean="0">
                <a:solidFill>
                  <a:srgbClr val="3DB612"/>
                </a:solidFill>
                <a:latin typeface="Calibri" pitchFamily="34" charset="0"/>
              </a:rPr>
              <a:t>Brookes</a:t>
            </a:r>
            <a:endParaRPr lang="fr-BE" sz="3600" b="1" dirty="0">
              <a:solidFill>
                <a:srgbClr val="3DB612"/>
              </a:solidFill>
              <a:latin typeface="Calibri" pitchFamily="34" charset="0"/>
            </a:endParaRPr>
          </a:p>
          <a:p>
            <a:pPr marL="0" indent="0" algn="ctr">
              <a:buNone/>
            </a:pPr>
            <a:r>
              <a:rPr lang="fr-BE" dirty="0" err="1" smtClean="0">
                <a:latin typeface="Calibri" pitchFamily="34" charset="0"/>
                <a:cs typeface="Calibri" pitchFamily="34" charset="0"/>
              </a:rPr>
              <a:t>Housing</a:t>
            </a:r>
            <a:r>
              <a:rPr lang="fr-BE" dirty="0" smtClean="0">
                <a:latin typeface="Calibri" pitchFamily="34" charset="0"/>
                <a:cs typeface="Calibri" pitchFamily="34" charset="0"/>
              </a:rPr>
              <a:t> Association </a:t>
            </a:r>
            <a:r>
              <a:rPr lang="fr-BE" dirty="0" err="1" smtClean="0">
                <a:latin typeface="Calibri" pitchFamily="34" charset="0"/>
                <a:cs typeface="Calibri" pitchFamily="34" charset="0"/>
              </a:rPr>
              <a:t>Cluid</a:t>
            </a:r>
            <a:endParaRPr lang="fr-BE" dirty="0" smtClean="0">
              <a:latin typeface="Calibri" pitchFamily="34" charset="0"/>
              <a:cs typeface="Calibri" pitchFamily="34" charset="0"/>
            </a:endParaRPr>
          </a:p>
          <a:p>
            <a:pPr marL="0" indent="0" algn="ctr">
              <a:buNone/>
            </a:pPr>
            <a:r>
              <a:rPr lang="fr-BE" dirty="0" smtClean="0">
                <a:latin typeface="Calibri" pitchFamily="34" charset="0"/>
                <a:cs typeface="Calibri" pitchFamily="34" charset="0"/>
              </a:rPr>
              <a:t>Ireland</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29677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990600" y="54102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lgn="ctr">
              <a:spcBef>
                <a:spcPct val="50000"/>
              </a:spcBef>
            </a:pPr>
            <a:r>
              <a:rPr lang="en-US" sz="3600" b="1" baseline="0" smtClean="0">
                <a:solidFill>
                  <a:srgbClr val="FFFFFF"/>
                </a:solidFill>
              </a:rPr>
              <a:t>Text Here</a:t>
            </a:r>
          </a:p>
        </p:txBody>
      </p:sp>
      <p:sp>
        <p:nvSpPr>
          <p:cNvPr id="2051" name="TextBox 2"/>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37163"/>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571500"/>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1285875" y="695325"/>
            <a:ext cx="6572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lgn="ctr"/>
            <a:r>
              <a:rPr lang="en-GB" sz="4800" b="1" baseline="0" smtClean="0">
                <a:solidFill>
                  <a:srgbClr val="357582"/>
                </a:solidFill>
              </a:rPr>
              <a:t>Housing in a time of crisis: Ireland</a:t>
            </a:r>
          </a:p>
        </p:txBody>
      </p:sp>
      <p:pic>
        <p:nvPicPr>
          <p:cNvPr id="2055"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5"/>
          <p:cNvSpPr txBox="1">
            <a:spLocks noChangeArrowheads="1"/>
          </p:cNvSpPr>
          <p:nvPr/>
        </p:nvSpPr>
        <p:spPr bwMode="auto">
          <a:xfrm>
            <a:off x="1304925" y="3124200"/>
            <a:ext cx="65722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lgn="ctr"/>
            <a:r>
              <a:rPr lang="en-GB" sz="3200" b="1" baseline="0" smtClean="0">
                <a:solidFill>
                  <a:srgbClr val="78B4C8"/>
                </a:solidFill>
              </a:rPr>
              <a:t>Simon Brooke</a:t>
            </a:r>
          </a:p>
          <a:p>
            <a:pPr algn="ctr"/>
            <a:endParaRPr lang="en-GB" sz="3200" b="1" baseline="0" smtClean="0">
              <a:solidFill>
                <a:srgbClr val="78B4C8"/>
              </a:solidFill>
            </a:endParaRPr>
          </a:p>
          <a:p>
            <a:pPr algn="ctr"/>
            <a:r>
              <a:rPr lang="en-GB" sz="3200" baseline="0" smtClean="0">
                <a:solidFill>
                  <a:srgbClr val="78B4C8"/>
                </a:solidFill>
              </a:rPr>
              <a:t>Head of Policy</a:t>
            </a:r>
          </a:p>
          <a:p>
            <a:pPr algn="ctr"/>
            <a:r>
              <a:rPr lang="en-GB" sz="3200" baseline="0" smtClean="0">
                <a:solidFill>
                  <a:srgbClr val="78B4C8"/>
                </a:solidFill>
              </a:rPr>
              <a:t>Clúid Housing Association</a:t>
            </a:r>
          </a:p>
        </p:txBody>
      </p:sp>
    </p:spTree>
    <p:extLst>
      <p:ext uri="{BB962C8B-B14F-4D97-AF65-F5344CB8AC3E}">
        <p14:creationId xmlns:p14="http://schemas.microsoft.com/office/powerpoint/2010/main" val="2684282298"/>
      </p:ext>
    </p:extLst>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7588"/>
            <a:ext cx="292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097588"/>
            <a:ext cx="292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6019800"/>
            <a:ext cx="310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81025"/>
            <a:ext cx="1198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3"/>
          <p:cNvSpPr txBox="1">
            <a:spLocks noChangeArrowheads="1"/>
          </p:cNvSpPr>
          <p:nvPr/>
        </p:nvSpPr>
        <p:spPr bwMode="auto">
          <a:xfrm>
            <a:off x="533400" y="784225"/>
            <a:ext cx="7467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Clúid Housing Association</a:t>
            </a:r>
          </a:p>
        </p:txBody>
      </p:sp>
      <p:sp>
        <p:nvSpPr>
          <p:cNvPr id="3081" name="Text Box 4"/>
          <p:cNvSpPr txBox="1">
            <a:spLocks noChangeArrowheads="1"/>
          </p:cNvSpPr>
          <p:nvPr/>
        </p:nvSpPr>
        <p:spPr bwMode="auto">
          <a:xfrm>
            <a:off x="581025" y="1905000"/>
            <a:ext cx="7620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buFont typeface="Arial" charset="0"/>
              <a:buChar char="•"/>
            </a:pPr>
            <a:r>
              <a:rPr lang="en-GB" sz="3200" b="1" baseline="0" smtClean="0">
                <a:solidFill>
                  <a:srgbClr val="78B4C8"/>
                </a:solidFill>
              </a:rPr>
              <a:t>Independent, not-for-profit charity</a:t>
            </a:r>
          </a:p>
          <a:p>
            <a:pPr>
              <a:spcBef>
                <a:spcPct val="50000"/>
              </a:spcBef>
              <a:buFont typeface="Arial" charset="0"/>
              <a:buChar char="•"/>
            </a:pPr>
            <a:r>
              <a:rPr lang="en-GB" sz="3200" b="1" baseline="0" smtClean="0">
                <a:solidFill>
                  <a:srgbClr val="78B4C8"/>
                </a:solidFill>
              </a:rPr>
              <a:t>Owns or manages 5000 houses and apartments across Ireland</a:t>
            </a:r>
          </a:p>
          <a:p>
            <a:pPr>
              <a:spcBef>
                <a:spcPct val="50000"/>
              </a:spcBef>
              <a:buFont typeface="Arial" charset="0"/>
              <a:buChar char="•"/>
            </a:pPr>
            <a:r>
              <a:rPr lang="en-GB" sz="3200" b="1" baseline="0" smtClean="0">
                <a:solidFill>
                  <a:srgbClr val="78B4C8"/>
                </a:solidFill>
              </a:rPr>
              <a:t>Mainly housing for people on low incomes, but also large provider of housing for older people and others with special needs</a:t>
            </a:r>
            <a:endParaRPr lang="en-US" sz="3200" baseline="0" smtClean="0">
              <a:solidFill>
                <a:srgbClr val="000000"/>
              </a:solidFill>
            </a:endParaRPr>
          </a:p>
        </p:txBody>
      </p:sp>
      <p:sp>
        <p:nvSpPr>
          <p:cNvPr id="3082" name="TextBox 24"/>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spTree>
    <p:extLst>
      <p:ext uri="{BB962C8B-B14F-4D97-AF65-F5344CB8AC3E}">
        <p14:creationId xmlns:p14="http://schemas.microsoft.com/office/powerpoint/2010/main" val="1061260924"/>
      </p:ext>
    </p:extLst>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863" y="4114800"/>
            <a:ext cx="54054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8575" y="6400800"/>
            <a:ext cx="225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4103"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925" y="581025"/>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3"/>
          <p:cNvSpPr txBox="1">
            <a:spLocks noChangeArrowheads="1"/>
          </p:cNvSpPr>
          <p:nvPr/>
        </p:nvSpPr>
        <p:spPr bwMode="auto">
          <a:xfrm>
            <a:off x="2230438" y="838200"/>
            <a:ext cx="4683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Ireland is in debt</a:t>
            </a:r>
          </a:p>
        </p:txBody>
      </p:sp>
      <p:sp>
        <p:nvSpPr>
          <p:cNvPr id="4105" name="Text Box 4"/>
          <p:cNvSpPr txBox="1">
            <a:spLocks noChangeArrowheads="1"/>
          </p:cNvSpPr>
          <p:nvPr/>
        </p:nvSpPr>
        <p:spPr bwMode="auto">
          <a:xfrm>
            <a:off x="573088" y="1981200"/>
            <a:ext cx="82661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aseline="-25000">
                <a:solidFill>
                  <a:schemeClr val="tx1"/>
                </a:solidFill>
                <a:latin typeface="Arial" charset="0"/>
                <a:ea typeface="MS PGothic" pitchFamily="34" charset="-128"/>
              </a:defRPr>
            </a:lvl1pPr>
            <a:lvl2pPr marL="1085850" indent="-34290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buFont typeface="Symbol" pitchFamily="18" charset="2"/>
              <a:buChar char=""/>
            </a:pPr>
            <a:r>
              <a:rPr lang="en-US" sz="3200" b="1" baseline="0" smtClean="0">
                <a:solidFill>
                  <a:srgbClr val="78B4C8"/>
                </a:solidFill>
              </a:rPr>
              <a:t>Total debt approximately €150 billion</a:t>
            </a:r>
          </a:p>
          <a:p>
            <a:pPr lvl="1">
              <a:spcBef>
                <a:spcPct val="50000"/>
              </a:spcBef>
              <a:buFont typeface="Courier New" pitchFamily="49" charset="0"/>
              <a:buChar char="o"/>
            </a:pPr>
            <a:r>
              <a:rPr lang="en-US" sz="3200" b="1" baseline="0" smtClean="0">
                <a:solidFill>
                  <a:srgbClr val="78B4C8"/>
                </a:solidFill>
              </a:rPr>
              <a:t>About 25% of debt due to bank failure</a:t>
            </a:r>
          </a:p>
          <a:p>
            <a:pPr lvl="1">
              <a:spcBef>
                <a:spcPct val="50000"/>
              </a:spcBef>
              <a:buFont typeface="Courier New" pitchFamily="49" charset="0"/>
              <a:buChar char="o"/>
            </a:pPr>
            <a:r>
              <a:rPr lang="en-US" sz="3200" b="1" baseline="0" smtClean="0">
                <a:solidFill>
                  <a:srgbClr val="78B4C8"/>
                </a:solidFill>
              </a:rPr>
              <a:t>About 75% of debt due to government overspending from 2008 onwards</a:t>
            </a:r>
          </a:p>
        </p:txBody>
      </p:sp>
    </p:spTree>
    <p:extLst>
      <p:ext uri="{BB962C8B-B14F-4D97-AF65-F5344CB8AC3E}">
        <p14:creationId xmlns:p14="http://schemas.microsoft.com/office/powerpoint/2010/main" val="2735519049"/>
      </p:ext>
    </p:extLst>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1738" y="5638800"/>
            <a:ext cx="15922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235700"/>
            <a:ext cx="3238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950" y="5778500"/>
            <a:ext cx="4381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5128"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1925" y="581025"/>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3"/>
          <p:cNvSpPr txBox="1">
            <a:spLocks noChangeArrowheads="1"/>
          </p:cNvSpPr>
          <p:nvPr/>
        </p:nvSpPr>
        <p:spPr bwMode="auto">
          <a:xfrm>
            <a:off x="838200" y="544513"/>
            <a:ext cx="7467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Before the bubble burst, house prices rocketed</a:t>
            </a:r>
          </a:p>
        </p:txBody>
      </p:sp>
      <p:graphicFrame>
        <p:nvGraphicFramePr>
          <p:cNvPr id="5130" name="Chart 10"/>
          <p:cNvGraphicFramePr>
            <a:graphicFrameLocks/>
          </p:cNvGraphicFramePr>
          <p:nvPr/>
        </p:nvGraphicFramePr>
        <p:xfrm>
          <a:off x="1120775" y="2235200"/>
          <a:ext cx="6902450" cy="3871913"/>
        </p:xfrm>
        <a:graphic>
          <a:graphicData uri="http://schemas.openxmlformats.org/presentationml/2006/ole">
            <mc:AlternateContent xmlns:mc="http://schemas.openxmlformats.org/markup-compatibility/2006">
              <mc:Choice xmlns:v="urn:schemas-microsoft-com:vml" Requires="v">
                <p:oleObj spid="_x0000_s6166" r:id="rId8" imgW="6901270" imgH="3871296" progId="Excel.Chart.8">
                  <p:embed/>
                </p:oleObj>
              </mc:Choice>
              <mc:Fallback>
                <p:oleObj r:id="rId8" imgW="6901270" imgH="3871296"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775" y="2235200"/>
                        <a:ext cx="69024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6571427"/>
      </p:ext>
    </p:extLst>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615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81025"/>
            <a:ext cx="1198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3"/>
          <p:cNvSpPr txBox="1">
            <a:spLocks noChangeArrowheads="1"/>
          </p:cNvSpPr>
          <p:nvPr/>
        </p:nvSpPr>
        <p:spPr bwMode="auto">
          <a:xfrm>
            <a:off x="238125" y="581025"/>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Why did prices rise so fast?</a:t>
            </a:r>
          </a:p>
        </p:txBody>
      </p:sp>
      <p:sp>
        <p:nvSpPr>
          <p:cNvPr id="6153" name="Text Box 4"/>
          <p:cNvSpPr txBox="1">
            <a:spLocks noChangeArrowheads="1"/>
          </p:cNvSpPr>
          <p:nvPr/>
        </p:nvSpPr>
        <p:spPr bwMode="auto">
          <a:xfrm>
            <a:off x="609600" y="1682750"/>
            <a:ext cx="85344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16" charset="-128"/>
              </a:defRPr>
            </a:lvl1pPr>
            <a:lvl2pPr marL="742950" indent="-285750">
              <a:defRPr sz="2400" baseline="-25000">
                <a:solidFill>
                  <a:schemeClr val="tx1"/>
                </a:solidFill>
                <a:latin typeface="Arial" charset="0"/>
                <a:ea typeface="ＭＳ Ｐゴシック" pitchFamily="-16" charset="-128"/>
              </a:defRPr>
            </a:lvl2pPr>
            <a:lvl3pPr marL="1143000" indent="-228600">
              <a:defRPr sz="2400" baseline="-25000">
                <a:solidFill>
                  <a:schemeClr val="tx1"/>
                </a:solidFill>
                <a:latin typeface="Arial" charset="0"/>
                <a:ea typeface="ＭＳ Ｐゴシック" pitchFamily="-16" charset="-128"/>
              </a:defRPr>
            </a:lvl3pPr>
            <a:lvl4pPr marL="1600200" indent="-228600">
              <a:defRPr sz="2400" baseline="-25000">
                <a:solidFill>
                  <a:schemeClr val="tx1"/>
                </a:solidFill>
                <a:latin typeface="Arial" charset="0"/>
                <a:ea typeface="ＭＳ Ｐゴシック" pitchFamily="-16" charset="-128"/>
              </a:defRPr>
            </a:lvl4pPr>
            <a:lvl5pPr marL="2057400" indent="-228600">
              <a:defRPr sz="2400" baseline="-250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9pPr>
          </a:lstStyle>
          <a:p>
            <a:pPr marL="457200" indent="-457200" eaLnBrk="0" hangingPunct="0">
              <a:spcBef>
                <a:spcPct val="50000"/>
              </a:spcBef>
              <a:buFont typeface="Symbol" pitchFamily="18" charset="2"/>
              <a:buChar char=""/>
              <a:defRPr/>
            </a:pPr>
            <a:r>
              <a:rPr lang="en-US" sz="3200" b="1" baseline="0" dirty="0" smtClean="0">
                <a:solidFill>
                  <a:srgbClr val="78B4C8"/>
                </a:solidFill>
              </a:rPr>
              <a:t>Demand increased:</a:t>
            </a:r>
          </a:p>
          <a:p>
            <a:pPr marL="895350" lvl="1" indent="-457200" eaLnBrk="0" hangingPunct="0">
              <a:spcBef>
                <a:spcPts val="0"/>
              </a:spcBef>
              <a:buFont typeface="Courier New" pitchFamily="49" charset="0"/>
              <a:buChar char="o"/>
              <a:defRPr/>
            </a:pPr>
            <a:r>
              <a:rPr lang="en-US" sz="2600" b="1" baseline="0" dirty="0" smtClean="0">
                <a:solidFill>
                  <a:srgbClr val="78B4C8"/>
                </a:solidFill>
              </a:rPr>
              <a:t>More prosperity</a:t>
            </a:r>
          </a:p>
          <a:p>
            <a:pPr marL="895350" lvl="1" indent="-457200" eaLnBrk="0" hangingPunct="0">
              <a:spcBef>
                <a:spcPts val="0"/>
              </a:spcBef>
              <a:buFont typeface="Courier New" pitchFamily="49" charset="0"/>
              <a:buChar char="o"/>
              <a:defRPr/>
            </a:pPr>
            <a:r>
              <a:rPr lang="en-US" sz="2600" b="1" baseline="0" dirty="0" smtClean="0">
                <a:solidFill>
                  <a:srgbClr val="78B4C8"/>
                </a:solidFill>
              </a:rPr>
              <a:t>Belief that prices would rise and rise and rise…</a:t>
            </a:r>
          </a:p>
          <a:p>
            <a:pPr marL="895350" lvl="1" indent="-457200" eaLnBrk="0" hangingPunct="0">
              <a:spcBef>
                <a:spcPts val="0"/>
              </a:spcBef>
              <a:buFont typeface="Courier New" pitchFamily="49" charset="0"/>
              <a:buChar char="o"/>
              <a:defRPr/>
            </a:pPr>
            <a:r>
              <a:rPr lang="en-US" sz="2600" b="1" baseline="0" dirty="0" smtClean="0">
                <a:solidFill>
                  <a:srgbClr val="78B4C8"/>
                </a:solidFill>
              </a:rPr>
              <a:t>Low interest rates</a:t>
            </a:r>
          </a:p>
          <a:p>
            <a:pPr marL="895350" lvl="1" indent="-457200" eaLnBrk="0" hangingPunct="0">
              <a:spcBef>
                <a:spcPts val="0"/>
              </a:spcBef>
              <a:buFont typeface="Courier New" pitchFamily="49" charset="0"/>
              <a:buChar char="o"/>
              <a:defRPr/>
            </a:pPr>
            <a:r>
              <a:rPr lang="en-US" sz="2600" b="1" baseline="0" dirty="0" smtClean="0">
                <a:solidFill>
                  <a:srgbClr val="78B4C8"/>
                </a:solidFill>
              </a:rPr>
              <a:t>Lending conditions relaxed</a:t>
            </a:r>
          </a:p>
          <a:p>
            <a:pPr marL="895350" lvl="1" indent="-457200" eaLnBrk="0" hangingPunct="0">
              <a:spcBef>
                <a:spcPts val="0"/>
              </a:spcBef>
              <a:buFont typeface="Courier New" pitchFamily="49" charset="0"/>
              <a:buChar char="o"/>
              <a:defRPr/>
            </a:pPr>
            <a:r>
              <a:rPr lang="en-US" sz="2600" b="1" baseline="0" dirty="0" smtClean="0">
                <a:solidFill>
                  <a:srgbClr val="78B4C8"/>
                </a:solidFill>
              </a:rPr>
              <a:t>Planning failures</a:t>
            </a:r>
          </a:p>
          <a:p>
            <a:pPr marL="895350" lvl="1" indent="-457200" eaLnBrk="0" hangingPunct="0">
              <a:spcBef>
                <a:spcPts val="0"/>
              </a:spcBef>
              <a:buFont typeface="Courier New" pitchFamily="49" charset="0"/>
              <a:buChar char="o"/>
              <a:defRPr/>
            </a:pPr>
            <a:r>
              <a:rPr lang="en-US" sz="2600" b="1" baseline="0" dirty="0" smtClean="0">
                <a:solidFill>
                  <a:srgbClr val="78B4C8"/>
                </a:solidFill>
              </a:rPr>
              <a:t>Government failed to take action to reduce the heat</a:t>
            </a:r>
          </a:p>
          <a:p>
            <a:pPr marL="457200" indent="-457200" eaLnBrk="0" hangingPunct="0">
              <a:spcBef>
                <a:spcPts val="1200"/>
              </a:spcBef>
              <a:buFont typeface="Symbol" pitchFamily="18" charset="2"/>
              <a:buChar char=""/>
              <a:defRPr/>
            </a:pPr>
            <a:r>
              <a:rPr lang="en-US" sz="3200" b="1" baseline="0" dirty="0" smtClean="0">
                <a:solidFill>
                  <a:srgbClr val="78B4C8"/>
                </a:solidFill>
              </a:rPr>
              <a:t>Supply didn’t catch up until too late</a:t>
            </a:r>
            <a:endParaRPr lang="en-US" sz="3200" b="1" baseline="0" dirty="0">
              <a:solidFill>
                <a:srgbClr val="78B4C8"/>
              </a:solidFill>
            </a:endParaRPr>
          </a:p>
          <a:p>
            <a:pPr lvl="1" indent="0" eaLnBrk="0" hangingPunct="0">
              <a:spcBef>
                <a:spcPct val="50000"/>
              </a:spcBef>
              <a:defRPr/>
            </a:pPr>
            <a:endParaRPr lang="en-US" baseline="0" dirty="0">
              <a:solidFill>
                <a:srgbClr val="000000"/>
              </a:solidFill>
            </a:endParaRPr>
          </a:p>
        </p:txBody>
      </p:sp>
    </p:spTree>
    <p:extLst>
      <p:ext uri="{BB962C8B-B14F-4D97-AF65-F5344CB8AC3E}">
        <p14:creationId xmlns:p14="http://schemas.microsoft.com/office/powerpoint/2010/main" val="5380871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dirty="0" smtClean="0"/>
          </a:p>
          <a:p>
            <a:pPr marL="0" indent="0" algn="ctr">
              <a:buNone/>
            </a:pPr>
            <a:r>
              <a:rPr lang="fr-BE" b="1" dirty="0" err="1" smtClean="0"/>
              <a:t>From</a:t>
            </a:r>
            <a:r>
              <a:rPr lang="fr-BE" b="1" dirty="0" smtClean="0"/>
              <a:t> </a:t>
            </a:r>
            <a:r>
              <a:rPr lang="fr-BE" b="1" dirty="0" err="1" smtClean="0"/>
              <a:t>housing</a:t>
            </a:r>
            <a:r>
              <a:rPr lang="fr-BE" b="1" dirty="0" smtClean="0"/>
              <a:t> </a:t>
            </a:r>
            <a:r>
              <a:rPr lang="fr-BE" b="1" dirty="0" err="1" smtClean="0"/>
              <a:t>crisis</a:t>
            </a:r>
            <a:r>
              <a:rPr lang="fr-BE" b="1" dirty="0" smtClean="0"/>
              <a:t> </a:t>
            </a:r>
            <a:r>
              <a:rPr lang="fr-BE" b="1" dirty="0" err="1" smtClean="0"/>
              <a:t>towards</a:t>
            </a:r>
            <a:r>
              <a:rPr lang="fr-BE" b="1" dirty="0" smtClean="0"/>
              <a:t> </a:t>
            </a:r>
          </a:p>
          <a:p>
            <a:pPr marL="0" indent="0" algn="ctr">
              <a:buNone/>
            </a:pPr>
            <a:r>
              <a:rPr lang="fr-BE" b="1" dirty="0" smtClean="0"/>
              <a:t>a Europe of </a:t>
            </a:r>
            <a:r>
              <a:rPr lang="fr-BE" b="1" dirty="0" err="1" smtClean="0"/>
              <a:t>solidarity</a:t>
            </a:r>
            <a:endParaRPr lang="fr-BE" b="1" dirty="0" smtClean="0"/>
          </a:p>
          <a:p>
            <a:pPr marL="0" indent="0" algn="ctr">
              <a:buNone/>
            </a:pPr>
            <a:endParaRPr lang="fr-BE" b="1" dirty="0" smtClean="0"/>
          </a:p>
          <a:p>
            <a:pPr marL="0" indent="0" algn="ctr">
              <a:buNone/>
            </a:pPr>
            <a:r>
              <a:rPr lang="fr-BE" dirty="0" err="1" smtClean="0"/>
              <a:t>Chaired</a:t>
            </a:r>
            <a:r>
              <a:rPr lang="fr-BE" dirty="0" smtClean="0"/>
              <a:t> by</a:t>
            </a:r>
            <a:r>
              <a:rPr lang="fr-BE" b="1" dirty="0" smtClean="0"/>
              <a:t> </a:t>
            </a:r>
          </a:p>
          <a:p>
            <a:pPr marL="0" indent="0" algn="ctr">
              <a:buNone/>
            </a:pPr>
            <a:r>
              <a:rPr lang="fr-BE" sz="3600" b="1" dirty="0" smtClean="0">
                <a:solidFill>
                  <a:srgbClr val="3DB612"/>
                </a:solidFill>
                <a:latin typeface="Calibri" pitchFamily="34" charset="0"/>
              </a:rPr>
              <a:t>Catherine Mahler</a:t>
            </a:r>
          </a:p>
          <a:p>
            <a:pPr marL="0" indent="0" algn="ctr">
              <a:buNone/>
            </a:pPr>
            <a:r>
              <a:rPr lang="fr-BE" dirty="0"/>
              <a:t>Focus Ireland</a:t>
            </a:r>
          </a:p>
        </p:txBody>
      </p:sp>
    </p:spTree>
    <p:extLst>
      <p:ext uri="{BB962C8B-B14F-4D97-AF65-F5344CB8AC3E}">
        <p14:creationId xmlns:p14="http://schemas.microsoft.com/office/powerpoint/2010/main" val="3014272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5891213"/>
            <a:ext cx="3746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5992813"/>
            <a:ext cx="26273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5988050"/>
            <a:ext cx="26273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7176"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9838" y="581025"/>
            <a:ext cx="13811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3"/>
          <p:cNvSpPr txBox="1">
            <a:spLocks noChangeArrowheads="1"/>
          </p:cNvSpPr>
          <p:nvPr/>
        </p:nvSpPr>
        <p:spPr bwMode="auto">
          <a:xfrm>
            <a:off x="573088" y="685800"/>
            <a:ext cx="746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200" b="1" baseline="0" smtClean="0">
                <a:solidFill>
                  <a:srgbClr val="357582"/>
                </a:solidFill>
              </a:rPr>
              <a:t>And then the bubble burst…</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138" y="1981200"/>
            <a:ext cx="6791075" cy="3910013"/>
          </a:xfrm>
          <a:prstGeom prst="rect">
            <a:avLst/>
          </a:prstGeom>
          <a:ln>
            <a:noFill/>
          </a:ln>
          <a:effectLst>
            <a:softEdge rad="112500"/>
          </a:effectLst>
        </p:spPr>
      </p:pic>
    </p:spTree>
    <p:extLst>
      <p:ext uri="{BB962C8B-B14F-4D97-AF65-F5344CB8AC3E}">
        <p14:creationId xmlns:p14="http://schemas.microsoft.com/office/powerpoint/2010/main" val="749302337"/>
      </p:ext>
    </p:extLst>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165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7825"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8"/>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820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225" y="581025"/>
            <a:ext cx="1201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3"/>
          <p:cNvSpPr txBox="1">
            <a:spLocks noChangeArrowheads="1"/>
          </p:cNvSpPr>
          <p:nvPr/>
        </p:nvSpPr>
        <p:spPr bwMode="auto">
          <a:xfrm>
            <a:off x="1163638" y="468313"/>
            <a:ext cx="68151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Housing market crashes</a:t>
            </a:r>
          </a:p>
        </p:txBody>
      </p:sp>
      <p:pic>
        <p:nvPicPr>
          <p:cNvPr id="8202" name="Picture 11" descr="C:\Users\Simon\Documents\2 Housing and social policy\1 Current work\Trinity\2010 housing and homelessness in Ireland\Photo gallery 2\house_lemmin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1535113"/>
            <a:ext cx="49530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587240"/>
      </p:ext>
    </p:extLst>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097588"/>
            <a:ext cx="292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6097588"/>
            <a:ext cx="292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6019800"/>
            <a:ext cx="310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81025"/>
            <a:ext cx="1198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
          <p:cNvSpPr txBox="1">
            <a:spLocks noChangeArrowheads="1"/>
          </p:cNvSpPr>
          <p:nvPr/>
        </p:nvSpPr>
        <p:spPr bwMode="auto">
          <a:xfrm>
            <a:off x="1447800" y="595313"/>
            <a:ext cx="6248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House prices plummet</a:t>
            </a:r>
          </a:p>
        </p:txBody>
      </p:sp>
      <p:sp>
        <p:nvSpPr>
          <p:cNvPr id="9225" name="TextBox 24"/>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graphicFrame>
        <p:nvGraphicFramePr>
          <p:cNvPr id="9226" name="Chart 10"/>
          <p:cNvGraphicFramePr>
            <a:graphicFrameLocks/>
          </p:cNvGraphicFramePr>
          <p:nvPr/>
        </p:nvGraphicFramePr>
        <p:xfrm>
          <a:off x="920750" y="1506538"/>
          <a:ext cx="7518400" cy="4652962"/>
        </p:xfrm>
        <a:graphic>
          <a:graphicData uri="http://schemas.openxmlformats.org/presentationml/2006/ole">
            <mc:AlternateContent xmlns:mc="http://schemas.openxmlformats.org/markup-compatibility/2006">
              <mc:Choice xmlns:v="urn:schemas-microsoft-com:vml" Requires="v">
                <p:oleObj spid="_x0000_s7190" r:id="rId7" imgW="7517019" imgH="4657748" progId="Excel.Chart.8">
                  <p:embed/>
                </p:oleObj>
              </mc:Choice>
              <mc:Fallback>
                <p:oleObj r:id="rId7" imgW="7517019" imgH="4657748"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0" y="1506538"/>
                        <a:ext cx="7518400"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746248"/>
      </p:ext>
    </p:extLst>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863" y="4114800"/>
            <a:ext cx="54054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8575" y="6400800"/>
            <a:ext cx="225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0247"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581025"/>
            <a:ext cx="1122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3"/>
          <p:cNvSpPr txBox="1">
            <a:spLocks noChangeArrowheads="1"/>
          </p:cNvSpPr>
          <p:nvPr/>
        </p:nvSpPr>
        <p:spPr bwMode="auto">
          <a:xfrm>
            <a:off x="1257300" y="590550"/>
            <a:ext cx="662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Housing output slumps</a:t>
            </a:r>
          </a:p>
        </p:txBody>
      </p:sp>
      <p:sp>
        <p:nvSpPr>
          <p:cNvPr id="10249" name="Text Box 4"/>
          <p:cNvSpPr txBox="1">
            <a:spLocks noChangeArrowheads="1"/>
          </p:cNvSpPr>
          <p:nvPr/>
        </p:nvSpPr>
        <p:spPr bwMode="auto">
          <a:xfrm>
            <a:off x="563563" y="2438400"/>
            <a:ext cx="8266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endParaRPr lang="nl-NL" sz="3200" b="1" baseline="0" smtClean="0">
              <a:solidFill>
                <a:srgbClr val="78B4C8"/>
              </a:solidFill>
            </a:endParaRPr>
          </a:p>
        </p:txBody>
      </p:sp>
      <p:graphicFrame>
        <p:nvGraphicFramePr>
          <p:cNvPr id="10250" name="Chart 9"/>
          <p:cNvGraphicFramePr>
            <a:graphicFrameLocks/>
          </p:cNvGraphicFramePr>
          <p:nvPr/>
        </p:nvGraphicFramePr>
        <p:xfrm>
          <a:off x="560388" y="1506538"/>
          <a:ext cx="8023225" cy="4852987"/>
        </p:xfrm>
        <a:graphic>
          <a:graphicData uri="http://schemas.openxmlformats.org/presentationml/2006/ole">
            <mc:AlternateContent xmlns:mc="http://schemas.openxmlformats.org/markup-compatibility/2006">
              <mc:Choice xmlns:v="urn:schemas-microsoft-com:vml" Requires="v">
                <p:oleObj spid="_x0000_s8214" r:id="rId7" imgW="8023031" imgH="4852837" progId="Excel.Chart.8">
                  <p:embed/>
                </p:oleObj>
              </mc:Choice>
              <mc:Fallback>
                <p:oleObj r:id="rId7" imgW="8023031" imgH="4852837"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8" y="1506538"/>
                        <a:ext cx="80232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5726166"/>
      </p:ext>
    </p:extLst>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1738" y="5638800"/>
            <a:ext cx="15922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235700"/>
            <a:ext cx="3238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950" y="5778500"/>
            <a:ext cx="4381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1272"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1925" y="581025"/>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
          <p:cNvSpPr txBox="1">
            <a:spLocks noChangeArrowheads="1"/>
          </p:cNvSpPr>
          <p:nvPr/>
        </p:nvSpPr>
        <p:spPr bwMode="auto">
          <a:xfrm>
            <a:off x="981075" y="581025"/>
            <a:ext cx="61055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Public spending on housing cut</a:t>
            </a:r>
          </a:p>
        </p:txBody>
      </p:sp>
      <p:graphicFrame>
        <p:nvGraphicFramePr>
          <p:cNvPr id="11274" name="Chart 11"/>
          <p:cNvGraphicFramePr>
            <a:graphicFrameLocks/>
          </p:cNvGraphicFramePr>
          <p:nvPr/>
        </p:nvGraphicFramePr>
        <p:xfrm>
          <a:off x="1009650" y="1397000"/>
          <a:ext cx="6592888" cy="5842000"/>
        </p:xfrm>
        <a:graphic>
          <a:graphicData uri="http://schemas.openxmlformats.org/presentationml/2006/ole">
            <mc:AlternateContent xmlns:mc="http://schemas.openxmlformats.org/markup-compatibility/2006">
              <mc:Choice xmlns:v="urn:schemas-microsoft-com:vml" Requires="v">
                <p:oleObj spid="_x0000_s9238" r:id="rId8" imgW="6590347" imgH="5206435" progId="Excel.Chart.8">
                  <p:embed/>
                </p:oleObj>
              </mc:Choice>
              <mc:Fallback>
                <p:oleObj r:id="rId8" imgW="6590347" imgH="5206435"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650" y="1397000"/>
                        <a:ext cx="6592888"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9944790"/>
      </p:ext>
    </p:extLst>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2295"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6675" y="581025"/>
            <a:ext cx="12842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3"/>
          <p:cNvSpPr txBox="1">
            <a:spLocks noChangeArrowheads="1"/>
          </p:cNvSpPr>
          <p:nvPr/>
        </p:nvSpPr>
        <p:spPr bwMode="auto">
          <a:xfrm>
            <a:off x="990600" y="498475"/>
            <a:ext cx="7467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r>
              <a:rPr lang="en-US" sz="4400" b="1" baseline="0" smtClean="0">
                <a:solidFill>
                  <a:srgbClr val="357582"/>
                </a:solidFill>
              </a:rPr>
              <a:t>Numbers in housing</a:t>
            </a:r>
          </a:p>
          <a:p>
            <a:r>
              <a:rPr lang="en-US" sz="4400" b="1" baseline="0" smtClean="0">
                <a:solidFill>
                  <a:srgbClr val="357582"/>
                </a:solidFill>
              </a:rPr>
              <a:t>need rise</a:t>
            </a:r>
          </a:p>
        </p:txBody>
      </p:sp>
      <p:graphicFrame>
        <p:nvGraphicFramePr>
          <p:cNvPr id="12297" name="Chart 9"/>
          <p:cNvGraphicFramePr>
            <a:graphicFrameLocks/>
          </p:cNvGraphicFramePr>
          <p:nvPr/>
        </p:nvGraphicFramePr>
        <p:xfrm>
          <a:off x="511175" y="939800"/>
          <a:ext cx="7750175" cy="6672263"/>
        </p:xfrm>
        <a:graphic>
          <a:graphicData uri="http://schemas.openxmlformats.org/presentationml/2006/ole">
            <mc:AlternateContent xmlns:mc="http://schemas.openxmlformats.org/markup-compatibility/2006">
              <mc:Choice xmlns:v="urn:schemas-microsoft-com:vml" Requires="v">
                <p:oleObj spid="_x0000_s10262" r:id="rId7" imgW="7748688" imgH="6675699" progId="Excel.Chart.8">
                  <p:embed/>
                </p:oleObj>
              </mc:Choice>
              <mc:Fallback>
                <p:oleObj r:id="rId7" imgW="7748688" imgH="6675699"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175" y="939800"/>
                        <a:ext cx="7750175"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53362246"/>
      </p:ext>
    </p:extLst>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5891213"/>
            <a:ext cx="3746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5992813"/>
            <a:ext cx="26273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6888" y="5988050"/>
            <a:ext cx="26273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3320"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81025"/>
            <a:ext cx="11985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3"/>
          <p:cNvSpPr txBox="1">
            <a:spLocks noChangeArrowheads="1"/>
          </p:cNvSpPr>
          <p:nvPr/>
        </p:nvSpPr>
        <p:spPr bwMode="auto">
          <a:xfrm>
            <a:off x="1752600" y="671513"/>
            <a:ext cx="5638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Mortgage arrears up</a:t>
            </a:r>
          </a:p>
        </p:txBody>
      </p:sp>
      <p:graphicFrame>
        <p:nvGraphicFramePr>
          <p:cNvPr id="13322" name="Chart 10"/>
          <p:cNvGraphicFramePr>
            <a:graphicFrameLocks/>
          </p:cNvGraphicFramePr>
          <p:nvPr/>
        </p:nvGraphicFramePr>
        <p:xfrm>
          <a:off x="1065213" y="1625600"/>
          <a:ext cx="6797675" cy="4597400"/>
        </p:xfrm>
        <a:graphic>
          <a:graphicData uri="http://schemas.openxmlformats.org/presentationml/2006/ole">
            <mc:AlternateContent xmlns:mc="http://schemas.openxmlformats.org/markup-compatibility/2006">
              <mc:Choice xmlns:v="urn:schemas-microsoft-com:vml" Requires="v">
                <p:oleObj spid="_x0000_s11286" r:id="rId7" imgW="6797629" imgH="4596782" progId="Excel.Chart.8">
                  <p:embed/>
                </p:oleObj>
              </mc:Choice>
              <mc:Fallback>
                <p:oleObj r:id="rId7" imgW="6797629" imgH="4596782"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213" y="1625600"/>
                        <a:ext cx="67976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68012628"/>
      </p:ext>
    </p:extLst>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87500"/>
            <a:ext cx="6862763"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7825"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8"/>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4345"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925" y="581025"/>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3"/>
          <p:cNvSpPr txBox="1">
            <a:spLocks noChangeArrowheads="1"/>
          </p:cNvSpPr>
          <p:nvPr/>
        </p:nvSpPr>
        <p:spPr bwMode="auto">
          <a:xfrm>
            <a:off x="2201863" y="668338"/>
            <a:ext cx="50688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Too many houses</a:t>
            </a:r>
          </a:p>
        </p:txBody>
      </p:sp>
      <p:sp>
        <p:nvSpPr>
          <p:cNvPr id="8202" name="Text Box 4"/>
          <p:cNvSpPr txBox="1">
            <a:spLocks noChangeArrowheads="1"/>
          </p:cNvSpPr>
          <p:nvPr/>
        </p:nvSpPr>
        <p:spPr bwMode="auto">
          <a:xfrm>
            <a:off x="2231219" y="2743200"/>
            <a:ext cx="49720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16" charset="-128"/>
              </a:defRPr>
            </a:lvl1pPr>
            <a:lvl2pPr marL="742950" indent="-285750">
              <a:defRPr sz="2400" baseline="-25000">
                <a:solidFill>
                  <a:schemeClr val="tx1"/>
                </a:solidFill>
                <a:latin typeface="Arial" charset="0"/>
                <a:ea typeface="ＭＳ Ｐゴシック" pitchFamily="-16" charset="-128"/>
              </a:defRPr>
            </a:lvl2pPr>
            <a:lvl3pPr marL="1143000" indent="-228600">
              <a:defRPr sz="2400" baseline="-25000">
                <a:solidFill>
                  <a:schemeClr val="tx1"/>
                </a:solidFill>
                <a:latin typeface="Arial" charset="0"/>
                <a:ea typeface="ＭＳ Ｐゴシック" pitchFamily="-16" charset="-128"/>
              </a:defRPr>
            </a:lvl3pPr>
            <a:lvl4pPr marL="1600200" indent="-228600">
              <a:defRPr sz="2400" baseline="-25000">
                <a:solidFill>
                  <a:schemeClr val="tx1"/>
                </a:solidFill>
                <a:latin typeface="Arial" charset="0"/>
                <a:ea typeface="ＭＳ Ｐゴシック" pitchFamily="-16" charset="-128"/>
              </a:defRPr>
            </a:lvl4pPr>
            <a:lvl5pPr marL="2057400" indent="-228600">
              <a:defRPr sz="2400" baseline="-250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9pPr>
          </a:lstStyle>
          <a:p>
            <a:pPr algn="ctr" eaLnBrk="0" hangingPunct="0">
              <a:spcBef>
                <a:spcPct val="50000"/>
              </a:spcBef>
              <a:defRPr/>
            </a:pPr>
            <a:r>
              <a:rPr lang="en-IE" sz="4400" baseline="0"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latin typeface="Arial" pitchFamily="34" charset="0"/>
                <a:ea typeface="Calibri"/>
                <a:cs typeface="Arial" pitchFamily="34" charset="0"/>
              </a:rPr>
              <a:t>120,000 – 140,000 more houses than we need</a:t>
            </a:r>
            <a:endParaRPr lang="en-US" baseline="0" dirty="0">
              <a:solidFill>
                <a:srgbClr val="000000"/>
              </a:solidFill>
            </a:endParaRPr>
          </a:p>
        </p:txBody>
      </p:sp>
    </p:spTree>
    <p:extLst>
      <p:ext uri="{BB962C8B-B14F-4D97-AF65-F5344CB8AC3E}">
        <p14:creationId xmlns:p14="http://schemas.microsoft.com/office/powerpoint/2010/main" val="1627669330"/>
      </p:ext>
    </p:extLst>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1738" y="5638800"/>
            <a:ext cx="15922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235700"/>
            <a:ext cx="3238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950" y="5778500"/>
            <a:ext cx="4381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5368"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6675" y="581025"/>
            <a:ext cx="12842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3"/>
          <p:cNvSpPr txBox="1">
            <a:spLocks noChangeArrowheads="1"/>
          </p:cNvSpPr>
          <p:nvPr/>
        </p:nvSpPr>
        <p:spPr bwMode="auto">
          <a:xfrm>
            <a:off x="1943100" y="581025"/>
            <a:ext cx="525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Unemployment up</a:t>
            </a:r>
          </a:p>
        </p:txBody>
      </p:sp>
      <p:graphicFrame>
        <p:nvGraphicFramePr>
          <p:cNvPr id="15370" name="Chart 1"/>
          <p:cNvGraphicFramePr>
            <a:graphicFrameLocks/>
          </p:cNvGraphicFramePr>
          <p:nvPr/>
        </p:nvGraphicFramePr>
        <p:xfrm>
          <a:off x="939800" y="1468438"/>
          <a:ext cx="6197600" cy="4165600"/>
        </p:xfrm>
        <a:graphic>
          <a:graphicData uri="http://schemas.openxmlformats.org/presentationml/2006/ole">
            <mc:AlternateContent xmlns:mc="http://schemas.openxmlformats.org/markup-compatibility/2006">
              <mc:Choice xmlns:v="urn:schemas-microsoft-com:vml" Requires="v">
                <p:oleObj spid="_x0000_s12310" r:id="rId8" imgW="6200169" imgH="4163929" progId="Excel.Chart.8">
                  <p:embed/>
                </p:oleObj>
              </mc:Choice>
              <mc:Fallback>
                <p:oleObj r:id="rId8" imgW="6200169" imgH="4163929"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800" y="1468438"/>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5506829"/>
      </p:ext>
    </p:extLst>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5638800"/>
            <a:ext cx="15922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235700"/>
            <a:ext cx="3238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950" y="5778500"/>
            <a:ext cx="4381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639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6675" y="581025"/>
            <a:ext cx="12842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3"/>
          <p:cNvSpPr txBox="1">
            <a:spLocks noChangeArrowheads="1"/>
          </p:cNvSpPr>
          <p:nvPr/>
        </p:nvSpPr>
        <p:spPr bwMode="auto">
          <a:xfrm>
            <a:off x="1943100" y="581025"/>
            <a:ext cx="525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Homelessness up</a:t>
            </a:r>
          </a:p>
        </p:txBody>
      </p:sp>
      <p:pic>
        <p:nvPicPr>
          <p:cNvPr id="16394" name="Picture 4"/>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866900" y="1295400"/>
            <a:ext cx="52101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4"/>
          <p:cNvSpPr txBox="1">
            <a:spLocks noChangeArrowheads="1"/>
          </p:cNvSpPr>
          <p:nvPr/>
        </p:nvSpPr>
        <p:spPr bwMode="auto">
          <a:xfrm>
            <a:off x="1986147" y="2333416"/>
            <a:ext cx="49720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16" charset="-128"/>
              </a:defRPr>
            </a:lvl1pPr>
            <a:lvl2pPr marL="742950" indent="-285750">
              <a:defRPr sz="2400" baseline="-25000">
                <a:solidFill>
                  <a:schemeClr val="tx1"/>
                </a:solidFill>
                <a:latin typeface="Arial" charset="0"/>
                <a:ea typeface="ＭＳ Ｐゴシック" pitchFamily="-16" charset="-128"/>
              </a:defRPr>
            </a:lvl2pPr>
            <a:lvl3pPr marL="1143000" indent="-228600">
              <a:defRPr sz="2400" baseline="-25000">
                <a:solidFill>
                  <a:schemeClr val="tx1"/>
                </a:solidFill>
                <a:latin typeface="Arial" charset="0"/>
                <a:ea typeface="ＭＳ Ｐゴシック" pitchFamily="-16" charset="-128"/>
              </a:defRPr>
            </a:lvl3pPr>
            <a:lvl4pPr marL="1600200" indent="-228600">
              <a:defRPr sz="2400" baseline="-25000">
                <a:solidFill>
                  <a:schemeClr val="tx1"/>
                </a:solidFill>
                <a:latin typeface="Arial" charset="0"/>
                <a:ea typeface="ＭＳ Ｐゴシック" pitchFamily="-16" charset="-128"/>
              </a:defRPr>
            </a:lvl4pPr>
            <a:lvl5pPr marL="2057400" indent="-228600">
              <a:defRPr sz="2400" baseline="-250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9pPr>
          </a:lstStyle>
          <a:p>
            <a:pPr algn="ctr" eaLnBrk="0" hangingPunct="0">
              <a:spcBef>
                <a:spcPct val="50000"/>
              </a:spcBef>
              <a:defRPr/>
            </a:pPr>
            <a:r>
              <a:rPr lang="en-IE" sz="4400" baseline="0"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latin typeface="Arial" pitchFamily="34" charset="0"/>
                <a:ea typeface="Calibri"/>
                <a:cs typeface="Arial" pitchFamily="34" charset="0"/>
              </a:rPr>
              <a:t>NGOs report increased numbers of homeless people</a:t>
            </a:r>
            <a:endParaRPr lang="en-US" baseline="0" dirty="0">
              <a:solidFill>
                <a:srgbClr val="000000"/>
              </a:solidFill>
            </a:endParaRPr>
          </a:p>
        </p:txBody>
      </p:sp>
    </p:spTree>
    <p:extLst>
      <p:ext uri="{BB962C8B-B14F-4D97-AF65-F5344CB8AC3E}">
        <p14:creationId xmlns:p14="http://schemas.microsoft.com/office/powerpoint/2010/main" val="115590938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endParaRPr lang="fr-BE" b="1" dirty="0" smtClean="0">
              <a:latin typeface="Calibri" pitchFamily="34" charset="0"/>
              <a:cs typeface="Calibri" pitchFamily="34" charset="0"/>
            </a:endParaRPr>
          </a:p>
          <a:p>
            <a:pPr marL="0" indent="0" algn="ctr">
              <a:buNone/>
            </a:pPr>
            <a:r>
              <a:rPr lang="fr-BE" b="1" dirty="0" smtClean="0">
                <a:latin typeface="Calibri" pitchFamily="34" charset="0"/>
                <a:cs typeface="Calibri" pitchFamily="34" charset="0"/>
              </a:rPr>
              <a:t>Living in Europe in </a:t>
            </a:r>
            <a:r>
              <a:rPr lang="fr-BE" b="1" dirty="0" err="1" smtClean="0">
                <a:latin typeface="Calibri" pitchFamily="34" charset="0"/>
                <a:cs typeface="Calibri" pitchFamily="34" charset="0"/>
              </a:rPr>
              <a:t>diversity</a:t>
            </a:r>
            <a:r>
              <a:rPr lang="fr-BE" b="1" dirty="0" smtClean="0">
                <a:latin typeface="Calibri" pitchFamily="34" charset="0"/>
                <a:cs typeface="Calibri" pitchFamily="34" charset="0"/>
              </a:rPr>
              <a:t>: </a:t>
            </a:r>
          </a:p>
          <a:p>
            <a:pPr marL="0" indent="0" algn="ctr">
              <a:buNone/>
            </a:pPr>
            <a:r>
              <a:rPr lang="fr-BE" b="1" dirty="0" err="1" smtClean="0">
                <a:latin typeface="Calibri" pitchFamily="34" charset="0"/>
                <a:cs typeface="Calibri" pitchFamily="34" charset="0"/>
              </a:rPr>
              <a:t>Overview</a:t>
            </a:r>
            <a:r>
              <a:rPr lang="fr-BE" b="1" dirty="0" smtClean="0">
                <a:latin typeface="Calibri" pitchFamily="34" charset="0"/>
                <a:cs typeface="Calibri" pitchFamily="34" charset="0"/>
              </a:rPr>
              <a:t> of the </a:t>
            </a: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policy</a:t>
            </a:r>
            <a:endParaRPr lang="fr-BE" b="1" dirty="0" smtClean="0">
              <a:latin typeface="Calibri" pitchFamily="34" charset="0"/>
              <a:cs typeface="Calibri" pitchFamily="34" charset="0"/>
            </a:endParaRPr>
          </a:p>
          <a:p>
            <a:pPr marL="0" indent="0" algn="ctr">
              <a:buNone/>
            </a:pPr>
            <a:r>
              <a:rPr lang="fr-BE" dirty="0" smtClean="0">
                <a:latin typeface="Calibri" pitchFamily="34" charset="0"/>
                <a:cs typeface="Calibri" pitchFamily="34" charset="0"/>
              </a:rPr>
              <a:t>by</a:t>
            </a:r>
          </a:p>
          <a:p>
            <a:pPr marL="0" indent="0" algn="ctr">
              <a:buNone/>
            </a:pPr>
            <a:r>
              <a:rPr lang="fr-BE" sz="3600" b="1" dirty="0" smtClean="0">
                <a:solidFill>
                  <a:srgbClr val="3DB612"/>
                </a:solidFill>
                <a:latin typeface="Calibri" pitchFamily="34" charset="0"/>
              </a:rPr>
              <a:t>Michel </a:t>
            </a:r>
            <a:r>
              <a:rPr lang="fr-BE" sz="3600" b="1" dirty="0" err="1" smtClean="0">
                <a:solidFill>
                  <a:srgbClr val="3DB612"/>
                </a:solidFill>
                <a:latin typeface="Calibri" pitchFamily="34" charset="0"/>
              </a:rPr>
              <a:t>Debruyne</a:t>
            </a:r>
            <a:endParaRPr lang="fr-BE" sz="3600" b="1" dirty="0">
              <a:solidFill>
                <a:srgbClr val="3DB612"/>
              </a:solidFill>
              <a:latin typeface="Calibri" pitchFamily="34" charset="0"/>
            </a:endParaRPr>
          </a:p>
          <a:p>
            <a:pPr marL="0" indent="0" algn="ctr">
              <a:buNone/>
            </a:pPr>
            <a:r>
              <a:rPr lang="en-US" dirty="0" smtClean="0">
                <a:latin typeface="Calibri" pitchFamily="34" charset="0"/>
                <a:cs typeface="Calibri" pitchFamily="34" charset="0"/>
              </a:rPr>
              <a:t>Advisor ACW</a:t>
            </a:r>
          </a:p>
          <a:p>
            <a:pPr marL="0" indent="0" algn="ctr">
              <a:buNone/>
            </a:pPr>
            <a:r>
              <a:rPr lang="en-US" dirty="0" smtClean="0">
                <a:latin typeface="Calibri" pitchFamily="34" charset="0"/>
                <a:cs typeface="Calibri" pitchFamily="34" charset="0"/>
              </a:rPr>
              <a:t>Belgium</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4294311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863" y="4114800"/>
            <a:ext cx="54054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42724" y="1606884"/>
            <a:ext cx="7239000" cy="4336716"/>
          </a:xfrm>
          <a:prstGeom prst="rect">
            <a:avLst/>
          </a:prstGeom>
          <a:ln>
            <a:noFill/>
          </a:ln>
          <a:effectLst>
            <a:softEdge rad="112500"/>
          </a:effectLst>
        </p:spPr>
      </p:pic>
      <p:pic>
        <p:nvPicPr>
          <p:cNvPr id="1741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8575" y="6400800"/>
            <a:ext cx="2254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sp>
        <p:nvSpPr>
          <p:cNvPr id="17416" name="Text Box 3"/>
          <p:cNvSpPr txBox="1">
            <a:spLocks noChangeArrowheads="1"/>
          </p:cNvSpPr>
          <p:nvPr/>
        </p:nvSpPr>
        <p:spPr bwMode="auto">
          <a:xfrm>
            <a:off x="1485900" y="534988"/>
            <a:ext cx="59531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Builders and bankers</a:t>
            </a:r>
          </a:p>
        </p:txBody>
      </p:sp>
      <p:pic>
        <p:nvPicPr>
          <p:cNvPr id="17417"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414338"/>
            <a:ext cx="11223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txBox="1">
            <a:spLocks/>
          </p:cNvSpPr>
          <p:nvPr/>
        </p:nvSpPr>
        <p:spPr>
          <a:xfrm>
            <a:off x="457200" y="16764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IE"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ea typeface="Calibri"/>
                <a:cs typeface="Arial" pitchFamily="34" charset="0"/>
              </a:rPr>
              <a:t>Builders couldn’t sell</a:t>
            </a:r>
            <a:endParaRPr lang="en-IE" dirty="0">
              <a:solidFill>
                <a:srgbClr val="78B4C8"/>
              </a:solidFill>
              <a:cs typeface="Arial" pitchFamily="34" charset="0"/>
            </a:endParaRPr>
          </a:p>
        </p:txBody>
      </p:sp>
      <p:sp>
        <p:nvSpPr>
          <p:cNvPr id="20" name="Title 1"/>
          <p:cNvSpPr txBox="1">
            <a:spLocks/>
          </p:cNvSpPr>
          <p:nvPr/>
        </p:nvSpPr>
        <p:spPr>
          <a:xfrm>
            <a:off x="347424" y="2632242"/>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IE"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ea typeface="Calibri"/>
                <a:cs typeface="Arial" pitchFamily="34" charset="0"/>
              </a:rPr>
              <a:t>Builders defaulted on loans</a:t>
            </a:r>
            <a:endParaRPr lang="en-IE" dirty="0">
              <a:solidFill>
                <a:srgbClr val="78B4C8"/>
              </a:solidFill>
              <a:cs typeface="Arial" pitchFamily="34" charset="0"/>
            </a:endParaRPr>
          </a:p>
        </p:txBody>
      </p:sp>
      <p:sp>
        <p:nvSpPr>
          <p:cNvPr id="22" name="Title 1"/>
          <p:cNvSpPr txBox="1">
            <a:spLocks/>
          </p:cNvSpPr>
          <p:nvPr/>
        </p:nvSpPr>
        <p:spPr>
          <a:xfrm>
            <a:off x="457200" y="381952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IE"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ea typeface="Calibri"/>
                <a:cs typeface="Arial" pitchFamily="34" charset="0"/>
              </a:rPr>
              <a:t>Builders went bust</a:t>
            </a:r>
            <a:r>
              <a:rPr lang="en-IE" dirty="0" smtClean="0">
                <a:ln w="9525" cap="rnd" cmpd="sng" algn="ctr">
                  <a:solidFill>
                    <a:srgbClr val="000000"/>
                  </a:solidFill>
                  <a:prstDash val="solid"/>
                  <a:bevel/>
                </a:ln>
                <a:solidFill>
                  <a:srgbClr val="78B4C8"/>
                </a:solidFill>
                <a:ea typeface="Calibri"/>
                <a:cs typeface="Arial" pitchFamily="34" charset="0"/>
              </a:rPr>
              <a:t> </a:t>
            </a:r>
            <a:endParaRPr lang="en-IE" dirty="0">
              <a:solidFill>
                <a:srgbClr val="78B4C8"/>
              </a:solidFill>
              <a:cs typeface="Arial" pitchFamily="34" charset="0"/>
            </a:endParaRPr>
          </a:p>
        </p:txBody>
      </p:sp>
      <p:sp>
        <p:nvSpPr>
          <p:cNvPr id="24" name="Title 1"/>
          <p:cNvSpPr txBox="1">
            <a:spLocks/>
          </p:cNvSpPr>
          <p:nvPr/>
        </p:nvSpPr>
        <p:spPr>
          <a:xfrm>
            <a:off x="457200" y="48006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IE" dirty="0" smtClean="0">
                <a:ln w="6350" cap="flat" cmpd="sng" algn="ctr">
                  <a:solidFill>
                    <a:srgbClr val="054697"/>
                  </a:solidFill>
                  <a:prstDash val="solid"/>
                  <a:round/>
                </a:ln>
                <a:solidFill>
                  <a:srgbClr val="78B4C8"/>
                </a:solidFill>
                <a:effectLst>
                  <a:outerShdw blurRad="41275" dist="20320" dir="1800000" algn="tl">
                    <a:srgbClr val="000000">
                      <a:alpha val="40000"/>
                    </a:srgbClr>
                  </a:outerShdw>
                </a:effectLst>
                <a:ea typeface="Calibri"/>
                <a:cs typeface="Arial" pitchFamily="34" charset="0"/>
              </a:rPr>
              <a:t>Banks went bust</a:t>
            </a:r>
            <a:endParaRPr lang="en-IE" dirty="0">
              <a:solidFill>
                <a:srgbClr val="78B4C8"/>
              </a:solidFill>
              <a:cs typeface="Arial" pitchFamily="34" charset="0"/>
            </a:endParaRPr>
          </a:p>
        </p:txBody>
      </p:sp>
    </p:spTree>
    <p:extLst>
      <p:ext uri="{BB962C8B-B14F-4D97-AF65-F5344CB8AC3E}">
        <p14:creationId xmlns:p14="http://schemas.microsoft.com/office/powerpoint/2010/main" val="394014361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5891213"/>
            <a:ext cx="3746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5992813"/>
            <a:ext cx="26273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5988050"/>
            <a:ext cx="26273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1"/>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8440"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1925" y="581025"/>
            <a:ext cx="11890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3"/>
          <p:cNvSpPr txBox="1">
            <a:spLocks noChangeArrowheads="1"/>
          </p:cNvSpPr>
          <p:nvPr/>
        </p:nvSpPr>
        <p:spPr bwMode="auto">
          <a:xfrm>
            <a:off x="1057275" y="2286000"/>
            <a:ext cx="7467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lgn="ctr">
              <a:spcBef>
                <a:spcPct val="50000"/>
              </a:spcBef>
            </a:pPr>
            <a:r>
              <a:rPr lang="en-US" sz="4400" b="1" baseline="0" smtClean="0">
                <a:solidFill>
                  <a:srgbClr val="357582"/>
                </a:solidFill>
              </a:rPr>
              <a:t>Ireland has a housing crisis</a:t>
            </a:r>
          </a:p>
        </p:txBody>
      </p:sp>
    </p:spTree>
    <p:extLst>
      <p:ext uri="{BB962C8B-B14F-4D97-AF65-F5344CB8AC3E}">
        <p14:creationId xmlns:p14="http://schemas.microsoft.com/office/powerpoint/2010/main" val="1441564780"/>
      </p:ext>
    </p:extLst>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19463"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81025"/>
            <a:ext cx="1122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2209800" y="64135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Any good news?</a:t>
            </a:r>
          </a:p>
        </p:txBody>
      </p:sp>
      <p:sp>
        <p:nvSpPr>
          <p:cNvPr id="17417" name="Text Box 4"/>
          <p:cNvSpPr txBox="1">
            <a:spLocks noChangeArrowheads="1"/>
          </p:cNvSpPr>
          <p:nvPr/>
        </p:nvSpPr>
        <p:spPr bwMode="auto">
          <a:xfrm>
            <a:off x="742950" y="1600200"/>
            <a:ext cx="7620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buFont typeface="Symbol" pitchFamily="18" charset="2"/>
              <a:buChar char=""/>
            </a:pPr>
            <a:r>
              <a:rPr lang="en-US" sz="3200" b="1" baseline="0" smtClean="0">
                <a:solidFill>
                  <a:srgbClr val="78B4C8"/>
                </a:solidFill>
              </a:rPr>
              <a:t>House prices </a:t>
            </a:r>
            <a:r>
              <a:rPr lang="en-US" sz="3200" b="1" i="1" baseline="0" smtClean="0">
                <a:solidFill>
                  <a:srgbClr val="78B4C8"/>
                </a:solidFill>
              </a:rPr>
              <a:t>may</a:t>
            </a:r>
            <a:r>
              <a:rPr lang="en-US" sz="3200" i="1" baseline="0" smtClean="0">
                <a:solidFill>
                  <a:srgbClr val="78B4C8"/>
                </a:solidFill>
              </a:rPr>
              <a:t> </a:t>
            </a:r>
            <a:r>
              <a:rPr lang="en-US" sz="3200" b="1" baseline="0" smtClean="0">
                <a:solidFill>
                  <a:srgbClr val="78B4C8"/>
                </a:solidFill>
              </a:rPr>
              <a:t>be beginning to level off.  Central Bank thinks house prices are undervalued by between 12% and 26%.</a:t>
            </a:r>
          </a:p>
          <a:p>
            <a:pPr>
              <a:spcBef>
                <a:spcPct val="50000"/>
              </a:spcBef>
              <a:buFont typeface="Symbol" pitchFamily="18" charset="2"/>
              <a:buChar char=""/>
            </a:pPr>
            <a:endParaRPr lang="en-US" baseline="0" smtClean="0">
              <a:solidFill>
                <a:srgbClr val="000000"/>
              </a:solidFill>
            </a:endParaRPr>
          </a:p>
        </p:txBody>
      </p:sp>
      <p:sp>
        <p:nvSpPr>
          <p:cNvPr id="12" name="Text Box 4"/>
          <p:cNvSpPr txBox="1">
            <a:spLocks noChangeArrowheads="1"/>
          </p:cNvSpPr>
          <p:nvPr/>
        </p:nvSpPr>
        <p:spPr bwMode="auto">
          <a:xfrm>
            <a:off x="742950" y="3738563"/>
            <a:ext cx="7620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buFont typeface="Symbol" pitchFamily="18" charset="2"/>
              <a:buChar char=""/>
            </a:pPr>
            <a:r>
              <a:rPr lang="en-US" sz="3200" b="1" baseline="0" smtClean="0">
                <a:solidFill>
                  <a:srgbClr val="78B4C8"/>
                </a:solidFill>
              </a:rPr>
              <a:t>Rents in private rented sector are stable</a:t>
            </a:r>
          </a:p>
        </p:txBody>
      </p:sp>
    </p:spTree>
    <p:extLst>
      <p:ext uri="{BB962C8B-B14F-4D97-AF65-F5344CB8AC3E}">
        <p14:creationId xmlns:p14="http://schemas.microsoft.com/office/powerpoint/2010/main" val="24985508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dissolve">
                                      <p:cBhvr>
                                        <p:cTn id="7" dur="500"/>
                                        <p:tgtEl>
                                          <p:spTgt spid="174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2048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81025"/>
            <a:ext cx="1122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3"/>
          <p:cNvSpPr txBox="1">
            <a:spLocks noChangeArrowheads="1"/>
          </p:cNvSpPr>
          <p:nvPr/>
        </p:nvSpPr>
        <p:spPr bwMode="auto">
          <a:xfrm>
            <a:off x="2209800" y="64135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Any good news?</a:t>
            </a:r>
          </a:p>
        </p:txBody>
      </p:sp>
      <p:sp>
        <p:nvSpPr>
          <p:cNvPr id="20489" name="Text Box 4"/>
          <p:cNvSpPr txBox="1">
            <a:spLocks noChangeArrowheads="1"/>
          </p:cNvSpPr>
          <p:nvPr/>
        </p:nvSpPr>
        <p:spPr bwMode="auto">
          <a:xfrm>
            <a:off x="762000" y="19050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buFont typeface="Symbol" pitchFamily="18" charset="2"/>
              <a:buChar char=""/>
            </a:pPr>
            <a:r>
              <a:rPr lang="en-US" sz="3200" b="1" baseline="0" smtClean="0">
                <a:solidFill>
                  <a:srgbClr val="78B4C8"/>
                </a:solidFill>
              </a:rPr>
              <a:t>Move from government grant to private finance should enable government finance to go further</a:t>
            </a:r>
          </a:p>
        </p:txBody>
      </p:sp>
      <p:sp>
        <p:nvSpPr>
          <p:cNvPr id="14" name="Text Box 4"/>
          <p:cNvSpPr txBox="1">
            <a:spLocks noChangeArrowheads="1"/>
          </p:cNvSpPr>
          <p:nvPr/>
        </p:nvSpPr>
        <p:spPr bwMode="auto">
          <a:xfrm>
            <a:off x="762000" y="3662363"/>
            <a:ext cx="7620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16" charset="-128"/>
              </a:defRPr>
            </a:lvl1pPr>
            <a:lvl2pPr marL="742950" indent="-285750">
              <a:defRPr sz="2400" baseline="-25000">
                <a:solidFill>
                  <a:schemeClr val="tx1"/>
                </a:solidFill>
                <a:latin typeface="Arial" charset="0"/>
                <a:ea typeface="ＭＳ Ｐゴシック" pitchFamily="-16" charset="-128"/>
              </a:defRPr>
            </a:lvl2pPr>
            <a:lvl3pPr marL="1143000" indent="-228600">
              <a:defRPr sz="2400" baseline="-25000">
                <a:solidFill>
                  <a:schemeClr val="tx1"/>
                </a:solidFill>
                <a:latin typeface="Arial" charset="0"/>
                <a:ea typeface="ＭＳ Ｐゴシック" pitchFamily="-16" charset="-128"/>
              </a:defRPr>
            </a:lvl3pPr>
            <a:lvl4pPr marL="1600200" indent="-228600">
              <a:defRPr sz="2400" baseline="-25000">
                <a:solidFill>
                  <a:schemeClr val="tx1"/>
                </a:solidFill>
                <a:latin typeface="Arial" charset="0"/>
                <a:ea typeface="ＭＳ Ｐゴシック" pitchFamily="-16" charset="-128"/>
              </a:defRPr>
            </a:lvl4pPr>
            <a:lvl5pPr marL="2057400" indent="-228600">
              <a:defRPr sz="2400" baseline="-250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9pPr>
          </a:lstStyle>
          <a:p>
            <a:pPr marL="457200" indent="-457200" eaLnBrk="0" hangingPunct="0">
              <a:spcBef>
                <a:spcPct val="50000"/>
              </a:spcBef>
              <a:buFont typeface="Symbol" pitchFamily="18" charset="2"/>
              <a:buChar char=""/>
              <a:defRPr/>
            </a:pPr>
            <a:r>
              <a:rPr lang="en-US" sz="3200" b="1" baseline="0" dirty="0" smtClean="0">
                <a:solidFill>
                  <a:srgbClr val="78B4C8"/>
                </a:solidFill>
              </a:rPr>
              <a:t>There are some creative responses to mortgage problems:</a:t>
            </a:r>
          </a:p>
          <a:p>
            <a:pPr marL="1200150" lvl="1" indent="-457200" eaLnBrk="0" hangingPunct="0">
              <a:spcBef>
                <a:spcPct val="50000"/>
              </a:spcBef>
              <a:buFont typeface="Courier New" pitchFamily="49" charset="0"/>
              <a:buChar char="o"/>
              <a:defRPr/>
            </a:pPr>
            <a:r>
              <a:rPr lang="en-US" sz="2800" b="1" baseline="0" dirty="0" smtClean="0">
                <a:solidFill>
                  <a:srgbClr val="78B4C8"/>
                </a:solidFill>
              </a:rPr>
              <a:t>Mortgage-to-Rent</a:t>
            </a:r>
          </a:p>
          <a:p>
            <a:pPr marL="1200150" lvl="1" indent="-457200" eaLnBrk="0" hangingPunct="0">
              <a:spcBef>
                <a:spcPct val="50000"/>
              </a:spcBef>
              <a:buFont typeface="Courier New" pitchFamily="49" charset="0"/>
              <a:buChar char="o"/>
              <a:defRPr/>
            </a:pPr>
            <a:r>
              <a:rPr lang="en-US" sz="2800" b="1" baseline="0" dirty="0" smtClean="0">
                <a:solidFill>
                  <a:srgbClr val="78B4C8"/>
                </a:solidFill>
              </a:rPr>
              <a:t>Negative equity mortgages</a:t>
            </a:r>
          </a:p>
        </p:txBody>
      </p:sp>
    </p:spTree>
    <p:extLst>
      <p:ext uri="{BB962C8B-B14F-4D97-AF65-F5344CB8AC3E}">
        <p14:creationId xmlns:p14="http://schemas.microsoft.com/office/powerpoint/2010/main" val="82872745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21511"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81025"/>
            <a:ext cx="1122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3"/>
          <p:cNvSpPr txBox="1">
            <a:spLocks noChangeArrowheads="1"/>
          </p:cNvSpPr>
          <p:nvPr/>
        </p:nvSpPr>
        <p:spPr bwMode="auto">
          <a:xfrm>
            <a:off x="2209800" y="641350"/>
            <a:ext cx="472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4400" b="1" baseline="0" smtClean="0">
                <a:solidFill>
                  <a:srgbClr val="357582"/>
                </a:solidFill>
              </a:rPr>
              <a:t>Any good news?</a:t>
            </a:r>
          </a:p>
        </p:txBody>
      </p:sp>
      <p:sp>
        <p:nvSpPr>
          <p:cNvPr id="11" name="Text Box 4"/>
          <p:cNvSpPr txBox="1">
            <a:spLocks noChangeArrowheads="1"/>
          </p:cNvSpPr>
          <p:nvPr/>
        </p:nvSpPr>
        <p:spPr bwMode="auto">
          <a:xfrm>
            <a:off x="762000" y="2133600"/>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charset="0"/>
                <a:ea typeface="ＭＳ Ｐゴシック" pitchFamily="-16" charset="-128"/>
              </a:defRPr>
            </a:lvl1pPr>
            <a:lvl2pPr marL="742950" indent="-285750">
              <a:defRPr sz="2400" baseline="-25000">
                <a:solidFill>
                  <a:schemeClr val="tx1"/>
                </a:solidFill>
                <a:latin typeface="Arial" charset="0"/>
                <a:ea typeface="ＭＳ Ｐゴシック" pitchFamily="-16" charset="-128"/>
              </a:defRPr>
            </a:lvl2pPr>
            <a:lvl3pPr marL="1143000" indent="-228600">
              <a:defRPr sz="2400" baseline="-25000">
                <a:solidFill>
                  <a:schemeClr val="tx1"/>
                </a:solidFill>
                <a:latin typeface="Arial" charset="0"/>
                <a:ea typeface="ＭＳ Ｐゴシック" pitchFamily="-16" charset="-128"/>
              </a:defRPr>
            </a:lvl3pPr>
            <a:lvl4pPr marL="1600200" indent="-228600">
              <a:defRPr sz="2400" baseline="-25000">
                <a:solidFill>
                  <a:schemeClr val="tx1"/>
                </a:solidFill>
                <a:latin typeface="Arial" charset="0"/>
                <a:ea typeface="ＭＳ Ｐゴシック" pitchFamily="-16" charset="-128"/>
              </a:defRPr>
            </a:lvl4pPr>
            <a:lvl5pPr marL="2057400" indent="-228600">
              <a:defRPr sz="2400" baseline="-250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6" charset="-128"/>
              </a:defRPr>
            </a:lvl9pPr>
          </a:lstStyle>
          <a:p>
            <a:pPr marL="457200" indent="-457200" eaLnBrk="0" hangingPunct="0">
              <a:spcBef>
                <a:spcPct val="50000"/>
              </a:spcBef>
              <a:buFont typeface="Symbol" pitchFamily="18" charset="2"/>
              <a:buChar char=""/>
              <a:defRPr/>
            </a:pPr>
            <a:r>
              <a:rPr lang="en-US" sz="3200" b="1" baseline="0" dirty="0" smtClean="0">
                <a:solidFill>
                  <a:srgbClr val="78B4C8"/>
                </a:solidFill>
              </a:rPr>
              <a:t>Some </a:t>
            </a:r>
            <a:r>
              <a:rPr lang="en-US" sz="3200" b="1" baseline="0" dirty="0">
                <a:solidFill>
                  <a:srgbClr val="78B4C8"/>
                </a:solidFill>
              </a:rPr>
              <a:t>of the empty unsold housing will be used for social </a:t>
            </a:r>
            <a:r>
              <a:rPr lang="en-US" sz="3200" b="1" baseline="0" dirty="0" smtClean="0">
                <a:solidFill>
                  <a:srgbClr val="78B4C8"/>
                </a:solidFill>
              </a:rPr>
              <a:t>housing</a:t>
            </a:r>
            <a:endParaRPr lang="en-US" sz="3200" b="1" baseline="0" dirty="0">
              <a:solidFill>
                <a:srgbClr val="78B4C8"/>
              </a:solidFill>
            </a:endParaRPr>
          </a:p>
        </p:txBody>
      </p:sp>
    </p:spTree>
    <p:extLst>
      <p:ext uri="{BB962C8B-B14F-4D97-AF65-F5344CB8AC3E}">
        <p14:creationId xmlns:p14="http://schemas.microsoft.com/office/powerpoint/2010/main" val="3367891829"/>
      </p:ext>
    </p:extLst>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5129213"/>
            <a:ext cx="37433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5645150"/>
            <a:ext cx="1046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0"/>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22535"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581025"/>
            <a:ext cx="1122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3"/>
          <p:cNvSpPr txBox="1">
            <a:spLocks noChangeArrowheads="1"/>
          </p:cNvSpPr>
          <p:nvPr/>
        </p:nvSpPr>
        <p:spPr bwMode="auto">
          <a:xfrm>
            <a:off x="1676400" y="2057400"/>
            <a:ext cx="5867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lgn="ctr">
              <a:spcBef>
                <a:spcPct val="50000"/>
              </a:spcBef>
            </a:pPr>
            <a:r>
              <a:rPr lang="en-US" sz="4400" b="1" baseline="0" smtClean="0">
                <a:solidFill>
                  <a:srgbClr val="357582"/>
                </a:solidFill>
              </a:rPr>
              <a:t>So, some hope but a long way to go</a:t>
            </a:r>
          </a:p>
        </p:txBody>
      </p:sp>
    </p:spTree>
    <p:extLst>
      <p:ext uri="{BB962C8B-B14F-4D97-AF65-F5344CB8AC3E}">
        <p14:creationId xmlns:p14="http://schemas.microsoft.com/office/powerpoint/2010/main" val="1633042827"/>
      </p:ext>
    </p:extLst>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1650"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7825" y="5589588"/>
            <a:ext cx="1146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742113"/>
            <a:ext cx="914400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42125"/>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8"/>
          <p:cNvSpPr txBox="1">
            <a:spLocks noChangeArrowheads="1"/>
          </p:cNvSpPr>
          <p:nvPr/>
        </p:nvSpPr>
        <p:spPr bwMode="auto">
          <a:xfrm>
            <a:off x="-152400" y="-228600"/>
            <a:ext cx="9448800" cy="536575"/>
          </a:xfrm>
          <a:prstGeom prst="rect">
            <a:avLst/>
          </a:prstGeom>
          <a:solidFill>
            <a:srgbClr val="00A0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endParaRPr lang="en-GB" smtClean="0">
              <a:solidFill>
                <a:srgbClr val="000000"/>
              </a:solidFill>
            </a:endParaRPr>
          </a:p>
        </p:txBody>
      </p:sp>
      <p:pic>
        <p:nvPicPr>
          <p:cNvPr id="2356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81025"/>
            <a:ext cx="16557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3"/>
          <p:cNvSpPr txBox="1">
            <a:spLocks noChangeArrowheads="1"/>
          </p:cNvSpPr>
          <p:nvPr/>
        </p:nvSpPr>
        <p:spPr bwMode="auto">
          <a:xfrm>
            <a:off x="2552700" y="23622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charset="0"/>
                <a:ea typeface="MS PGothic" pitchFamily="34" charset="-128"/>
              </a:defRPr>
            </a:lvl1pPr>
            <a:lvl2pPr marL="742950" indent="-285750" eaLnBrk="0" hangingPunct="0">
              <a:defRPr sz="2400" baseline="-25000">
                <a:solidFill>
                  <a:schemeClr val="tx1"/>
                </a:solidFill>
                <a:latin typeface="Arial" charset="0"/>
                <a:ea typeface="MS PGothic" pitchFamily="34" charset="-128"/>
              </a:defRPr>
            </a:lvl2pPr>
            <a:lvl3pPr marL="1143000" indent="-228600" eaLnBrk="0" hangingPunct="0">
              <a:defRPr sz="2400" baseline="-25000">
                <a:solidFill>
                  <a:schemeClr val="tx1"/>
                </a:solidFill>
                <a:latin typeface="Arial" charset="0"/>
                <a:ea typeface="MS PGothic" pitchFamily="34" charset="-128"/>
              </a:defRPr>
            </a:lvl3pPr>
            <a:lvl4pPr marL="1600200" indent="-228600" eaLnBrk="0" hangingPunct="0">
              <a:defRPr sz="2400" baseline="-25000">
                <a:solidFill>
                  <a:schemeClr val="tx1"/>
                </a:solidFill>
                <a:latin typeface="Arial" charset="0"/>
                <a:ea typeface="MS PGothic" pitchFamily="34" charset="-128"/>
              </a:defRPr>
            </a:lvl4pPr>
            <a:lvl5pPr marL="2057400" indent="-228600" eaLnBrk="0" hangingPunct="0">
              <a:defRPr sz="2400"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MS PGothic" pitchFamily="34" charset="-128"/>
              </a:defRPr>
            </a:lvl9pPr>
          </a:lstStyle>
          <a:p>
            <a:pPr>
              <a:spcBef>
                <a:spcPct val="50000"/>
              </a:spcBef>
            </a:pPr>
            <a:r>
              <a:rPr lang="en-US" sz="6000" b="1" baseline="0" smtClean="0">
                <a:solidFill>
                  <a:srgbClr val="357582"/>
                </a:solidFill>
              </a:rPr>
              <a:t>Thank you</a:t>
            </a:r>
          </a:p>
        </p:txBody>
      </p:sp>
    </p:spTree>
    <p:extLst>
      <p:ext uri="{BB962C8B-B14F-4D97-AF65-F5344CB8AC3E}">
        <p14:creationId xmlns:p14="http://schemas.microsoft.com/office/powerpoint/2010/main" val="2539239449"/>
      </p:ext>
    </p:extLst>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pPr>
            <a:r>
              <a:rPr lang="fr-BE" b="1" dirty="0" err="1" smtClean="0">
                <a:latin typeface="Calibri" pitchFamily="34" charset="0"/>
                <a:cs typeface="Calibri" pitchFamily="34" charset="0"/>
              </a:rPr>
              <a:t>Housing</a:t>
            </a:r>
            <a:r>
              <a:rPr lang="fr-BE" b="1" dirty="0" smtClean="0">
                <a:latin typeface="Calibri" pitchFamily="34" charset="0"/>
                <a:cs typeface="Calibri" pitchFamily="34" charset="0"/>
              </a:rPr>
              <a:t> </a:t>
            </a:r>
            <a:r>
              <a:rPr lang="fr-BE" b="1" dirty="0" err="1" smtClean="0">
                <a:latin typeface="Calibri" pitchFamily="34" charset="0"/>
                <a:cs typeface="Calibri" pitchFamily="34" charset="0"/>
              </a:rPr>
              <a:t>market</a:t>
            </a:r>
            <a:r>
              <a:rPr lang="fr-BE" b="1" dirty="0" smtClean="0">
                <a:latin typeface="Calibri" pitchFamily="34" charset="0"/>
                <a:cs typeface="Calibri" pitchFamily="34" charset="0"/>
              </a:rPr>
              <a:t> in time of </a:t>
            </a:r>
            <a:r>
              <a:rPr lang="fr-BE" b="1" dirty="0" err="1" smtClean="0">
                <a:latin typeface="Calibri" pitchFamily="34" charset="0"/>
                <a:cs typeface="Calibri" pitchFamily="34" charset="0"/>
              </a:rPr>
              <a:t>crisis</a:t>
            </a:r>
            <a:r>
              <a:rPr lang="fr-BE" b="1" dirty="0" smtClean="0">
                <a:latin typeface="Calibri" pitchFamily="34" charset="0"/>
                <a:cs typeface="Calibri" pitchFamily="34" charset="0"/>
              </a:rPr>
              <a:t>: case-</a:t>
            </a:r>
            <a:r>
              <a:rPr lang="fr-BE" b="1" dirty="0" err="1" smtClean="0">
                <a:latin typeface="Calibri" pitchFamily="34" charset="0"/>
                <a:cs typeface="Calibri" pitchFamily="34" charset="0"/>
              </a:rPr>
              <a:t>studies</a:t>
            </a:r>
            <a:endParaRPr lang="fr-BE" b="1" dirty="0" smtClean="0">
              <a:latin typeface="Calibri" pitchFamily="34" charset="0"/>
              <a:cs typeface="Calibri" pitchFamily="34" charset="0"/>
            </a:endParaRPr>
          </a:p>
          <a:p>
            <a:pPr marL="0" indent="0" algn="ctr">
              <a:buNone/>
            </a:pPr>
            <a:endParaRPr lang="fr-BE" b="1" dirty="0">
              <a:latin typeface="Calibri" pitchFamily="34" charset="0"/>
              <a:cs typeface="Calibri" pitchFamily="34" charset="0"/>
            </a:endParaRPr>
          </a:p>
          <a:p>
            <a:pPr marL="0" indent="0" algn="ctr">
              <a:buNone/>
            </a:pPr>
            <a:r>
              <a:rPr lang="fr-BE" sz="3600" b="1" dirty="0" smtClean="0">
                <a:solidFill>
                  <a:srgbClr val="3DB612"/>
                </a:solidFill>
                <a:latin typeface="Calibri" pitchFamily="34" charset="0"/>
              </a:rPr>
              <a:t>Spain</a:t>
            </a:r>
          </a:p>
          <a:p>
            <a:pPr marL="0" indent="0" algn="ctr">
              <a:buNone/>
            </a:pPr>
            <a:r>
              <a:rPr lang="fr-BE" sz="3600" b="1" dirty="0" smtClean="0">
                <a:solidFill>
                  <a:srgbClr val="3DB612"/>
                </a:solidFill>
                <a:latin typeface="Calibri" pitchFamily="34" charset="0"/>
              </a:rPr>
              <a:t>Javier </a:t>
            </a:r>
            <a:r>
              <a:rPr lang="fr-BE" sz="3600" b="1" dirty="0" err="1" smtClean="0">
                <a:solidFill>
                  <a:srgbClr val="3DB612"/>
                </a:solidFill>
                <a:latin typeface="Calibri" pitchFamily="34" charset="0"/>
              </a:rPr>
              <a:t>Urbina</a:t>
            </a:r>
            <a:endParaRPr lang="fr-BE" sz="3600" b="1" dirty="0">
              <a:solidFill>
                <a:srgbClr val="3DB612"/>
              </a:solidFill>
              <a:latin typeface="Calibri" pitchFamily="34" charset="0"/>
            </a:endParaRPr>
          </a:p>
          <a:p>
            <a:pPr marL="0" indent="0" algn="ctr">
              <a:buNone/>
            </a:pPr>
            <a:r>
              <a:rPr lang="fr-BE" dirty="0" smtClean="0">
                <a:latin typeface="Calibri" pitchFamily="34" charset="0"/>
                <a:cs typeface="Calibri" pitchFamily="34" charset="0"/>
              </a:rPr>
              <a:t>UGT</a:t>
            </a:r>
          </a:p>
          <a:p>
            <a:pPr marL="0" indent="0" algn="ctr">
              <a:buNone/>
            </a:pPr>
            <a:r>
              <a:rPr lang="fr-BE" dirty="0" smtClean="0">
                <a:latin typeface="Calibri" pitchFamily="34" charset="0"/>
                <a:cs typeface="Calibri" pitchFamily="34" charset="0"/>
              </a:rPr>
              <a:t>Spain</a:t>
            </a:r>
            <a:endParaRPr lang="fr-BE" dirty="0">
              <a:latin typeface="Calibri" pitchFamily="34" charset="0"/>
              <a:cs typeface="Calibri" pitchFamily="34" charset="0"/>
            </a:endParaRPr>
          </a:p>
        </p:txBody>
      </p:sp>
    </p:spTree>
    <p:extLst>
      <p:ext uri="{BB962C8B-B14F-4D97-AF65-F5344CB8AC3E}">
        <p14:creationId xmlns:p14="http://schemas.microsoft.com/office/powerpoint/2010/main" val="1188539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2"/>
          <p:cNvSpPr txBox="1">
            <a:spLocks noChangeArrowheads="1"/>
          </p:cNvSpPr>
          <p:nvPr/>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mtClean="0">
                <a:solidFill>
                  <a:srgbClr val="000000"/>
                </a:solidFill>
                <a:hlinkClick r:id="rId3"/>
              </a:rPr>
              <a:t>Free Powerpoint Templates</a:t>
            </a:r>
            <a:endParaRPr lang="fr-FR" smtClean="0">
              <a:solidFill>
                <a:srgbClr val="000000"/>
              </a:solidFill>
            </a:endParaRPr>
          </a:p>
        </p:txBody>
      </p:sp>
      <p:pic>
        <p:nvPicPr>
          <p:cNvPr id="12291" name="Picture 21" descr="l;kjh gfjuy yuj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p:cNvSpPr txBox="1">
            <a:spLocks noChangeArrowheads="1"/>
          </p:cNvSpPr>
          <p:nvPr/>
        </p:nvSpPr>
        <p:spPr bwMode="auto">
          <a:xfrm>
            <a:off x="1871663" y="809625"/>
            <a:ext cx="6877050" cy="220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smtClean="0">
                <a:solidFill>
                  <a:srgbClr val="344B74"/>
                </a:solidFill>
                <a:latin typeface="Verdana" pitchFamily="34" charset="0"/>
              </a:rPr>
              <a:t>From housing crisis towards a Europe of solidarity</a:t>
            </a:r>
          </a:p>
        </p:txBody>
      </p:sp>
      <p:sp>
        <p:nvSpPr>
          <p:cNvPr id="2" name="1 CuadroTexto"/>
          <p:cNvSpPr txBox="1"/>
          <p:nvPr/>
        </p:nvSpPr>
        <p:spPr>
          <a:xfrm>
            <a:off x="3348038" y="3429000"/>
            <a:ext cx="5688012" cy="1816100"/>
          </a:xfrm>
          <a:prstGeom prst="rect">
            <a:avLst/>
          </a:prstGeom>
          <a:noFill/>
        </p:spPr>
        <p:txBody>
          <a:bodyPr>
            <a:spAutoFit/>
          </a:bodyPr>
          <a:lstStyle/>
          <a:p>
            <a:pPr>
              <a:defRPr/>
            </a:pPr>
            <a:r>
              <a:rPr lang="en-GB" sz="2800" b="1" dirty="0">
                <a:solidFill>
                  <a:srgbClr val="C00000"/>
                </a:solidFill>
              </a:rPr>
              <a:t>Housing market in time of crises</a:t>
            </a:r>
          </a:p>
          <a:p>
            <a:pPr>
              <a:defRPr/>
            </a:pPr>
            <a:endParaRPr lang="en-GB" sz="2800" b="1" dirty="0">
              <a:solidFill>
                <a:srgbClr val="C00000"/>
              </a:solidFill>
            </a:endParaRPr>
          </a:p>
          <a:p>
            <a:pPr algn="r">
              <a:defRPr/>
            </a:pPr>
            <a:r>
              <a:rPr lang="es-ES" sz="2800" dirty="0">
                <a:solidFill>
                  <a:srgbClr val="000000">
                    <a:lumMod val="50000"/>
                    <a:lumOff val="50000"/>
                  </a:srgbClr>
                </a:solidFill>
              </a:rPr>
              <a:t>Javier Urbina</a:t>
            </a:r>
          </a:p>
          <a:p>
            <a:pPr algn="r">
              <a:defRPr/>
            </a:pPr>
            <a:r>
              <a:rPr lang="es-ES" sz="2800" dirty="0">
                <a:solidFill>
                  <a:srgbClr val="000000">
                    <a:lumMod val="50000"/>
                    <a:lumOff val="50000"/>
                  </a:srgbClr>
                </a:solidFill>
              </a:rPr>
              <a:t>MCA-UGT</a:t>
            </a:r>
          </a:p>
        </p:txBody>
      </p:sp>
      <p:pic>
        <p:nvPicPr>
          <p:cNvPr id="12294" name="2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5229225"/>
            <a:ext cx="2800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2519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395288" y="188913"/>
            <a:ext cx="830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b="1" cap="small" dirty="0">
                <a:solidFill>
                  <a:srgbClr val="000000"/>
                </a:solidFill>
              </a:rPr>
              <a:t>Social and Economical situation in Spain</a:t>
            </a:r>
            <a:r>
              <a:rPr lang="fr-FR" sz="3200" b="1" dirty="0">
                <a:solidFill>
                  <a:srgbClr val="344B74"/>
                </a:solidFill>
                <a:latin typeface="Verdana" pitchFamily="34" charset="0"/>
              </a:rPr>
              <a:t>:</a:t>
            </a:r>
            <a:endParaRPr lang="fr-FR" sz="3200" dirty="0">
              <a:solidFill>
                <a:srgbClr val="344B74"/>
              </a:solidFill>
            </a:endParaRPr>
          </a:p>
        </p:txBody>
      </p:sp>
      <p:sp>
        <p:nvSpPr>
          <p:cNvPr id="13315" name="Text Box 8"/>
          <p:cNvSpPr txBox="1">
            <a:spLocks noChangeArrowheads="1"/>
          </p:cNvSpPr>
          <p:nvPr/>
        </p:nvSpPr>
        <p:spPr bwMode="auto">
          <a:xfrm>
            <a:off x="900113" y="773113"/>
            <a:ext cx="7704137" cy="5464175"/>
          </a:xfrm>
          <a:prstGeom prst="rect">
            <a:avLst/>
          </a:prstGeom>
          <a:noFill/>
          <a:ln>
            <a:noFill/>
          </a:ln>
          <a:effectLst/>
          <a:extLst>
            <a:ext uri="{909E8E84-426E-40DD-AFC4-6F175D3DCCD1}">
              <a14:hiddenFill xmlns:a14="http://schemas.microsoft.com/office/drawing/2010/main">
                <a:solidFill>
                  <a:schemeClr val="bg1">
                    <a:alpha val="7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KEY FACTORS OF THE SPANISH ECONOMY</a:t>
            </a:r>
          </a:p>
          <a:p>
            <a:pPr algn="just" eaLnBrk="1" hangingPunct="1">
              <a:lnSpc>
                <a:spcPct val="115000"/>
              </a:lnSpc>
              <a:spcBef>
                <a:spcPts val="1800"/>
              </a:spcBef>
              <a:spcAft>
                <a:spcPts val="1200"/>
              </a:spcAft>
            </a:pPr>
            <a:r>
              <a:rPr lang="es-ES_tradnl" sz="2000" b="1" smtClean="0">
                <a:solidFill>
                  <a:srgbClr val="0070C0"/>
                </a:solidFill>
                <a:ea typeface="Calibri" pitchFamily="34" charset="0"/>
                <a:cs typeface="Times New Roman" pitchFamily="18" charset="0"/>
              </a:rPr>
              <a:t>Gross Domestic Product development</a:t>
            </a:r>
          </a:p>
          <a:p>
            <a:pPr algn="just" eaLnBrk="1" hangingPunct="1">
              <a:lnSpc>
                <a:spcPct val="115000"/>
              </a:lnSpc>
              <a:spcBef>
                <a:spcPts val="1800"/>
              </a:spcBef>
              <a:spcAft>
                <a:spcPts val="1200"/>
              </a:spcAft>
            </a:pPr>
            <a:endParaRPr lang="es-ES" sz="2000" smtClean="0">
              <a:solidFill>
                <a:srgbClr val="000000"/>
              </a:solidFill>
              <a:latin typeface="Verdana" pitchFamily="34" charset="0"/>
              <a:ea typeface="Calibri" pitchFamily="34" charset="0"/>
              <a:cs typeface="Times New Roman" pitchFamily="18" charset="0"/>
            </a:endParaRPr>
          </a:p>
        </p:txBody>
      </p:sp>
      <p:graphicFrame>
        <p:nvGraphicFramePr>
          <p:cNvPr id="8" name="7 Tabla"/>
          <p:cNvGraphicFramePr>
            <a:graphicFrameLocks noGrp="1"/>
          </p:cNvGraphicFramePr>
          <p:nvPr/>
        </p:nvGraphicFramePr>
        <p:xfrm>
          <a:off x="1187450" y="2349500"/>
          <a:ext cx="6408738" cy="3125925"/>
        </p:xfrm>
        <a:graphic>
          <a:graphicData uri="http://schemas.openxmlformats.org/drawingml/2006/table">
            <a:tbl>
              <a:tblPr firstRow="1" firstCol="1" bandRow="1">
                <a:tableStyleId>{5C22544A-7EE6-4342-B048-85BDC9FD1C3A}</a:tableStyleId>
              </a:tblPr>
              <a:tblGrid>
                <a:gridCol w="1234815"/>
                <a:gridCol w="1160371"/>
                <a:gridCol w="971021"/>
                <a:gridCol w="594249"/>
                <a:gridCol w="1477261"/>
                <a:gridCol w="971021"/>
              </a:tblGrid>
              <a:tr h="1051425">
                <a:tc>
                  <a:txBody>
                    <a:bodyPr/>
                    <a:lstStyle/>
                    <a:p>
                      <a:pPr>
                        <a:lnSpc>
                          <a:spcPct val="115000"/>
                        </a:lnSpc>
                        <a:spcBef>
                          <a:spcPts val="600"/>
                        </a:spcBef>
                        <a:spcAft>
                          <a:spcPts val="0"/>
                        </a:spcAft>
                      </a:pPr>
                      <a:r>
                        <a:rPr lang="es-ES" sz="2000" dirty="0">
                          <a:solidFill>
                            <a:schemeClr val="accent6"/>
                          </a:solidFill>
                          <a:effectLst/>
                        </a:rPr>
                        <a:t>Anual </a:t>
                      </a:r>
                      <a:r>
                        <a:rPr lang="es-ES" sz="2000" dirty="0" err="1">
                          <a:solidFill>
                            <a:schemeClr val="accent6"/>
                          </a:solidFill>
                          <a:effectLst/>
                        </a:rPr>
                        <a:t>Change</a:t>
                      </a:r>
                      <a:r>
                        <a:rPr lang="es-ES" sz="2000" dirty="0">
                          <a:solidFill>
                            <a:schemeClr val="accent6"/>
                          </a:solidFill>
                          <a:effectLst/>
                        </a:rPr>
                        <a:t>%</a:t>
                      </a:r>
                      <a:endParaRPr lang="es-ES" sz="2000" dirty="0">
                        <a:solidFill>
                          <a:schemeClr val="accent6"/>
                        </a:solidFill>
                        <a:effectLst/>
                        <a:latin typeface="Verdana"/>
                        <a:ea typeface="Calibri"/>
                        <a:cs typeface="Times New Roman"/>
                      </a:endParaRPr>
                    </a:p>
                  </a:txBody>
                  <a:tcPr marL="68580" marR="68580" marT="0" marB="0"/>
                </a:tc>
                <a:tc>
                  <a:txBody>
                    <a:bodyPr/>
                    <a:lstStyle/>
                    <a:p>
                      <a:pPr>
                        <a:lnSpc>
                          <a:spcPct val="115000"/>
                        </a:lnSpc>
                        <a:spcBef>
                          <a:spcPts val="600"/>
                        </a:spcBef>
                        <a:spcAft>
                          <a:spcPts val="0"/>
                        </a:spcAft>
                      </a:pPr>
                      <a:r>
                        <a:rPr lang="es-ES" sz="2000" dirty="0">
                          <a:solidFill>
                            <a:schemeClr val="accent6"/>
                          </a:solidFill>
                          <a:effectLst/>
                        </a:rPr>
                        <a:t>           France</a:t>
                      </a:r>
                      <a:endParaRPr lang="es-ES" sz="2000" dirty="0">
                        <a:solidFill>
                          <a:schemeClr val="accent6"/>
                        </a:solidFill>
                        <a:effectLst/>
                        <a:latin typeface="Verdana"/>
                        <a:ea typeface="Calibri"/>
                        <a:cs typeface="Times New Roman"/>
                      </a:endParaRPr>
                    </a:p>
                  </a:txBody>
                  <a:tcPr marL="68580" marR="68580" marT="0" marB="0"/>
                </a:tc>
                <a:tc>
                  <a:txBody>
                    <a:bodyPr/>
                    <a:lstStyle/>
                    <a:p>
                      <a:pPr>
                        <a:lnSpc>
                          <a:spcPct val="115000"/>
                        </a:lnSpc>
                        <a:spcBef>
                          <a:spcPts val="600"/>
                        </a:spcBef>
                        <a:spcAft>
                          <a:spcPts val="0"/>
                        </a:spcAft>
                      </a:pPr>
                      <a:r>
                        <a:rPr lang="es-ES" sz="2000" dirty="0">
                          <a:solidFill>
                            <a:schemeClr val="accent6"/>
                          </a:solidFill>
                          <a:effectLst/>
                        </a:rPr>
                        <a:t>         </a:t>
                      </a:r>
                      <a:r>
                        <a:rPr lang="es-ES" sz="2000" dirty="0" err="1">
                          <a:solidFill>
                            <a:schemeClr val="accent6"/>
                          </a:solidFill>
                          <a:effectLst/>
                        </a:rPr>
                        <a:t>Italy</a:t>
                      </a:r>
                      <a:endParaRPr lang="es-ES" sz="2000" dirty="0">
                        <a:solidFill>
                          <a:schemeClr val="accent6"/>
                        </a:solidFill>
                        <a:effectLst/>
                        <a:latin typeface="Verdana"/>
                        <a:ea typeface="Calibri"/>
                        <a:cs typeface="Times New Roman"/>
                      </a:endParaRPr>
                    </a:p>
                  </a:txBody>
                  <a:tcPr marL="68580" marR="68580" marT="0" marB="0"/>
                </a:tc>
                <a:tc>
                  <a:txBody>
                    <a:bodyPr/>
                    <a:lstStyle/>
                    <a:p>
                      <a:pPr>
                        <a:lnSpc>
                          <a:spcPct val="115000"/>
                        </a:lnSpc>
                        <a:spcBef>
                          <a:spcPts val="600"/>
                        </a:spcBef>
                        <a:spcAft>
                          <a:spcPts val="0"/>
                        </a:spcAft>
                      </a:pPr>
                      <a:r>
                        <a:rPr lang="es-ES" sz="2000" dirty="0">
                          <a:solidFill>
                            <a:schemeClr val="accent6"/>
                          </a:solidFill>
                          <a:effectLst/>
                        </a:rPr>
                        <a:t>                 UK</a:t>
                      </a:r>
                      <a:endParaRPr lang="es-ES" sz="2000" dirty="0">
                        <a:solidFill>
                          <a:schemeClr val="accent6"/>
                        </a:solidFill>
                        <a:effectLst/>
                        <a:latin typeface="Verdana"/>
                        <a:ea typeface="Calibri"/>
                        <a:cs typeface="Times New Roman"/>
                      </a:endParaRPr>
                    </a:p>
                  </a:txBody>
                  <a:tcPr marL="68580" marR="68580" marT="0" marB="0"/>
                </a:tc>
                <a:tc>
                  <a:txBody>
                    <a:bodyPr/>
                    <a:lstStyle/>
                    <a:p>
                      <a:pPr>
                        <a:lnSpc>
                          <a:spcPct val="115000"/>
                        </a:lnSpc>
                        <a:spcBef>
                          <a:spcPts val="600"/>
                        </a:spcBef>
                        <a:spcAft>
                          <a:spcPts val="0"/>
                        </a:spcAft>
                      </a:pPr>
                      <a:endParaRPr lang="es-ES" sz="2000" dirty="0" smtClean="0">
                        <a:solidFill>
                          <a:schemeClr val="accent6"/>
                        </a:solidFill>
                        <a:effectLst/>
                      </a:endParaRPr>
                    </a:p>
                    <a:p>
                      <a:pPr>
                        <a:lnSpc>
                          <a:spcPct val="115000"/>
                        </a:lnSpc>
                        <a:spcBef>
                          <a:spcPts val="600"/>
                        </a:spcBef>
                        <a:spcAft>
                          <a:spcPts val="0"/>
                        </a:spcAft>
                      </a:pPr>
                      <a:r>
                        <a:rPr lang="es-ES" sz="2000" dirty="0" err="1" smtClean="0">
                          <a:solidFill>
                            <a:schemeClr val="accent6"/>
                          </a:solidFill>
                          <a:effectLst/>
                        </a:rPr>
                        <a:t>Germany</a:t>
                      </a:r>
                      <a:endParaRPr lang="es-ES" sz="2000" dirty="0">
                        <a:solidFill>
                          <a:schemeClr val="accent6"/>
                        </a:solidFill>
                        <a:effectLst/>
                        <a:latin typeface="Verdana"/>
                        <a:ea typeface="Calibri"/>
                        <a:cs typeface="Times New Roman"/>
                      </a:endParaRPr>
                    </a:p>
                  </a:txBody>
                  <a:tcPr marL="68580" marR="68580" marT="0" marB="0"/>
                </a:tc>
                <a:tc>
                  <a:txBody>
                    <a:bodyPr/>
                    <a:lstStyle/>
                    <a:p>
                      <a:pPr>
                        <a:lnSpc>
                          <a:spcPct val="115000"/>
                        </a:lnSpc>
                        <a:spcBef>
                          <a:spcPts val="600"/>
                        </a:spcBef>
                        <a:spcAft>
                          <a:spcPts val="0"/>
                        </a:spcAft>
                      </a:pPr>
                      <a:r>
                        <a:rPr lang="es-ES" sz="2000" dirty="0">
                          <a:solidFill>
                            <a:schemeClr val="accent6"/>
                          </a:solidFill>
                          <a:effectLst/>
                        </a:rPr>
                        <a:t>        </a:t>
                      </a:r>
                      <a:r>
                        <a:rPr lang="es-ES" sz="2000" dirty="0" err="1">
                          <a:solidFill>
                            <a:schemeClr val="accent6"/>
                          </a:solidFill>
                          <a:effectLst/>
                        </a:rPr>
                        <a:t>Spain</a:t>
                      </a:r>
                      <a:endParaRPr lang="es-ES" sz="2000" dirty="0">
                        <a:solidFill>
                          <a:schemeClr val="accent6"/>
                        </a:solidFill>
                        <a:effectLst/>
                        <a:latin typeface="Verdana"/>
                        <a:ea typeface="Calibri"/>
                        <a:cs typeface="Times New Roman"/>
                      </a:endParaRPr>
                    </a:p>
                  </a:txBody>
                  <a:tcPr marL="68580" marR="68580" marT="0" marB="0"/>
                </a:tc>
              </a:tr>
              <a:tr h="414873">
                <a:tc>
                  <a:txBody>
                    <a:bodyPr/>
                    <a:lstStyle/>
                    <a:p>
                      <a:pPr algn="r">
                        <a:lnSpc>
                          <a:spcPct val="115000"/>
                        </a:lnSpc>
                        <a:spcBef>
                          <a:spcPts val="600"/>
                        </a:spcBef>
                        <a:spcAft>
                          <a:spcPts val="0"/>
                        </a:spcAft>
                      </a:pPr>
                      <a:r>
                        <a:rPr lang="es-ES" sz="2000" dirty="0">
                          <a:solidFill>
                            <a:schemeClr val="accent6"/>
                          </a:solidFill>
                          <a:effectLst/>
                        </a:rPr>
                        <a:t>2007</a:t>
                      </a:r>
                      <a:endParaRPr lang="es-ES" sz="20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2,2</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1,5</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3,5</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3,4</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3,5</a:t>
                      </a:r>
                      <a:endParaRPr lang="es-ES" sz="2000">
                        <a:effectLst/>
                        <a:latin typeface="Verdana"/>
                        <a:ea typeface="Calibri"/>
                        <a:cs typeface="Times New Roman"/>
                      </a:endParaRPr>
                    </a:p>
                  </a:txBody>
                  <a:tcPr marL="68580" marR="68580" marT="0" marB="0"/>
                </a:tc>
              </a:tr>
              <a:tr h="414873">
                <a:tc>
                  <a:txBody>
                    <a:bodyPr/>
                    <a:lstStyle/>
                    <a:p>
                      <a:pPr algn="r">
                        <a:lnSpc>
                          <a:spcPct val="115000"/>
                        </a:lnSpc>
                        <a:spcBef>
                          <a:spcPts val="600"/>
                        </a:spcBef>
                        <a:spcAft>
                          <a:spcPts val="0"/>
                        </a:spcAft>
                      </a:pPr>
                      <a:r>
                        <a:rPr lang="es-ES" sz="2000" dirty="0">
                          <a:solidFill>
                            <a:schemeClr val="accent6"/>
                          </a:solidFill>
                          <a:effectLst/>
                        </a:rPr>
                        <a:t>2008</a:t>
                      </a:r>
                      <a:endParaRPr lang="es-ES" sz="20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-0,2</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-1,2</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0,8</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0,9</a:t>
                      </a:r>
                      <a:endParaRPr lang="es-ES" sz="2000" dirty="0">
                        <a:effectLst/>
                        <a:latin typeface="Verdana"/>
                        <a:ea typeface="Calibri"/>
                        <a:cs typeface="Times New Roman"/>
                      </a:endParaRPr>
                    </a:p>
                  </a:txBody>
                  <a:tcPr marL="68580" marR="68580" marT="0" marB="0"/>
                </a:tc>
              </a:tr>
              <a:tr h="414873">
                <a:tc>
                  <a:txBody>
                    <a:bodyPr/>
                    <a:lstStyle/>
                    <a:p>
                      <a:pPr algn="r">
                        <a:lnSpc>
                          <a:spcPct val="115000"/>
                        </a:lnSpc>
                        <a:spcBef>
                          <a:spcPts val="600"/>
                        </a:spcBef>
                        <a:spcAft>
                          <a:spcPts val="0"/>
                        </a:spcAft>
                      </a:pPr>
                      <a:r>
                        <a:rPr lang="es-ES" sz="2000" dirty="0">
                          <a:solidFill>
                            <a:schemeClr val="accent6"/>
                          </a:solidFill>
                          <a:effectLst/>
                        </a:rPr>
                        <a:t>2009</a:t>
                      </a:r>
                      <a:endParaRPr lang="es-ES" sz="20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-2,6</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-5,5</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-4,4</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-5,1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-3,7</a:t>
                      </a:r>
                      <a:endParaRPr lang="es-ES" sz="2000" dirty="0">
                        <a:effectLst/>
                        <a:latin typeface="Verdana"/>
                        <a:ea typeface="Calibri"/>
                        <a:cs typeface="Times New Roman"/>
                      </a:endParaRPr>
                    </a:p>
                  </a:txBody>
                  <a:tcPr marL="68580" marR="68580" marT="0" marB="0"/>
                </a:tc>
              </a:tr>
              <a:tr h="414873">
                <a:tc>
                  <a:txBody>
                    <a:bodyPr/>
                    <a:lstStyle/>
                    <a:p>
                      <a:pPr algn="r">
                        <a:lnSpc>
                          <a:spcPct val="115000"/>
                        </a:lnSpc>
                        <a:spcBef>
                          <a:spcPts val="600"/>
                        </a:spcBef>
                        <a:spcAft>
                          <a:spcPts val="0"/>
                        </a:spcAft>
                      </a:pPr>
                      <a:r>
                        <a:rPr lang="es-ES" sz="2000" dirty="0">
                          <a:solidFill>
                            <a:schemeClr val="accent6"/>
                          </a:solidFill>
                          <a:effectLst/>
                        </a:rPr>
                        <a:t>2010</a:t>
                      </a:r>
                      <a:endParaRPr lang="es-ES" sz="20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1,4</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1,8</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2,1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3,6</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-0,1</a:t>
                      </a:r>
                      <a:endParaRPr lang="es-ES" sz="2000" dirty="0">
                        <a:effectLst/>
                        <a:latin typeface="Verdana"/>
                        <a:ea typeface="Calibri"/>
                        <a:cs typeface="Times New Roman"/>
                      </a:endParaRPr>
                    </a:p>
                  </a:txBody>
                  <a:tcPr marL="68580" marR="68580" marT="0" marB="0"/>
                </a:tc>
              </a:tr>
              <a:tr h="414873">
                <a:tc>
                  <a:txBody>
                    <a:bodyPr/>
                    <a:lstStyle/>
                    <a:p>
                      <a:pPr algn="r">
                        <a:lnSpc>
                          <a:spcPct val="115000"/>
                        </a:lnSpc>
                        <a:spcBef>
                          <a:spcPts val="600"/>
                        </a:spcBef>
                        <a:spcAft>
                          <a:spcPts val="0"/>
                        </a:spcAft>
                      </a:pPr>
                      <a:r>
                        <a:rPr lang="es-ES" sz="2000" dirty="0">
                          <a:solidFill>
                            <a:schemeClr val="accent6"/>
                          </a:solidFill>
                          <a:effectLst/>
                        </a:rPr>
                        <a:t>2011</a:t>
                      </a:r>
                      <a:endParaRPr lang="es-ES" sz="20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1,7</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0,5</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0,7</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3,1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0,7</a:t>
                      </a:r>
                      <a:endParaRPr lang="es-ES" sz="2000" dirty="0">
                        <a:effectLst/>
                        <a:latin typeface="Verdan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580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fr-BE" dirty="0" smtClean="0"/>
              <a:t>Le logement en </a:t>
            </a:r>
            <a:r>
              <a:rPr lang="fr-BE" dirty="0" err="1" smtClean="0"/>
              <a:t>europe</a:t>
            </a:r>
            <a:endParaRPr lang="fr-BE" dirty="0"/>
          </a:p>
        </p:txBody>
      </p:sp>
      <p:sp>
        <p:nvSpPr>
          <p:cNvPr id="5" name="Ondertitel 4"/>
          <p:cNvSpPr>
            <a:spLocks noGrp="1"/>
          </p:cNvSpPr>
          <p:nvPr>
            <p:ph type="subTitle" idx="1"/>
          </p:nvPr>
        </p:nvSpPr>
        <p:spPr/>
        <p:txBody>
          <a:bodyPr/>
          <a:lstStyle/>
          <a:p>
            <a:r>
              <a:rPr lang="fr-BE" dirty="0" smtClean="0"/>
              <a:t>Un résumé et quelques défis</a:t>
            </a:r>
            <a:endParaRPr lang="fr-BE" dirty="0"/>
          </a:p>
        </p:txBody>
      </p:sp>
      <p:sp>
        <p:nvSpPr>
          <p:cNvPr id="3" name="Tijdelijke aanduiding voor dianummer 2"/>
          <p:cNvSpPr>
            <a:spLocks noGrp="1"/>
          </p:cNvSpPr>
          <p:nvPr>
            <p:ph type="sldNum" sz="quarter" idx="12"/>
          </p:nvPr>
        </p:nvSpPr>
        <p:spPr/>
        <p:txBody>
          <a:bodyPr/>
          <a:lstStyle/>
          <a:p>
            <a:fld id="{F38DF745-7D3F-47F4-83A3-874385CFAA69}"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7928258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eaLnBrk="1" hangingPunct="1">
              <a:defRPr/>
            </a:pPr>
            <a:r>
              <a:rPr lang="en-US" sz="3200" b="1" kern="1200" cap="small" dirty="0" smtClean="0">
                <a:solidFill>
                  <a:srgbClr val="000000"/>
                </a:solidFill>
                <a:ea typeface="+mn-ea"/>
              </a:rPr>
              <a:t>Social and Economical situation in Spain</a:t>
            </a:r>
            <a:r>
              <a:rPr lang="fr-FR" sz="3200" b="1" kern="1200" dirty="0" smtClean="0">
                <a:solidFill>
                  <a:srgbClr val="344B74"/>
                </a:solidFill>
                <a:latin typeface="Verdana" pitchFamily="34" charset="0"/>
                <a:ea typeface="+mn-ea"/>
              </a:rPr>
              <a:t>:</a:t>
            </a:r>
            <a:endParaRPr lang="fr-FR" sz="3200" kern="1200" dirty="0">
              <a:solidFill>
                <a:srgbClr val="344B74"/>
              </a:solidFill>
              <a:ea typeface="+mn-ea"/>
            </a:endParaRPr>
          </a:p>
        </p:txBody>
      </p:sp>
      <p:sp>
        <p:nvSpPr>
          <p:cNvPr id="3" name="2 Marcador de contenido"/>
          <p:cNvSpPr>
            <a:spLocks noGrp="1"/>
          </p:cNvSpPr>
          <p:nvPr>
            <p:ph idx="1"/>
          </p:nvPr>
        </p:nvSpPr>
        <p:spPr>
          <a:xfrm>
            <a:off x="457200" y="908050"/>
            <a:ext cx="8229600" cy="5218113"/>
          </a:xfrm>
        </p:spPr>
        <p:txBody>
          <a:bodyPr/>
          <a:lstStyle/>
          <a:p>
            <a:pPr marL="0" indent="0" algn="just" eaLnBrk="1" hangingPunct="1">
              <a:spcBef>
                <a:spcPct val="0"/>
              </a:spcBef>
              <a:buFontTx/>
              <a:buNone/>
              <a:defRPr/>
            </a:pPr>
            <a:r>
              <a:rPr lang="en-US" sz="2000" b="1" kern="1200" dirty="0" smtClean="0">
                <a:solidFill>
                  <a:srgbClr val="344B74"/>
                </a:solidFill>
                <a:latin typeface="Verdana" pitchFamily="34" charset="0"/>
              </a:rPr>
              <a:t>MAIN KEY FACTORS OF THE SPANISH ECONOMY</a:t>
            </a:r>
          </a:p>
          <a:p>
            <a:pPr marL="0" indent="0" algn="just" eaLnBrk="1" hangingPunct="1">
              <a:lnSpc>
                <a:spcPct val="115000"/>
              </a:lnSpc>
              <a:spcBef>
                <a:spcPts val="1800"/>
              </a:spcBef>
              <a:spcAft>
                <a:spcPts val="1200"/>
              </a:spcAft>
              <a:buFontTx/>
              <a:buNone/>
              <a:tabLst>
                <a:tab pos="3067050" algn="l"/>
              </a:tabLst>
              <a:defRPr/>
            </a:pPr>
            <a:r>
              <a:rPr lang="es-ES_tradnl" sz="2000" b="1" kern="1200" dirty="0" smtClean="0">
                <a:solidFill>
                  <a:srgbClr val="0070C0"/>
                </a:solidFill>
                <a:ea typeface="Calibri"/>
                <a:cs typeface="Times New Roman"/>
              </a:rPr>
              <a:t>GDP </a:t>
            </a:r>
            <a:r>
              <a:rPr lang="es-ES_tradnl" sz="2000" b="1" kern="1200" dirty="0" err="1" smtClean="0">
                <a:solidFill>
                  <a:srgbClr val="0070C0"/>
                </a:solidFill>
                <a:ea typeface="Calibri"/>
                <a:cs typeface="Times New Roman"/>
              </a:rPr>
              <a:t>Developmente</a:t>
            </a:r>
            <a:r>
              <a:rPr lang="es-ES_tradnl" sz="2000" b="1" kern="1200" dirty="0" smtClean="0">
                <a:solidFill>
                  <a:srgbClr val="0070C0"/>
                </a:solidFill>
                <a:ea typeface="Calibri"/>
                <a:cs typeface="Times New Roman"/>
              </a:rPr>
              <a:t> </a:t>
            </a:r>
            <a:r>
              <a:rPr lang="es-ES_tradnl" sz="2000" b="1" kern="1200" dirty="0" err="1" smtClean="0">
                <a:solidFill>
                  <a:srgbClr val="0070C0"/>
                </a:solidFill>
                <a:ea typeface="Calibri"/>
                <a:cs typeface="Times New Roman"/>
              </a:rPr>
              <a:t>by</a:t>
            </a:r>
            <a:r>
              <a:rPr lang="es-ES_tradnl" sz="2000" b="1" kern="1200" dirty="0" smtClean="0">
                <a:solidFill>
                  <a:srgbClr val="0070C0"/>
                </a:solidFill>
                <a:ea typeface="Calibri"/>
                <a:cs typeface="Times New Roman"/>
              </a:rPr>
              <a:t> </a:t>
            </a:r>
            <a:r>
              <a:rPr lang="es-ES_tradnl" sz="2000" b="1" kern="1200" dirty="0" err="1" smtClean="0">
                <a:solidFill>
                  <a:srgbClr val="0070C0"/>
                </a:solidFill>
                <a:ea typeface="Calibri"/>
                <a:cs typeface="Times New Roman"/>
              </a:rPr>
              <a:t>sectors</a:t>
            </a:r>
            <a:endParaRPr lang="es-ES_tradnl" sz="2000" b="1" kern="1200" dirty="0" smtClean="0">
              <a:solidFill>
                <a:srgbClr val="0070C0"/>
              </a:solidFill>
              <a:ea typeface="Calibri"/>
              <a:cs typeface="Times New Roman"/>
            </a:endParaRPr>
          </a:p>
          <a:p>
            <a:pPr marL="0" indent="0" algn="just" eaLnBrk="1" hangingPunct="1">
              <a:lnSpc>
                <a:spcPct val="115000"/>
              </a:lnSpc>
              <a:spcBef>
                <a:spcPts val="1800"/>
              </a:spcBef>
              <a:spcAft>
                <a:spcPts val="1200"/>
              </a:spcAft>
              <a:buFontTx/>
              <a:buNone/>
              <a:tabLst>
                <a:tab pos="3067050" algn="l"/>
              </a:tabLst>
              <a:defRPr/>
            </a:pPr>
            <a:endParaRPr lang="es-ES_tradnl" sz="2000" b="1" kern="1200" dirty="0" smtClean="0">
              <a:solidFill>
                <a:srgbClr val="0070C0"/>
              </a:solidFill>
              <a:ea typeface="Calibri"/>
              <a:cs typeface="Times New Roman"/>
            </a:endParaRPr>
          </a:p>
          <a:p>
            <a:pPr eaLnBrk="1" hangingPunct="1">
              <a:defRPr/>
            </a:pPr>
            <a:endParaRPr lang="es-ES" dirty="0" smtClean="0"/>
          </a:p>
        </p:txBody>
      </p:sp>
      <p:graphicFrame>
        <p:nvGraphicFramePr>
          <p:cNvPr id="5" name="4 Tabla"/>
          <p:cNvGraphicFramePr>
            <a:graphicFrameLocks noGrp="1"/>
          </p:cNvGraphicFramePr>
          <p:nvPr/>
        </p:nvGraphicFramePr>
        <p:xfrm>
          <a:off x="900113" y="2781300"/>
          <a:ext cx="6911977" cy="2846579"/>
        </p:xfrm>
        <a:graphic>
          <a:graphicData uri="http://schemas.openxmlformats.org/drawingml/2006/table">
            <a:tbl>
              <a:tblPr firstRow="1" firstCol="1" bandRow="1">
                <a:tableStyleId>{5C22544A-7EE6-4342-B048-85BDC9FD1C3A}</a:tableStyleId>
              </a:tblPr>
              <a:tblGrid>
                <a:gridCol w="1330079"/>
                <a:gridCol w="1365548"/>
                <a:gridCol w="1330079"/>
                <a:gridCol w="1556192"/>
                <a:gridCol w="1330079"/>
              </a:tblGrid>
              <a:tr h="743459">
                <a:tc>
                  <a:txBody>
                    <a:bodyPr/>
                    <a:lstStyle/>
                    <a:p>
                      <a:pPr>
                        <a:lnSpc>
                          <a:spcPct val="115000"/>
                        </a:lnSpc>
                        <a:spcBef>
                          <a:spcPts val="600"/>
                        </a:spcBef>
                        <a:spcAft>
                          <a:spcPts val="0"/>
                        </a:spcAft>
                      </a:pPr>
                      <a:r>
                        <a:rPr lang="es-ES" sz="1800" dirty="0">
                          <a:solidFill>
                            <a:schemeClr val="accent6"/>
                          </a:solidFill>
                          <a:effectLst/>
                        </a:rPr>
                        <a:t>%</a:t>
                      </a:r>
                      <a:endParaRPr lang="es-ES" sz="1800" dirty="0">
                        <a:solidFill>
                          <a:schemeClr val="accent6"/>
                        </a:solidFill>
                        <a:effectLst/>
                        <a:latin typeface="Verdana"/>
                        <a:ea typeface="Calibri"/>
                        <a:cs typeface="Times New Roman"/>
                      </a:endParaRPr>
                    </a:p>
                  </a:txBody>
                  <a:tcPr marL="68572" marR="68572" marT="0" marB="0"/>
                </a:tc>
                <a:tc>
                  <a:txBody>
                    <a:bodyPr/>
                    <a:lstStyle/>
                    <a:p>
                      <a:pPr>
                        <a:lnSpc>
                          <a:spcPct val="115000"/>
                        </a:lnSpc>
                        <a:spcBef>
                          <a:spcPts val="600"/>
                        </a:spcBef>
                        <a:spcAft>
                          <a:spcPts val="0"/>
                        </a:spcAft>
                      </a:pPr>
                      <a:endParaRPr lang="es-ES" sz="1800" dirty="0" smtClean="0">
                        <a:solidFill>
                          <a:schemeClr val="accent6"/>
                        </a:solidFill>
                        <a:effectLst/>
                      </a:endParaRPr>
                    </a:p>
                    <a:p>
                      <a:pPr>
                        <a:lnSpc>
                          <a:spcPct val="115000"/>
                        </a:lnSpc>
                        <a:spcBef>
                          <a:spcPts val="600"/>
                        </a:spcBef>
                        <a:spcAft>
                          <a:spcPts val="0"/>
                        </a:spcAft>
                      </a:pPr>
                      <a:r>
                        <a:rPr lang="es-ES" sz="1800" dirty="0" err="1" smtClean="0">
                          <a:solidFill>
                            <a:schemeClr val="accent6"/>
                          </a:solidFill>
                          <a:effectLst/>
                        </a:rPr>
                        <a:t>Agriculture</a:t>
                      </a:r>
                      <a:endParaRPr lang="es-ES" sz="1800" dirty="0">
                        <a:solidFill>
                          <a:schemeClr val="accent6"/>
                        </a:solidFill>
                        <a:effectLst/>
                        <a:latin typeface="Verdana"/>
                        <a:ea typeface="Calibri"/>
                        <a:cs typeface="Times New Roman"/>
                      </a:endParaRPr>
                    </a:p>
                  </a:txBody>
                  <a:tcPr marL="68572" marR="68572" marT="0" marB="0"/>
                </a:tc>
                <a:tc>
                  <a:txBody>
                    <a:bodyPr/>
                    <a:lstStyle/>
                    <a:p>
                      <a:pPr>
                        <a:lnSpc>
                          <a:spcPct val="115000"/>
                        </a:lnSpc>
                        <a:spcBef>
                          <a:spcPts val="600"/>
                        </a:spcBef>
                        <a:spcAft>
                          <a:spcPts val="0"/>
                        </a:spcAft>
                      </a:pPr>
                      <a:r>
                        <a:rPr lang="es-ES" sz="1800" dirty="0">
                          <a:solidFill>
                            <a:schemeClr val="accent6"/>
                          </a:solidFill>
                          <a:effectLst/>
                        </a:rPr>
                        <a:t>  </a:t>
                      </a:r>
                      <a:endParaRPr lang="es-ES" sz="1800" dirty="0" smtClean="0">
                        <a:solidFill>
                          <a:schemeClr val="accent6"/>
                        </a:solidFill>
                        <a:effectLst/>
                      </a:endParaRPr>
                    </a:p>
                    <a:p>
                      <a:pPr>
                        <a:lnSpc>
                          <a:spcPct val="115000"/>
                        </a:lnSpc>
                        <a:spcBef>
                          <a:spcPts val="600"/>
                        </a:spcBef>
                        <a:spcAft>
                          <a:spcPts val="0"/>
                        </a:spcAft>
                      </a:pPr>
                      <a:r>
                        <a:rPr lang="es-ES" sz="1800" dirty="0" smtClean="0">
                          <a:solidFill>
                            <a:schemeClr val="accent6"/>
                          </a:solidFill>
                          <a:effectLst/>
                        </a:rPr>
                        <a:t>  </a:t>
                      </a:r>
                      <a:r>
                        <a:rPr lang="es-ES" sz="1800" dirty="0" err="1">
                          <a:solidFill>
                            <a:schemeClr val="accent6"/>
                          </a:solidFill>
                          <a:effectLst/>
                        </a:rPr>
                        <a:t>Industry</a:t>
                      </a:r>
                      <a:endParaRPr lang="es-ES" sz="1800" dirty="0">
                        <a:solidFill>
                          <a:schemeClr val="accent6"/>
                        </a:solidFill>
                        <a:effectLst/>
                        <a:latin typeface="Verdana"/>
                        <a:ea typeface="Calibri"/>
                        <a:cs typeface="Times New Roman"/>
                      </a:endParaRPr>
                    </a:p>
                  </a:txBody>
                  <a:tcPr marL="68572" marR="68572" marT="0" marB="0"/>
                </a:tc>
                <a:tc>
                  <a:txBody>
                    <a:bodyPr/>
                    <a:lstStyle/>
                    <a:p>
                      <a:pPr>
                        <a:lnSpc>
                          <a:spcPct val="115000"/>
                        </a:lnSpc>
                        <a:spcBef>
                          <a:spcPts val="600"/>
                        </a:spcBef>
                        <a:spcAft>
                          <a:spcPts val="0"/>
                        </a:spcAft>
                      </a:pPr>
                      <a:r>
                        <a:rPr lang="es-ES" sz="1800" dirty="0">
                          <a:solidFill>
                            <a:schemeClr val="accent6"/>
                          </a:solidFill>
                          <a:effectLst/>
                        </a:rPr>
                        <a:t>        </a:t>
                      </a:r>
                      <a:endParaRPr lang="es-ES" sz="1800" dirty="0" smtClean="0">
                        <a:solidFill>
                          <a:schemeClr val="accent6"/>
                        </a:solidFill>
                        <a:effectLst/>
                      </a:endParaRPr>
                    </a:p>
                    <a:p>
                      <a:pPr>
                        <a:lnSpc>
                          <a:spcPct val="115000"/>
                        </a:lnSpc>
                        <a:spcBef>
                          <a:spcPts val="600"/>
                        </a:spcBef>
                        <a:spcAft>
                          <a:spcPts val="0"/>
                        </a:spcAft>
                      </a:pPr>
                      <a:r>
                        <a:rPr lang="es-ES" sz="1800" dirty="0" err="1" smtClean="0">
                          <a:solidFill>
                            <a:schemeClr val="accent6"/>
                          </a:solidFill>
                          <a:effectLst/>
                        </a:rPr>
                        <a:t>Building</a:t>
                      </a:r>
                      <a:r>
                        <a:rPr lang="es-ES" sz="1800" dirty="0" smtClean="0">
                          <a:solidFill>
                            <a:schemeClr val="accent6"/>
                          </a:solidFill>
                          <a:effectLst/>
                        </a:rPr>
                        <a:t> </a:t>
                      </a:r>
                      <a:endParaRPr lang="es-ES" sz="1800" dirty="0">
                        <a:solidFill>
                          <a:schemeClr val="accent6"/>
                        </a:solidFill>
                        <a:effectLst/>
                        <a:latin typeface="Verdana"/>
                        <a:ea typeface="Calibri"/>
                        <a:cs typeface="Times New Roman"/>
                      </a:endParaRPr>
                    </a:p>
                  </a:txBody>
                  <a:tcPr marL="68572" marR="68572" marT="0" marB="0"/>
                </a:tc>
                <a:tc>
                  <a:txBody>
                    <a:bodyPr/>
                    <a:lstStyle/>
                    <a:p>
                      <a:pPr>
                        <a:lnSpc>
                          <a:spcPct val="115000"/>
                        </a:lnSpc>
                        <a:spcBef>
                          <a:spcPts val="600"/>
                        </a:spcBef>
                        <a:spcAft>
                          <a:spcPts val="0"/>
                        </a:spcAft>
                      </a:pPr>
                      <a:r>
                        <a:rPr lang="es-ES" sz="1800" dirty="0">
                          <a:solidFill>
                            <a:schemeClr val="accent6"/>
                          </a:solidFill>
                          <a:effectLst/>
                        </a:rPr>
                        <a:t>    </a:t>
                      </a:r>
                      <a:endParaRPr lang="es-ES" sz="1800" dirty="0" smtClean="0">
                        <a:solidFill>
                          <a:schemeClr val="accent6"/>
                        </a:solidFill>
                        <a:effectLst/>
                      </a:endParaRPr>
                    </a:p>
                    <a:p>
                      <a:pPr>
                        <a:lnSpc>
                          <a:spcPct val="115000"/>
                        </a:lnSpc>
                        <a:spcBef>
                          <a:spcPts val="600"/>
                        </a:spcBef>
                        <a:spcAft>
                          <a:spcPts val="0"/>
                        </a:spcAft>
                      </a:pPr>
                      <a:r>
                        <a:rPr lang="es-ES" sz="1800" dirty="0" err="1" smtClean="0">
                          <a:solidFill>
                            <a:schemeClr val="accent6"/>
                          </a:solidFill>
                          <a:effectLst/>
                        </a:rPr>
                        <a:t>Services</a:t>
                      </a:r>
                      <a:endParaRPr lang="es-ES" sz="1800" dirty="0">
                        <a:solidFill>
                          <a:schemeClr val="accent6"/>
                        </a:solidFill>
                        <a:effectLst/>
                        <a:latin typeface="Verdana"/>
                        <a:ea typeface="Calibri"/>
                        <a:cs typeface="Times New Roman"/>
                      </a:endParaRPr>
                    </a:p>
                  </a:txBody>
                  <a:tcPr marL="68572" marR="68572" marT="0" marB="0"/>
                </a:tc>
              </a:tr>
              <a:tr h="420586">
                <a:tc>
                  <a:txBody>
                    <a:bodyPr/>
                    <a:lstStyle/>
                    <a:p>
                      <a:pPr algn="r">
                        <a:lnSpc>
                          <a:spcPct val="115000"/>
                        </a:lnSpc>
                        <a:spcBef>
                          <a:spcPts val="600"/>
                        </a:spcBef>
                        <a:spcAft>
                          <a:spcPts val="0"/>
                        </a:spcAft>
                      </a:pPr>
                      <a:r>
                        <a:rPr lang="es-ES" sz="1800" dirty="0">
                          <a:solidFill>
                            <a:schemeClr val="accent6"/>
                          </a:solidFill>
                          <a:effectLst/>
                        </a:rPr>
                        <a:t>2007</a:t>
                      </a:r>
                      <a:endParaRPr lang="es-ES" sz="1800" dirty="0">
                        <a:solidFill>
                          <a:schemeClr val="accent6"/>
                        </a:solidFill>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dirty="0">
                          <a:effectLst/>
                        </a:rPr>
                        <a:t>2,45</a:t>
                      </a:r>
                      <a:endParaRPr lang="es-ES" sz="2400" dirty="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dirty="0">
                          <a:effectLst/>
                        </a:rPr>
                        <a:t>15,56</a:t>
                      </a:r>
                      <a:endParaRPr lang="es-ES" sz="2400" dirty="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12,45</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69,54</a:t>
                      </a:r>
                      <a:endParaRPr lang="es-ES" sz="2400">
                        <a:effectLst/>
                        <a:latin typeface="Verdana"/>
                        <a:ea typeface="Calibri"/>
                        <a:cs typeface="Times New Roman"/>
                      </a:endParaRPr>
                    </a:p>
                  </a:txBody>
                  <a:tcPr marL="68572" marR="68572" marT="0" marB="0"/>
                </a:tc>
              </a:tr>
              <a:tr h="420586">
                <a:tc>
                  <a:txBody>
                    <a:bodyPr/>
                    <a:lstStyle/>
                    <a:p>
                      <a:pPr algn="r">
                        <a:lnSpc>
                          <a:spcPct val="115000"/>
                        </a:lnSpc>
                        <a:spcBef>
                          <a:spcPts val="600"/>
                        </a:spcBef>
                        <a:spcAft>
                          <a:spcPts val="0"/>
                        </a:spcAft>
                      </a:pPr>
                      <a:r>
                        <a:rPr lang="es-ES" sz="1800" dirty="0">
                          <a:solidFill>
                            <a:schemeClr val="accent6"/>
                          </a:solidFill>
                          <a:effectLst/>
                        </a:rPr>
                        <a:t>2008</a:t>
                      </a:r>
                      <a:endParaRPr lang="es-ES" sz="1800" dirty="0">
                        <a:solidFill>
                          <a:schemeClr val="accent6"/>
                        </a:solidFill>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2,30</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15,57</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12,47</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69,66</a:t>
                      </a:r>
                      <a:endParaRPr lang="es-ES" sz="2400">
                        <a:effectLst/>
                        <a:latin typeface="Verdana"/>
                        <a:ea typeface="Calibri"/>
                        <a:cs typeface="Times New Roman"/>
                      </a:endParaRPr>
                    </a:p>
                  </a:txBody>
                  <a:tcPr marL="68572" marR="68572" marT="0" marB="0"/>
                </a:tc>
              </a:tr>
              <a:tr h="420586">
                <a:tc>
                  <a:txBody>
                    <a:bodyPr/>
                    <a:lstStyle/>
                    <a:p>
                      <a:pPr algn="r">
                        <a:lnSpc>
                          <a:spcPct val="115000"/>
                        </a:lnSpc>
                        <a:spcBef>
                          <a:spcPts val="600"/>
                        </a:spcBef>
                        <a:spcAft>
                          <a:spcPts val="0"/>
                        </a:spcAft>
                      </a:pPr>
                      <a:r>
                        <a:rPr lang="es-ES" sz="1800" dirty="0">
                          <a:solidFill>
                            <a:schemeClr val="accent6"/>
                          </a:solidFill>
                          <a:effectLst/>
                        </a:rPr>
                        <a:t>2009</a:t>
                      </a:r>
                      <a:endParaRPr lang="es-ES" sz="1800" dirty="0">
                        <a:solidFill>
                          <a:schemeClr val="accent6"/>
                        </a:solidFill>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2,32</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14,55</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12,08</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dirty="0">
                          <a:effectLst/>
                        </a:rPr>
                        <a:t>71,05</a:t>
                      </a:r>
                      <a:endParaRPr lang="es-ES" sz="2400" dirty="0">
                        <a:effectLst/>
                        <a:latin typeface="Verdana"/>
                        <a:ea typeface="Calibri"/>
                        <a:cs typeface="Times New Roman"/>
                      </a:endParaRPr>
                    </a:p>
                  </a:txBody>
                  <a:tcPr marL="68572" marR="68572" marT="0" marB="0"/>
                </a:tc>
              </a:tr>
              <a:tr h="420586">
                <a:tc>
                  <a:txBody>
                    <a:bodyPr/>
                    <a:lstStyle/>
                    <a:p>
                      <a:pPr algn="r">
                        <a:lnSpc>
                          <a:spcPct val="115000"/>
                        </a:lnSpc>
                        <a:spcBef>
                          <a:spcPts val="600"/>
                        </a:spcBef>
                        <a:spcAft>
                          <a:spcPts val="0"/>
                        </a:spcAft>
                      </a:pPr>
                      <a:r>
                        <a:rPr lang="es-ES" sz="1800" dirty="0">
                          <a:solidFill>
                            <a:schemeClr val="accent6"/>
                          </a:solidFill>
                          <a:effectLst/>
                        </a:rPr>
                        <a:t>2010</a:t>
                      </a:r>
                      <a:endParaRPr lang="es-ES" sz="1800" dirty="0">
                        <a:solidFill>
                          <a:schemeClr val="accent6"/>
                        </a:solidFill>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2,42</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14,76</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10,92</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dirty="0">
                          <a:effectLst/>
                        </a:rPr>
                        <a:t>71,90</a:t>
                      </a:r>
                      <a:endParaRPr lang="es-ES" sz="2400" dirty="0">
                        <a:effectLst/>
                        <a:latin typeface="Verdana"/>
                        <a:ea typeface="Calibri"/>
                        <a:cs typeface="Times New Roman"/>
                      </a:endParaRPr>
                    </a:p>
                  </a:txBody>
                  <a:tcPr marL="68572" marR="68572" marT="0" marB="0"/>
                </a:tc>
              </a:tr>
              <a:tr h="420586">
                <a:tc>
                  <a:txBody>
                    <a:bodyPr/>
                    <a:lstStyle/>
                    <a:p>
                      <a:pPr algn="r">
                        <a:lnSpc>
                          <a:spcPct val="115000"/>
                        </a:lnSpc>
                        <a:spcBef>
                          <a:spcPts val="600"/>
                        </a:spcBef>
                        <a:spcAft>
                          <a:spcPts val="0"/>
                        </a:spcAft>
                      </a:pPr>
                      <a:r>
                        <a:rPr lang="es-ES" sz="1800" dirty="0">
                          <a:solidFill>
                            <a:schemeClr val="accent6"/>
                          </a:solidFill>
                          <a:effectLst/>
                        </a:rPr>
                        <a:t>2011</a:t>
                      </a:r>
                      <a:endParaRPr lang="es-ES" sz="1800" dirty="0">
                        <a:solidFill>
                          <a:schemeClr val="accent6"/>
                        </a:solidFill>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2,42</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15,51</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a:effectLst/>
                        </a:rPr>
                        <a:t>10,53</a:t>
                      </a:r>
                      <a:endParaRPr lang="es-ES" sz="2400">
                        <a:effectLst/>
                        <a:latin typeface="Verdana"/>
                        <a:ea typeface="Calibri"/>
                        <a:cs typeface="Times New Roman"/>
                      </a:endParaRPr>
                    </a:p>
                  </a:txBody>
                  <a:tcPr marL="68572" marR="68572" marT="0" marB="0"/>
                </a:tc>
                <a:tc>
                  <a:txBody>
                    <a:bodyPr/>
                    <a:lstStyle/>
                    <a:p>
                      <a:pPr algn="r">
                        <a:lnSpc>
                          <a:spcPct val="115000"/>
                        </a:lnSpc>
                        <a:spcBef>
                          <a:spcPts val="600"/>
                        </a:spcBef>
                        <a:spcAft>
                          <a:spcPts val="0"/>
                        </a:spcAft>
                      </a:pPr>
                      <a:r>
                        <a:rPr lang="es-ES" sz="2400" dirty="0">
                          <a:effectLst/>
                        </a:rPr>
                        <a:t>71,54</a:t>
                      </a:r>
                      <a:endParaRPr lang="es-ES" sz="2400" dirty="0">
                        <a:effectLst/>
                        <a:latin typeface="Verdana"/>
                        <a:ea typeface="Calibri"/>
                        <a:cs typeface="Times New Roman"/>
                      </a:endParaRPr>
                    </a:p>
                  </a:txBody>
                  <a:tcPr marL="68572" marR="68572" marT="0" marB="0"/>
                </a:tc>
              </a:tr>
            </a:tbl>
          </a:graphicData>
        </a:graphic>
      </p:graphicFrame>
    </p:spTree>
    <p:extLst>
      <p:ext uri="{BB962C8B-B14F-4D97-AF65-F5344CB8AC3E}">
        <p14:creationId xmlns:p14="http://schemas.microsoft.com/office/powerpoint/2010/main" val="31644214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n-US" sz="3200" b="1" kern="1200" cap="small" dirty="0" smtClean="0">
                <a:solidFill>
                  <a:srgbClr val="000000"/>
                </a:solidFill>
              </a:rPr>
              <a:t>Social and Economical situation in Spain</a:t>
            </a:r>
            <a:r>
              <a:rPr lang="fr-FR" sz="3200" b="1" kern="1200" dirty="0" smtClean="0">
                <a:solidFill>
                  <a:srgbClr val="344B74"/>
                </a:solidFill>
                <a:latin typeface="Verdana" pitchFamily="34" charset="0"/>
              </a:rPr>
              <a:t>:</a:t>
            </a:r>
            <a:endParaRPr lang="es-ES" dirty="0" smtClean="0"/>
          </a:p>
        </p:txBody>
      </p:sp>
      <p:sp>
        <p:nvSpPr>
          <p:cNvPr id="15363" name="2 Marcador de contenido"/>
          <p:cNvSpPr>
            <a:spLocks noGrp="1"/>
          </p:cNvSpPr>
          <p:nvPr>
            <p:ph idx="1"/>
          </p:nvPr>
        </p:nvSpPr>
        <p:spPr bwMode="auto">
          <a:xfrm>
            <a:off x="457200" y="908050"/>
            <a:ext cx="8229600" cy="521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spcBef>
                <a:spcPct val="0"/>
              </a:spcBef>
              <a:buFontTx/>
              <a:buNone/>
            </a:pPr>
            <a:r>
              <a:rPr lang="en-US" sz="2000" b="1" smtClean="0">
                <a:solidFill>
                  <a:srgbClr val="344B74"/>
                </a:solidFill>
                <a:latin typeface="Verdana" pitchFamily="34" charset="0"/>
              </a:rPr>
              <a:t>MAIN KEY FACTORS OF THE SPANISH ECONOMY</a:t>
            </a:r>
          </a:p>
          <a:p>
            <a:pPr marL="0" indent="0" algn="just" eaLnBrk="1" hangingPunct="1">
              <a:lnSpc>
                <a:spcPct val="115000"/>
              </a:lnSpc>
              <a:spcBef>
                <a:spcPts val="1800"/>
              </a:spcBef>
              <a:spcAft>
                <a:spcPts val="1200"/>
              </a:spcAft>
              <a:buFontTx/>
              <a:buNone/>
            </a:pPr>
            <a:r>
              <a:rPr lang="es-ES_tradnl" sz="2000" b="1" smtClean="0">
                <a:solidFill>
                  <a:srgbClr val="0070C0"/>
                </a:solidFill>
                <a:ea typeface="Calibri" pitchFamily="34" charset="0"/>
                <a:cs typeface="Times New Roman" pitchFamily="18" charset="0"/>
              </a:rPr>
              <a:t>Financial policies</a:t>
            </a:r>
          </a:p>
          <a:p>
            <a:pPr marL="0" indent="0" eaLnBrk="1" hangingPunct="1">
              <a:buFontTx/>
              <a:buAutoNum type="romanUcPeriod"/>
            </a:pPr>
            <a:r>
              <a:rPr lang="en-US" sz="2800" smtClean="0"/>
              <a:t>first phase: expansive tax policy (2008-2009), following a </a:t>
            </a:r>
            <a:r>
              <a:rPr lang="en-US" sz="2800" b="1" smtClean="0"/>
              <a:t>Keynesian model</a:t>
            </a:r>
            <a:r>
              <a:rPr lang="en-US" sz="2800" smtClean="0"/>
              <a:t>, the Plan-E included measures increasing the productive public expenses and keeping the social protection, in order to ease the negative effects in the employment market.</a:t>
            </a:r>
          </a:p>
          <a:p>
            <a:pPr marL="0" indent="0" eaLnBrk="1" hangingPunct="1">
              <a:buFontTx/>
              <a:buAutoNum type="romanUcPeriod"/>
            </a:pPr>
            <a:r>
              <a:rPr lang="en-US" sz="2800" smtClean="0"/>
              <a:t>Second phase: </a:t>
            </a:r>
            <a:r>
              <a:rPr lang="en-US" sz="2800" b="1" smtClean="0"/>
              <a:t>change</a:t>
            </a:r>
            <a:r>
              <a:rPr lang="en-US" sz="2800" smtClean="0"/>
              <a:t> of the economic policy: increasing of taxes, pensions’ frozen, salary reduction of public employers…</a:t>
            </a:r>
            <a:endParaRPr lang="es-ES" sz="2800" smtClean="0"/>
          </a:p>
          <a:p>
            <a:pPr marL="0" indent="0" eaLnBrk="1" hangingPunct="1">
              <a:buFontTx/>
              <a:buAutoNum type="romanUcPeriod"/>
            </a:pPr>
            <a:endParaRPr lang="es-ES" smtClean="0"/>
          </a:p>
        </p:txBody>
      </p:sp>
    </p:spTree>
    <p:extLst>
      <p:ext uri="{BB962C8B-B14F-4D97-AF65-F5344CB8AC3E}">
        <p14:creationId xmlns:p14="http://schemas.microsoft.com/office/powerpoint/2010/main" val="41211082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850" y="1614488"/>
          <a:ext cx="8351838" cy="4392613"/>
        </p:xfrm>
        <a:graphic>
          <a:graphicData uri="http://schemas.openxmlformats.org/drawingml/2006/table">
            <a:tbl>
              <a:tblPr firstRow="1" firstCol="1" bandRow="1">
                <a:tableStyleId>{5C22544A-7EE6-4342-B048-85BDC9FD1C3A}</a:tableStyleId>
              </a:tblPr>
              <a:tblGrid>
                <a:gridCol w="5109263"/>
                <a:gridCol w="1182892"/>
                <a:gridCol w="1029322"/>
                <a:gridCol w="1030361"/>
              </a:tblGrid>
              <a:tr h="210309">
                <a:tc>
                  <a:txBody>
                    <a:bodyPr/>
                    <a:lstStyle/>
                    <a:p>
                      <a:pPr>
                        <a:lnSpc>
                          <a:spcPct val="115000"/>
                        </a:lnSpc>
                        <a:spcBef>
                          <a:spcPts val="600"/>
                        </a:spcBef>
                        <a:spcAft>
                          <a:spcPts val="0"/>
                        </a:spcAft>
                      </a:pPr>
                      <a:r>
                        <a:rPr lang="es-ES_tradnl" sz="900" dirty="0">
                          <a:effectLst/>
                        </a:rPr>
                        <a:t> </a:t>
                      </a:r>
                      <a:endParaRPr lang="es-ES" sz="1100" dirty="0">
                        <a:effectLst/>
                        <a:latin typeface="Verdana"/>
                        <a:ea typeface="Calibri"/>
                        <a:cs typeface="Times New Roman"/>
                      </a:endParaRPr>
                    </a:p>
                  </a:txBody>
                  <a:tcPr marL="44444" marR="44444" marT="0" marB="0" anchor="b"/>
                </a:tc>
                <a:tc>
                  <a:txBody>
                    <a:bodyPr/>
                    <a:lstStyle/>
                    <a:p>
                      <a:pPr algn="ctr">
                        <a:lnSpc>
                          <a:spcPct val="115000"/>
                        </a:lnSpc>
                        <a:spcBef>
                          <a:spcPts val="600"/>
                        </a:spcBef>
                        <a:spcAft>
                          <a:spcPts val="0"/>
                        </a:spcAft>
                      </a:pPr>
                      <a:r>
                        <a:rPr lang="es-ES_tradnl" sz="1200" dirty="0">
                          <a:effectLst/>
                        </a:rPr>
                        <a:t>2010</a:t>
                      </a:r>
                      <a:endParaRPr lang="es-ES" sz="1800" dirty="0">
                        <a:effectLst/>
                        <a:latin typeface="Verdana"/>
                        <a:ea typeface="Calibri"/>
                        <a:cs typeface="Times New Roman"/>
                      </a:endParaRPr>
                    </a:p>
                  </a:txBody>
                  <a:tcPr marL="44444" marR="44444" marT="0" marB="0" anchor="b"/>
                </a:tc>
                <a:tc>
                  <a:txBody>
                    <a:bodyPr/>
                    <a:lstStyle/>
                    <a:p>
                      <a:pPr algn="ctr">
                        <a:lnSpc>
                          <a:spcPct val="115000"/>
                        </a:lnSpc>
                        <a:spcBef>
                          <a:spcPts val="600"/>
                        </a:spcBef>
                        <a:spcAft>
                          <a:spcPts val="0"/>
                        </a:spcAft>
                      </a:pPr>
                      <a:r>
                        <a:rPr lang="es-ES_tradnl" sz="1200" dirty="0">
                          <a:effectLst/>
                        </a:rPr>
                        <a:t>2011</a:t>
                      </a:r>
                      <a:endParaRPr lang="es-ES" sz="1800" dirty="0">
                        <a:effectLst/>
                        <a:latin typeface="Verdana"/>
                        <a:ea typeface="Calibri"/>
                        <a:cs typeface="Times New Roman"/>
                      </a:endParaRPr>
                    </a:p>
                  </a:txBody>
                  <a:tcPr marL="44444" marR="44444" marT="0" marB="0" anchor="b"/>
                </a:tc>
                <a:tc>
                  <a:txBody>
                    <a:bodyPr/>
                    <a:lstStyle/>
                    <a:p>
                      <a:pPr algn="ctr">
                        <a:lnSpc>
                          <a:spcPct val="115000"/>
                        </a:lnSpc>
                        <a:spcBef>
                          <a:spcPts val="600"/>
                        </a:spcBef>
                        <a:spcAft>
                          <a:spcPts val="0"/>
                        </a:spcAft>
                      </a:pPr>
                      <a:r>
                        <a:rPr lang="es-ES_tradnl" sz="1200" dirty="0">
                          <a:effectLst/>
                        </a:rPr>
                        <a:t>2012 (p) </a:t>
                      </a:r>
                      <a:endParaRPr lang="es-ES" sz="1800" dirty="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a:solidFill>
                            <a:schemeClr val="accent6"/>
                          </a:solidFill>
                          <a:effectLst/>
                        </a:rPr>
                        <a:t>Real GDP</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-0,1</a:t>
                      </a:r>
                      <a:endParaRPr lang="es-ES" sz="1400" dirty="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0,7</a:t>
                      </a:r>
                      <a:endParaRPr lang="es-ES" sz="1400" dirty="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-1,7</a:t>
                      </a:r>
                      <a:endParaRPr lang="es-ES" sz="1400" dirty="0">
                        <a:effectLst/>
                        <a:latin typeface="Verdana"/>
                        <a:ea typeface="Calibri"/>
                        <a:cs typeface="Times New Roman"/>
                      </a:endParaRPr>
                    </a:p>
                  </a:txBody>
                  <a:tcPr marL="44444" marR="44444" marT="0" marB="0" anchor="b"/>
                </a:tc>
              </a:tr>
              <a:tr h="268002">
                <a:tc>
                  <a:txBody>
                    <a:bodyPr/>
                    <a:lstStyle/>
                    <a:p>
                      <a:pPr>
                        <a:lnSpc>
                          <a:spcPct val="100000"/>
                        </a:lnSpc>
                        <a:spcBef>
                          <a:spcPts val="0"/>
                        </a:spcBef>
                        <a:spcAft>
                          <a:spcPts val="0"/>
                        </a:spcAft>
                      </a:pPr>
                      <a:r>
                        <a:rPr lang="es-ES_tradnl" sz="1400" dirty="0">
                          <a:solidFill>
                            <a:schemeClr val="accent6"/>
                          </a:solidFill>
                          <a:effectLst/>
                        </a:rPr>
                        <a:t>Final </a:t>
                      </a:r>
                      <a:r>
                        <a:rPr lang="es-ES_tradnl" sz="1400" dirty="0" err="1">
                          <a:solidFill>
                            <a:schemeClr val="accent6"/>
                          </a:solidFill>
                          <a:effectLst/>
                        </a:rPr>
                        <a:t>national</a:t>
                      </a:r>
                      <a:r>
                        <a:rPr lang="es-ES_tradnl" sz="1400" dirty="0">
                          <a:solidFill>
                            <a:schemeClr val="accent6"/>
                          </a:solidFill>
                          <a:effectLst/>
                        </a:rPr>
                        <a:t> </a:t>
                      </a:r>
                      <a:r>
                        <a:rPr lang="es-ES_tradnl" sz="1400" dirty="0" err="1">
                          <a:solidFill>
                            <a:schemeClr val="accent6"/>
                          </a:solidFill>
                          <a:effectLst/>
                        </a:rPr>
                        <a:t>consumption</a:t>
                      </a:r>
                      <a:r>
                        <a:rPr lang="es-ES_tradnl" sz="1400" dirty="0">
                          <a:solidFill>
                            <a:schemeClr val="accent6"/>
                          </a:solidFill>
                          <a:effectLst/>
                        </a:rPr>
                        <a:t> expenses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0,6</a:t>
                      </a:r>
                      <a:endParaRPr lang="es-ES" sz="1400" dirty="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-0,7</a:t>
                      </a:r>
                      <a:endParaRPr lang="es-ES" sz="1400" dirty="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-4,0</a:t>
                      </a:r>
                      <a:endParaRPr lang="es-ES" sz="1400" dirty="0">
                        <a:effectLst/>
                        <a:latin typeface="Verdana"/>
                        <a:ea typeface="Calibri"/>
                        <a:cs typeface="Times New Roman"/>
                      </a:endParaRPr>
                    </a:p>
                  </a:txBody>
                  <a:tcPr marL="44444" marR="44444" marT="0" marB="0" anchor="b"/>
                </a:tc>
              </a:tr>
              <a:tr h="274573">
                <a:tc>
                  <a:txBody>
                    <a:bodyPr/>
                    <a:lstStyle/>
                    <a:p>
                      <a:pPr>
                        <a:lnSpc>
                          <a:spcPct val="100000"/>
                        </a:lnSpc>
                        <a:spcBef>
                          <a:spcPts val="0"/>
                        </a:spcBef>
                        <a:spcAft>
                          <a:spcPts val="0"/>
                        </a:spcAft>
                      </a:pPr>
                      <a:r>
                        <a:rPr lang="en-US" sz="1400" dirty="0">
                          <a:solidFill>
                            <a:schemeClr val="accent6"/>
                          </a:solidFill>
                          <a:effectLst/>
                        </a:rPr>
                        <a:t>National demand (GDP growth contribution)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-1,0</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-1,8</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-4,6</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a:solidFill>
                            <a:schemeClr val="accent6"/>
                          </a:solidFill>
                          <a:effectLst/>
                        </a:rPr>
                        <a:t>Goods and services export </a:t>
                      </a:r>
                      <a:endParaRPr lang="es-ES" sz="140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13,5</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9,0</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3,4</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a:solidFill>
                            <a:schemeClr val="accent6"/>
                          </a:solidFill>
                          <a:effectLst/>
                        </a:rPr>
                        <a:t>Goods and services import </a:t>
                      </a:r>
                      <a:endParaRPr lang="es-ES" sz="140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8,9</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-0,1</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-5,9</a:t>
                      </a:r>
                      <a:endParaRPr lang="es-ES" sz="1400" dirty="0">
                        <a:effectLst/>
                        <a:latin typeface="Verdana"/>
                        <a:ea typeface="Calibri"/>
                        <a:cs typeface="Times New Roman"/>
                      </a:endParaRPr>
                    </a:p>
                  </a:txBody>
                  <a:tcPr marL="44444" marR="44444" marT="0" marB="0" anchor="b"/>
                </a:tc>
              </a:tr>
              <a:tr h="296977">
                <a:tc>
                  <a:txBody>
                    <a:bodyPr/>
                    <a:lstStyle/>
                    <a:p>
                      <a:pPr>
                        <a:lnSpc>
                          <a:spcPct val="100000"/>
                        </a:lnSpc>
                        <a:spcBef>
                          <a:spcPts val="0"/>
                        </a:spcBef>
                        <a:spcAft>
                          <a:spcPts val="0"/>
                        </a:spcAft>
                      </a:pPr>
                      <a:r>
                        <a:rPr lang="en-US" sz="1400" dirty="0">
                          <a:solidFill>
                            <a:schemeClr val="accent6"/>
                          </a:solidFill>
                          <a:effectLst/>
                        </a:rPr>
                        <a:t>Exterior balance (GDP growth contribution)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0,9</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2,5</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2,9</a:t>
                      </a:r>
                      <a:endParaRPr lang="es-ES" sz="1400" dirty="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a:solidFill>
                            <a:schemeClr val="accent6"/>
                          </a:solidFill>
                          <a:effectLst/>
                        </a:rPr>
                        <a:t>Nominal GDP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0,3</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2,1</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-0,8</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a:solidFill>
                            <a:schemeClr val="accent6"/>
                          </a:solidFill>
                          <a:effectLst/>
                        </a:rPr>
                        <a:t>GDP </a:t>
                      </a:r>
                      <a:r>
                        <a:rPr lang="es-ES_tradnl" sz="1400" dirty="0" err="1">
                          <a:solidFill>
                            <a:schemeClr val="accent6"/>
                          </a:solidFill>
                          <a:effectLst/>
                        </a:rPr>
                        <a:t>deflation</a:t>
                      </a:r>
                      <a:r>
                        <a:rPr lang="es-ES_tradnl" sz="1400" dirty="0">
                          <a:solidFill>
                            <a:schemeClr val="accent6"/>
                          </a:solidFill>
                          <a:effectLst/>
                        </a:rPr>
                        <a:t>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0,4</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1,4</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0,9</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err="1">
                          <a:solidFill>
                            <a:schemeClr val="accent6"/>
                          </a:solidFill>
                          <a:effectLst/>
                        </a:rPr>
                        <a:t>Private</a:t>
                      </a:r>
                      <a:r>
                        <a:rPr lang="es-ES_tradnl" sz="1400" dirty="0">
                          <a:solidFill>
                            <a:schemeClr val="accent6"/>
                          </a:solidFill>
                          <a:effectLst/>
                        </a:rPr>
                        <a:t> </a:t>
                      </a:r>
                      <a:r>
                        <a:rPr lang="es-ES_tradnl" sz="1400" dirty="0" err="1">
                          <a:solidFill>
                            <a:schemeClr val="accent6"/>
                          </a:solidFill>
                          <a:effectLst/>
                        </a:rPr>
                        <a:t>consumption</a:t>
                      </a:r>
                      <a:r>
                        <a:rPr lang="es-ES_tradnl" sz="1400" dirty="0">
                          <a:solidFill>
                            <a:schemeClr val="accent6"/>
                          </a:solidFill>
                          <a:effectLst/>
                        </a:rPr>
                        <a:t> </a:t>
                      </a:r>
                      <a:r>
                        <a:rPr lang="es-ES_tradnl" sz="1400" dirty="0" err="1">
                          <a:solidFill>
                            <a:schemeClr val="accent6"/>
                          </a:solidFill>
                          <a:effectLst/>
                        </a:rPr>
                        <a:t>deflation</a:t>
                      </a:r>
                      <a:r>
                        <a:rPr lang="es-ES_tradnl" sz="1400" dirty="0">
                          <a:solidFill>
                            <a:schemeClr val="accent6"/>
                          </a:solidFill>
                          <a:effectLst/>
                        </a:rPr>
                        <a:t>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2,4</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3,2</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1,6</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err="1">
                          <a:solidFill>
                            <a:schemeClr val="accent6"/>
                          </a:solidFill>
                          <a:effectLst/>
                        </a:rPr>
                        <a:t>Employment</a:t>
                      </a:r>
                      <a:r>
                        <a:rPr lang="es-ES_tradnl" sz="1400" dirty="0">
                          <a:solidFill>
                            <a:schemeClr val="accent6"/>
                          </a:solidFill>
                          <a:effectLst/>
                        </a:rPr>
                        <a:t> (full time)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-2,6</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-2,0</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-3,7</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dirty="0" err="1">
                          <a:solidFill>
                            <a:schemeClr val="accent6"/>
                          </a:solidFill>
                          <a:effectLst/>
                        </a:rPr>
                        <a:t>Productivity</a:t>
                      </a:r>
                      <a:r>
                        <a:rPr lang="es-ES_tradnl" sz="1400" dirty="0">
                          <a:solidFill>
                            <a:schemeClr val="accent6"/>
                          </a:solidFill>
                          <a:effectLst/>
                        </a:rPr>
                        <a:t> per </a:t>
                      </a:r>
                      <a:r>
                        <a:rPr lang="es-ES_tradnl" sz="1400" dirty="0" err="1">
                          <a:solidFill>
                            <a:schemeClr val="accent6"/>
                          </a:solidFill>
                          <a:effectLst/>
                        </a:rPr>
                        <a:t>employed</a:t>
                      </a:r>
                      <a:r>
                        <a:rPr lang="es-ES_tradnl" sz="1400" dirty="0">
                          <a:solidFill>
                            <a:schemeClr val="accent6"/>
                          </a:solidFill>
                          <a:effectLst/>
                        </a:rPr>
                        <a:t>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2,6</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2,8</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2,0</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a:solidFill>
                            <a:schemeClr val="accent6"/>
                          </a:solidFill>
                          <a:effectLst/>
                        </a:rPr>
                        <a:t>Unitary Labour Cost </a:t>
                      </a:r>
                      <a:endParaRPr lang="es-ES" sz="140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-2,6</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-1,9</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-1,5</a:t>
                      </a:r>
                      <a:endParaRPr lang="es-ES" sz="1400">
                        <a:effectLst/>
                        <a:latin typeface="Verdana"/>
                        <a:ea typeface="Calibri"/>
                        <a:cs typeface="Times New Roman"/>
                      </a:endParaRPr>
                    </a:p>
                  </a:txBody>
                  <a:tcPr marL="44444" marR="44444" marT="0" marB="0" anchor="b"/>
                </a:tc>
              </a:tr>
              <a:tr h="281389">
                <a:tc>
                  <a:txBody>
                    <a:bodyPr/>
                    <a:lstStyle/>
                    <a:p>
                      <a:pPr>
                        <a:lnSpc>
                          <a:spcPct val="100000"/>
                        </a:lnSpc>
                        <a:spcBef>
                          <a:spcPts val="0"/>
                        </a:spcBef>
                        <a:spcAft>
                          <a:spcPts val="0"/>
                        </a:spcAft>
                      </a:pPr>
                      <a:r>
                        <a:rPr lang="es-ES_tradnl" sz="1400">
                          <a:solidFill>
                            <a:schemeClr val="accent6"/>
                          </a:solidFill>
                          <a:effectLst/>
                        </a:rPr>
                        <a:t>Unemployment (% activ population) </a:t>
                      </a:r>
                      <a:endParaRPr lang="es-ES" sz="140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20,1</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21,6</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24,3</a:t>
                      </a:r>
                      <a:endParaRPr lang="es-ES" sz="1400">
                        <a:effectLst/>
                        <a:latin typeface="Verdana"/>
                        <a:ea typeface="Calibri"/>
                        <a:cs typeface="Times New Roman"/>
                      </a:endParaRPr>
                    </a:p>
                  </a:txBody>
                  <a:tcPr marL="44444" marR="44444" marT="0" marB="0" anchor="b"/>
                </a:tc>
              </a:tr>
              <a:tr h="315499">
                <a:tc>
                  <a:txBody>
                    <a:bodyPr/>
                    <a:lstStyle/>
                    <a:p>
                      <a:pPr>
                        <a:lnSpc>
                          <a:spcPct val="100000"/>
                        </a:lnSpc>
                        <a:spcBef>
                          <a:spcPts val="0"/>
                        </a:spcBef>
                        <a:spcAft>
                          <a:spcPts val="0"/>
                        </a:spcAft>
                      </a:pPr>
                      <a:r>
                        <a:rPr lang="en-US" sz="1400" dirty="0">
                          <a:solidFill>
                            <a:schemeClr val="accent6"/>
                          </a:solidFill>
                          <a:effectLst/>
                        </a:rPr>
                        <a:t>Cap.(+) / </a:t>
                      </a:r>
                      <a:r>
                        <a:rPr lang="en-US" sz="1400" dirty="0" err="1">
                          <a:solidFill>
                            <a:schemeClr val="accent6"/>
                          </a:solidFill>
                          <a:effectLst/>
                        </a:rPr>
                        <a:t>Nec</a:t>
                      </a:r>
                      <a:r>
                        <a:rPr lang="en-US" sz="1400" dirty="0">
                          <a:solidFill>
                            <a:schemeClr val="accent6"/>
                          </a:solidFill>
                          <a:effectLst/>
                        </a:rPr>
                        <a:t>.(-) financing against rest of the world (% GDP) </a:t>
                      </a:r>
                      <a:endParaRPr lang="es-ES" sz="1400" dirty="0">
                        <a:solidFill>
                          <a:schemeClr val="accent6"/>
                        </a:solidFill>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-4,0</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a:effectLst/>
                        </a:rPr>
                        <a:t>-3,4</a:t>
                      </a:r>
                      <a:endParaRPr lang="es-ES" sz="1400">
                        <a:effectLst/>
                        <a:latin typeface="Verdana"/>
                        <a:ea typeface="Calibri"/>
                        <a:cs typeface="Times New Roman"/>
                      </a:endParaRPr>
                    </a:p>
                  </a:txBody>
                  <a:tcPr marL="44444" marR="44444" marT="0" marB="0" anchor="b"/>
                </a:tc>
                <a:tc>
                  <a:txBody>
                    <a:bodyPr/>
                    <a:lstStyle/>
                    <a:p>
                      <a:pPr algn="r">
                        <a:lnSpc>
                          <a:spcPct val="100000"/>
                        </a:lnSpc>
                        <a:spcBef>
                          <a:spcPts val="0"/>
                        </a:spcBef>
                        <a:spcAft>
                          <a:spcPts val="0"/>
                        </a:spcAft>
                      </a:pPr>
                      <a:r>
                        <a:rPr lang="es-ES_tradnl" sz="1400" dirty="0">
                          <a:effectLst/>
                        </a:rPr>
                        <a:t>-0,7</a:t>
                      </a:r>
                      <a:endParaRPr lang="es-ES" sz="1400" dirty="0">
                        <a:effectLst/>
                        <a:latin typeface="Verdana"/>
                        <a:ea typeface="Calibri"/>
                        <a:cs typeface="Times New Roman"/>
                      </a:endParaRPr>
                    </a:p>
                  </a:txBody>
                  <a:tcPr marL="44444" marR="44444" marT="0" marB="0" anchor="b"/>
                </a:tc>
              </a:tr>
              <a:tr h="213357">
                <a:tc gridSpan="4">
                  <a:txBody>
                    <a:bodyPr/>
                    <a:lstStyle/>
                    <a:p>
                      <a:pPr>
                        <a:lnSpc>
                          <a:spcPct val="100000"/>
                        </a:lnSpc>
                        <a:spcBef>
                          <a:spcPts val="0"/>
                        </a:spcBef>
                        <a:spcAft>
                          <a:spcPts val="0"/>
                        </a:spcAft>
                      </a:pPr>
                      <a:endParaRPr lang="es-ES" sz="1400" dirty="0">
                        <a:solidFill>
                          <a:schemeClr val="accent6"/>
                        </a:solidFill>
                        <a:effectLst/>
                        <a:latin typeface="Verdana"/>
                        <a:ea typeface="Calibri"/>
                        <a:cs typeface="Times New Roman"/>
                      </a:endParaRPr>
                    </a:p>
                  </a:txBody>
                  <a:tcPr marL="44444" marR="44444"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3" name="2 Marcador de contenido"/>
          <p:cNvSpPr>
            <a:spLocks noGrp="1"/>
          </p:cNvSpPr>
          <p:nvPr>
            <p:ph idx="1"/>
          </p:nvPr>
        </p:nvSpPr>
        <p:spPr>
          <a:xfrm>
            <a:off x="457200" y="836613"/>
            <a:ext cx="8229600" cy="5289550"/>
          </a:xfrm>
        </p:spPr>
        <p:txBody>
          <a:bodyPr/>
          <a:lstStyle/>
          <a:p>
            <a:pPr marL="0" indent="0" algn="just" eaLnBrk="1" hangingPunct="1">
              <a:spcBef>
                <a:spcPct val="0"/>
              </a:spcBef>
              <a:buFontTx/>
              <a:buNone/>
              <a:defRPr/>
            </a:pPr>
            <a:r>
              <a:rPr lang="en-US" sz="2000" b="1" kern="1200" dirty="0" smtClean="0">
                <a:solidFill>
                  <a:srgbClr val="344B74"/>
                </a:solidFill>
                <a:latin typeface="Verdana" pitchFamily="34" charset="0"/>
              </a:rPr>
              <a:t>MAIN KEY FACTORS OF THE SPANISH ECONOMY</a:t>
            </a:r>
          </a:p>
          <a:p>
            <a:pPr marL="0" indent="0" algn="just" eaLnBrk="1" hangingPunct="1">
              <a:lnSpc>
                <a:spcPct val="115000"/>
              </a:lnSpc>
              <a:spcBef>
                <a:spcPts val="1800"/>
              </a:spcBef>
              <a:spcAft>
                <a:spcPts val="1200"/>
              </a:spcAft>
              <a:buFontTx/>
              <a:buNone/>
              <a:tabLst>
                <a:tab pos="3067050" algn="l"/>
              </a:tabLst>
              <a:defRPr/>
            </a:pPr>
            <a:r>
              <a:rPr lang="es-ES_tradnl" sz="2000" b="1" kern="1200" dirty="0" err="1" smtClean="0">
                <a:solidFill>
                  <a:srgbClr val="0070C0"/>
                </a:solidFill>
                <a:ea typeface="Calibri"/>
                <a:cs typeface="Times New Roman"/>
              </a:rPr>
              <a:t>Macroeconomic</a:t>
            </a:r>
            <a:r>
              <a:rPr lang="es-ES_tradnl" sz="2000" b="1" kern="1200" dirty="0" smtClean="0">
                <a:solidFill>
                  <a:srgbClr val="0070C0"/>
                </a:solidFill>
                <a:ea typeface="Calibri"/>
                <a:cs typeface="Times New Roman"/>
              </a:rPr>
              <a:t> </a:t>
            </a:r>
            <a:r>
              <a:rPr lang="es-ES_tradnl" sz="2000" b="1" kern="1200" dirty="0" err="1" smtClean="0">
                <a:solidFill>
                  <a:srgbClr val="0070C0"/>
                </a:solidFill>
                <a:ea typeface="Calibri"/>
                <a:cs typeface="Times New Roman"/>
              </a:rPr>
              <a:t>description</a:t>
            </a:r>
            <a:r>
              <a:rPr lang="es-ES_tradnl" sz="2000" b="1" kern="1200" dirty="0" smtClean="0">
                <a:solidFill>
                  <a:srgbClr val="0070C0"/>
                </a:solidFill>
                <a:ea typeface="Calibri"/>
                <a:cs typeface="Times New Roman"/>
              </a:rPr>
              <a:t> 2012</a:t>
            </a:r>
          </a:p>
          <a:p>
            <a:pPr marL="0" indent="0" algn="just" eaLnBrk="1" hangingPunct="1">
              <a:lnSpc>
                <a:spcPct val="115000"/>
              </a:lnSpc>
              <a:spcBef>
                <a:spcPts val="1800"/>
              </a:spcBef>
              <a:spcAft>
                <a:spcPts val="1200"/>
              </a:spcAft>
              <a:buFontTx/>
              <a:buNone/>
              <a:tabLst>
                <a:tab pos="3067050" algn="l"/>
              </a:tabLst>
              <a:defRPr/>
            </a:pPr>
            <a:endParaRPr lang="es-ES_tradnl" sz="2000" b="1" kern="1200" dirty="0" smtClean="0">
              <a:solidFill>
                <a:srgbClr val="0070C0"/>
              </a:solidFill>
              <a:ea typeface="Calibri"/>
              <a:cs typeface="Times New Roman"/>
            </a:endParaRPr>
          </a:p>
          <a:p>
            <a:pPr marL="0" indent="0" algn="just" eaLnBrk="1" hangingPunct="1">
              <a:lnSpc>
                <a:spcPct val="115000"/>
              </a:lnSpc>
              <a:spcBef>
                <a:spcPts val="1800"/>
              </a:spcBef>
              <a:spcAft>
                <a:spcPts val="1200"/>
              </a:spcAft>
              <a:buFontTx/>
              <a:buNone/>
              <a:tabLst>
                <a:tab pos="3067050" algn="l"/>
              </a:tabLst>
              <a:defRPr/>
            </a:pPr>
            <a:endParaRPr lang="es-ES" dirty="0" smtClean="0"/>
          </a:p>
        </p:txBody>
      </p:sp>
      <p:sp>
        <p:nvSpPr>
          <p:cNvPr id="2" name="1 Título"/>
          <p:cNvSpPr>
            <a:spLocks noGrp="1"/>
          </p:cNvSpPr>
          <p:nvPr>
            <p:ph type="title"/>
          </p:nvPr>
        </p:nvSpPr>
        <p:spPr/>
        <p:txBody>
          <a:bodyPr/>
          <a:lstStyle/>
          <a:p>
            <a:pPr eaLnBrk="1" hangingPunct="1">
              <a:defRPr/>
            </a:pPr>
            <a:r>
              <a:rPr lang="en-US" sz="3200" b="1" kern="1200" cap="small" dirty="0" smtClean="0">
                <a:solidFill>
                  <a:srgbClr val="000000"/>
                </a:solidFill>
              </a:rPr>
              <a:t>Social and Economical situation in Spain</a:t>
            </a:r>
            <a:r>
              <a:rPr lang="fr-FR" sz="3200" b="1" kern="1200" dirty="0" smtClean="0">
                <a:solidFill>
                  <a:srgbClr val="344B74"/>
                </a:solidFill>
                <a:latin typeface="Verdana" pitchFamily="34" charset="0"/>
              </a:rPr>
              <a:t>:</a:t>
            </a:r>
            <a:endParaRPr lang="es-ES" dirty="0" smtClean="0"/>
          </a:p>
        </p:txBody>
      </p:sp>
    </p:spTree>
    <p:extLst>
      <p:ext uri="{BB962C8B-B14F-4D97-AF65-F5344CB8AC3E}">
        <p14:creationId xmlns:p14="http://schemas.microsoft.com/office/powerpoint/2010/main" val="42907512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pPr eaLnBrk="1" hangingPunct="1">
              <a:defRPr/>
            </a:pPr>
            <a:r>
              <a:rPr lang="en-US" sz="3200" b="1" kern="1200" cap="small" dirty="0" smtClean="0">
                <a:solidFill>
                  <a:srgbClr val="000000"/>
                </a:solidFill>
              </a:rPr>
              <a:t>Social and Economical situation in Spain</a:t>
            </a:r>
            <a:r>
              <a:rPr lang="fr-FR" sz="3200" b="1" kern="1200" dirty="0" smtClean="0">
                <a:solidFill>
                  <a:srgbClr val="344B74"/>
                </a:solidFill>
                <a:latin typeface="Verdana" pitchFamily="34" charset="0"/>
              </a:rPr>
              <a:t>:</a:t>
            </a:r>
            <a:endParaRPr lang="es-ES" dirty="0" smtClean="0"/>
          </a:p>
        </p:txBody>
      </p:sp>
      <p:sp>
        <p:nvSpPr>
          <p:cNvPr id="5" name="2 Marcador de contenido"/>
          <p:cNvSpPr>
            <a:spLocks noGrp="1"/>
          </p:cNvSpPr>
          <p:nvPr>
            <p:ph idx="1"/>
          </p:nvPr>
        </p:nvSpPr>
        <p:spPr>
          <a:xfrm>
            <a:off x="457200" y="836613"/>
            <a:ext cx="8229600" cy="5289550"/>
          </a:xfrm>
        </p:spPr>
        <p:txBody>
          <a:bodyPr/>
          <a:lstStyle/>
          <a:p>
            <a:pPr marL="0" indent="0" algn="just" eaLnBrk="1" hangingPunct="1">
              <a:spcBef>
                <a:spcPct val="0"/>
              </a:spcBef>
              <a:buFontTx/>
              <a:buNone/>
              <a:defRPr/>
            </a:pPr>
            <a:r>
              <a:rPr lang="en-US" sz="2000" b="1" kern="1200" dirty="0" smtClean="0">
                <a:solidFill>
                  <a:srgbClr val="344B74"/>
                </a:solidFill>
                <a:latin typeface="Verdana" pitchFamily="34" charset="0"/>
              </a:rPr>
              <a:t>MAIN KEY FACTORS OF THE SPANISH ECONOMY</a:t>
            </a:r>
          </a:p>
          <a:p>
            <a:pPr marL="0" indent="0" algn="just" eaLnBrk="1" hangingPunct="1">
              <a:lnSpc>
                <a:spcPct val="115000"/>
              </a:lnSpc>
              <a:spcBef>
                <a:spcPts val="1800"/>
              </a:spcBef>
              <a:spcAft>
                <a:spcPts val="1200"/>
              </a:spcAft>
              <a:buFontTx/>
              <a:buNone/>
              <a:tabLst>
                <a:tab pos="3067050" algn="l"/>
              </a:tabLst>
              <a:defRPr/>
            </a:pPr>
            <a:r>
              <a:rPr lang="es-ES_tradnl" sz="2000" b="1" kern="1200" dirty="0" err="1" smtClean="0">
                <a:solidFill>
                  <a:srgbClr val="0070C0"/>
                </a:solidFill>
                <a:ea typeface="Calibri"/>
                <a:cs typeface="Times New Roman"/>
              </a:rPr>
              <a:t>Industry</a:t>
            </a:r>
            <a:r>
              <a:rPr lang="es-ES_tradnl" sz="2000" b="1" kern="1200" dirty="0" smtClean="0">
                <a:solidFill>
                  <a:srgbClr val="0070C0"/>
                </a:solidFill>
                <a:ea typeface="Calibri"/>
                <a:cs typeface="Times New Roman"/>
              </a:rPr>
              <a:t> and Industrial </a:t>
            </a:r>
            <a:r>
              <a:rPr lang="es-ES_tradnl" sz="2000" b="1" kern="1200" dirty="0" err="1" smtClean="0">
                <a:solidFill>
                  <a:srgbClr val="0070C0"/>
                </a:solidFill>
                <a:ea typeface="Calibri"/>
                <a:cs typeface="Times New Roman"/>
              </a:rPr>
              <a:t>policy</a:t>
            </a:r>
            <a:r>
              <a:rPr lang="es-ES_tradnl" sz="2000" b="1" kern="1200" dirty="0" smtClean="0">
                <a:solidFill>
                  <a:srgbClr val="0070C0"/>
                </a:solidFill>
                <a:ea typeface="Calibri"/>
                <a:cs typeface="Times New Roman"/>
              </a:rPr>
              <a:t>. Industrial </a:t>
            </a:r>
            <a:r>
              <a:rPr lang="es-ES_tradnl" sz="2000" b="1" kern="1200" dirty="0" err="1" smtClean="0">
                <a:solidFill>
                  <a:srgbClr val="0070C0"/>
                </a:solidFill>
                <a:ea typeface="Calibri"/>
                <a:cs typeface="Times New Roman"/>
              </a:rPr>
              <a:t>rate</a:t>
            </a:r>
            <a:r>
              <a:rPr lang="es-ES_tradnl" sz="2000" b="1" kern="1200" dirty="0" smtClean="0">
                <a:solidFill>
                  <a:srgbClr val="0070C0"/>
                </a:solidFill>
                <a:ea typeface="Calibri"/>
                <a:cs typeface="Times New Roman"/>
              </a:rPr>
              <a:t>.</a:t>
            </a:r>
          </a:p>
          <a:p>
            <a:pPr marL="0" indent="0" algn="just" eaLnBrk="1" hangingPunct="1">
              <a:lnSpc>
                <a:spcPct val="115000"/>
              </a:lnSpc>
              <a:spcBef>
                <a:spcPts val="1800"/>
              </a:spcBef>
              <a:spcAft>
                <a:spcPts val="1200"/>
              </a:spcAft>
              <a:buFontTx/>
              <a:buNone/>
              <a:tabLst>
                <a:tab pos="3067050" algn="l"/>
              </a:tabLst>
              <a:defRPr/>
            </a:pPr>
            <a:endParaRPr lang="es-ES" dirty="0" smtClean="0"/>
          </a:p>
        </p:txBody>
      </p:sp>
      <p:graphicFrame>
        <p:nvGraphicFramePr>
          <p:cNvPr id="6" name="5 Tabla"/>
          <p:cNvGraphicFramePr>
            <a:graphicFrameLocks noGrp="1"/>
          </p:cNvGraphicFramePr>
          <p:nvPr/>
        </p:nvGraphicFramePr>
        <p:xfrm>
          <a:off x="611188" y="1989138"/>
          <a:ext cx="6769100" cy="3384549"/>
        </p:xfrm>
        <a:graphic>
          <a:graphicData uri="http://schemas.openxmlformats.org/drawingml/2006/table">
            <a:tbl>
              <a:tblPr firstRow="1" firstCol="1" bandRow="1">
                <a:tableStyleId>{5C22544A-7EE6-4342-B048-85BDC9FD1C3A}</a:tableStyleId>
              </a:tblPr>
              <a:tblGrid>
                <a:gridCol w="1355387"/>
                <a:gridCol w="1093011"/>
                <a:gridCol w="936152"/>
                <a:gridCol w="792129"/>
                <a:gridCol w="1620930"/>
                <a:gridCol w="971491"/>
              </a:tblGrid>
              <a:tr h="944474">
                <a:tc>
                  <a:txBody>
                    <a:bodyPr/>
                    <a:lstStyle/>
                    <a:p>
                      <a:pPr>
                        <a:lnSpc>
                          <a:spcPct val="115000"/>
                        </a:lnSpc>
                        <a:spcBef>
                          <a:spcPts val="600"/>
                        </a:spcBef>
                        <a:spcAft>
                          <a:spcPts val="0"/>
                        </a:spcAft>
                      </a:pPr>
                      <a:r>
                        <a:rPr lang="es-ES" sz="2000" dirty="0">
                          <a:solidFill>
                            <a:schemeClr val="accent6"/>
                          </a:solidFill>
                          <a:effectLst/>
                        </a:rPr>
                        <a:t>             </a:t>
                      </a:r>
                      <a:r>
                        <a:rPr lang="es-ES" sz="2000" dirty="0" err="1">
                          <a:solidFill>
                            <a:schemeClr val="accent6"/>
                          </a:solidFill>
                          <a:effectLst/>
                        </a:rPr>
                        <a:t>Year</a:t>
                      </a:r>
                      <a:endParaRPr lang="es-ES" sz="2000" dirty="0">
                        <a:solidFill>
                          <a:schemeClr val="accent6"/>
                        </a:solidFill>
                        <a:effectLst/>
                        <a:latin typeface="Verdana"/>
                        <a:ea typeface="Calibri"/>
                        <a:cs typeface="Times New Roman"/>
                      </a:endParaRPr>
                    </a:p>
                  </a:txBody>
                  <a:tcPr marL="68584" marR="68584" marT="0" marB="0"/>
                </a:tc>
                <a:tc>
                  <a:txBody>
                    <a:bodyPr/>
                    <a:lstStyle/>
                    <a:p>
                      <a:pPr>
                        <a:lnSpc>
                          <a:spcPct val="115000"/>
                        </a:lnSpc>
                        <a:spcBef>
                          <a:spcPts val="600"/>
                        </a:spcBef>
                        <a:spcAft>
                          <a:spcPts val="0"/>
                        </a:spcAft>
                      </a:pPr>
                      <a:r>
                        <a:rPr lang="es-ES" sz="2200" dirty="0">
                          <a:solidFill>
                            <a:schemeClr val="accent6"/>
                          </a:solidFill>
                          <a:effectLst/>
                        </a:rPr>
                        <a:t>   </a:t>
                      </a:r>
                      <a:endParaRPr lang="es-ES" sz="2200" dirty="0" smtClean="0">
                        <a:solidFill>
                          <a:schemeClr val="accent6"/>
                        </a:solidFill>
                        <a:effectLst/>
                      </a:endParaRPr>
                    </a:p>
                    <a:p>
                      <a:pPr>
                        <a:lnSpc>
                          <a:spcPct val="115000"/>
                        </a:lnSpc>
                        <a:spcBef>
                          <a:spcPts val="600"/>
                        </a:spcBef>
                        <a:spcAft>
                          <a:spcPts val="0"/>
                        </a:spcAft>
                      </a:pPr>
                      <a:r>
                        <a:rPr lang="es-ES" sz="2200" dirty="0" smtClean="0">
                          <a:solidFill>
                            <a:schemeClr val="accent6"/>
                          </a:solidFill>
                          <a:effectLst/>
                        </a:rPr>
                        <a:t>France</a:t>
                      </a:r>
                      <a:endParaRPr lang="es-ES" sz="2200" dirty="0">
                        <a:solidFill>
                          <a:schemeClr val="accent6"/>
                        </a:solidFill>
                        <a:effectLst/>
                        <a:latin typeface="Verdana"/>
                        <a:ea typeface="Calibri"/>
                        <a:cs typeface="Times New Roman"/>
                      </a:endParaRPr>
                    </a:p>
                  </a:txBody>
                  <a:tcPr marL="68584" marR="68584" marT="0" marB="0"/>
                </a:tc>
                <a:tc>
                  <a:txBody>
                    <a:bodyPr/>
                    <a:lstStyle/>
                    <a:p>
                      <a:pPr>
                        <a:lnSpc>
                          <a:spcPct val="115000"/>
                        </a:lnSpc>
                        <a:spcBef>
                          <a:spcPts val="600"/>
                        </a:spcBef>
                        <a:spcAft>
                          <a:spcPts val="0"/>
                        </a:spcAft>
                      </a:pPr>
                      <a:r>
                        <a:rPr lang="es-ES" sz="2200" dirty="0">
                          <a:solidFill>
                            <a:schemeClr val="accent6"/>
                          </a:solidFill>
                          <a:effectLst/>
                        </a:rPr>
                        <a:t>    </a:t>
                      </a:r>
                      <a:endParaRPr lang="es-ES" sz="2200" dirty="0" smtClean="0">
                        <a:solidFill>
                          <a:schemeClr val="accent6"/>
                        </a:solidFill>
                        <a:effectLst/>
                      </a:endParaRPr>
                    </a:p>
                    <a:p>
                      <a:pPr>
                        <a:lnSpc>
                          <a:spcPct val="115000"/>
                        </a:lnSpc>
                        <a:spcBef>
                          <a:spcPts val="600"/>
                        </a:spcBef>
                        <a:spcAft>
                          <a:spcPts val="0"/>
                        </a:spcAft>
                      </a:pPr>
                      <a:r>
                        <a:rPr lang="es-ES" sz="2200" dirty="0" err="1" smtClean="0">
                          <a:solidFill>
                            <a:schemeClr val="accent6"/>
                          </a:solidFill>
                          <a:effectLst/>
                        </a:rPr>
                        <a:t>Italy</a:t>
                      </a:r>
                      <a:endParaRPr lang="es-ES" sz="2200" dirty="0">
                        <a:solidFill>
                          <a:schemeClr val="accent6"/>
                        </a:solidFill>
                        <a:effectLst/>
                        <a:latin typeface="Verdana"/>
                        <a:ea typeface="Calibri"/>
                        <a:cs typeface="Times New Roman"/>
                      </a:endParaRPr>
                    </a:p>
                  </a:txBody>
                  <a:tcPr marL="68584" marR="68584" marT="0" marB="0"/>
                </a:tc>
                <a:tc>
                  <a:txBody>
                    <a:bodyPr/>
                    <a:lstStyle/>
                    <a:p>
                      <a:pPr>
                        <a:lnSpc>
                          <a:spcPct val="115000"/>
                        </a:lnSpc>
                        <a:spcBef>
                          <a:spcPts val="600"/>
                        </a:spcBef>
                        <a:spcAft>
                          <a:spcPts val="0"/>
                        </a:spcAft>
                      </a:pPr>
                      <a:r>
                        <a:rPr lang="es-ES" sz="2200" dirty="0">
                          <a:solidFill>
                            <a:schemeClr val="accent6"/>
                          </a:solidFill>
                          <a:effectLst/>
                        </a:rPr>
                        <a:t>                 </a:t>
                      </a:r>
                      <a:endParaRPr lang="es-ES" sz="2200" dirty="0" smtClean="0">
                        <a:solidFill>
                          <a:schemeClr val="accent6"/>
                        </a:solidFill>
                        <a:effectLst/>
                      </a:endParaRPr>
                    </a:p>
                    <a:p>
                      <a:pPr>
                        <a:lnSpc>
                          <a:spcPct val="115000"/>
                        </a:lnSpc>
                        <a:spcBef>
                          <a:spcPts val="600"/>
                        </a:spcBef>
                        <a:spcAft>
                          <a:spcPts val="0"/>
                        </a:spcAft>
                      </a:pPr>
                      <a:r>
                        <a:rPr lang="es-ES" sz="2200" dirty="0" smtClean="0">
                          <a:solidFill>
                            <a:schemeClr val="accent6"/>
                          </a:solidFill>
                          <a:effectLst/>
                        </a:rPr>
                        <a:t>UK</a:t>
                      </a:r>
                      <a:endParaRPr lang="es-ES" sz="2200" dirty="0">
                        <a:solidFill>
                          <a:schemeClr val="accent6"/>
                        </a:solidFill>
                        <a:effectLst/>
                        <a:latin typeface="Verdana"/>
                        <a:ea typeface="Calibri"/>
                        <a:cs typeface="Times New Roman"/>
                      </a:endParaRPr>
                    </a:p>
                  </a:txBody>
                  <a:tcPr marL="68584" marR="68584" marT="0" marB="0"/>
                </a:tc>
                <a:tc>
                  <a:txBody>
                    <a:bodyPr/>
                    <a:lstStyle/>
                    <a:p>
                      <a:pPr>
                        <a:lnSpc>
                          <a:spcPct val="115000"/>
                        </a:lnSpc>
                        <a:spcBef>
                          <a:spcPts val="600"/>
                        </a:spcBef>
                        <a:spcAft>
                          <a:spcPts val="0"/>
                        </a:spcAft>
                      </a:pPr>
                      <a:r>
                        <a:rPr lang="es-ES" sz="2200" dirty="0">
                          <a:solidFill>
                            <a:schemeClr val="accent6"/>
                          </a:solidFill>
                          <a:effectLst/>
                        </a:rPr>
                        <a:t>  </a:t>
                      </a:r>
                      <a:endParaRPr lang="es-ES" sz="2200" dirty="0" smtClean="0">
                        <a:solidFill>
                          <a:schemeClr val="accent6"/>
                        </a:solidFill>
                        <a:effectLst/>
                      </a:endParaRPr>
                    </a:p>
                    <a:p>
                      <a:pPr>
                        <a:lnSpc>
                          <a:spcPct val="115000"/>
                        </a:lnSpc>
                        <a:spcBef>
                          <a:spcPts val="600"/>
                        </a:spcBef>
                        <a:spcAft>
                          <a:spcPts val="0"/>
                        </a:spcAft>
                      </a:pPr>
                      <a:r>
                        <a:rPr lang="es-ES" sz="2200" dirty="0" err="1" smtClean="0">
                          <a:solidFill>
                            <a:schemeClr val="accent6"/>
                          </a:solidFill>
                          <a:effectLst/>
                        </a:rPr>
                        <a:t>Germany</a:t>
                      </a:r>
                      <a:endParaRPr lang="es-ES" sz="2200" dirty="0">
                        <a:solidFill>
                          <a:schemeClr val="accent6"/>
                        </a:solidFill>
                        <a:effectLst/>
                        <a:latin typeface="Verdana"/>
                        <a:ea typeface="Calibri"/>
                        <a:cs typeface="Times New Roman"/>
                      </a:endParaRPr>
                    </a:p>
                  </a:txBody>
                  <a:tcPr marL="68584" marR="68584" marT="0" marB="0"/>
                </a:tc>
                <a:tc>
                  <a:txBody>
                    <a:bodyPr/>
                    <a:lstStyle/>
                    <a:p>
                      <a:pPr>
                        <a:lnSpc>
                          <a:spcPct val="115000"/>
                        </a:lnSpc>
                        <a:spcBef>
                          <a:spcPts val="600"/>
                        </a:spcBef>
                        <a:spcAft>
                          <a:spcPts val="0"/>
                        </a:spcAft>
                      </a:pPr>
                      <a:r>
                        <a:rPr lang="es-ES" sz="2200" dirty="0">
                          <a:solidFill>
                            <a:schemeClr val="accent6"/>
                          </a:solidFill>
                          <a:effectLst/>
                        </a:rPr>
                        <a:t>     </a:t>
                      </a:r>
                      <a:endParaRPr lang="es-ES" sz="2200" dirty="0" smtClean="0">
                        <a:solidFill>
                          <a:schemeClr val="accent6"/>
                        </a:solidFill>
                        <a:effectLst/>
                      </a:endParaRPr>
                    </a:p>
                    <a:p>
                      <a:pPr>
                        <a:lnSpc>
                          <a:spcPct val="115000"/>
                        </a:lnSpc>
                        <a:spcBef>
                          <a:spcPts val="600"/>
                        </a:spcBef>
                        <a:spcAft>
                          <a:spcPts val="0"/>
                        </a:spcAft>
                      </a:pPr>
                      <a:r>
                        <a:rPr lang="es-ES" sz="2200" dirty="0" err="1" smtClean="0">
                          <a:solidFill>
                            <a:schemeClr val="accent6"/>
                          </a:solidFill>
                          <a:effectLst/>
                        </a:rPr>
                        <a:t>Spain</a:t>
                      </a:r>
                      <a:endParaRPr lang="es-ES" sz="2200" dirty="0">
                        <a:solidFill>
                          <a:schemeClr val="accent6"/>
                        </a:solidFill>
                        <a:effectLst/>
                        <a:latin typeface="Verdana"/>
                        <a:ea typeface="Calibri"/>
                        <a:cs typeface="Times New Roman"/>
                      </a:endParaRPr>
                    </a:p>
                  </a:txBody>
                  <a:tcPr marL="68584" marR="68584" marT="0" marB="0"/>
                </a:tc>
              </a:tr>
              <a:tr h="488015">
                <a:tc>
                  <a:txBody>
                    <a:bodyPr/>
                    <a:lstStyle/>
                    <a:p>
                      <a:pPr algn="r">
                        <a:lnSpc>
                          <a:spcPct val="115000"/>
                        </a:lnSpc>
                        <a:spcBef>
                          <a:spcPts val="600"/>
                        </a:spcBef>
                        <a:spcAft>
                          <a:spcPts val="0"/>
                        </a:spcAft>
                      </a:pPr>
                      <a:r>
                        <a:rPr lang="es-ES" sz="2000">
                          <a:solidFill>
                            <a:schemeClr val="accent6"/>
                          </a:solidFill>
                          <a:effectLst/>
                        </a:rPr>
                        <a:t>2007</a:t>
                      </a:r>
                      <a:endParaRPr lang="es-ES" sz="2000">
                        <a:solidFill>
                          <a:schemeClr val="accent6"/>
                        </a:solidFill>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1,2</a:t>
                      </a:r>
                      <a:endParaRPr lang="es-ES" sz="2400" dirty="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1,9</a:t>
                      </a:r>
                      <a:endParaRPr lang="es-ES" sz="2400" dirty="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0,5</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6,1</a:t>
                      </a:r>
                      <a:endParaRPr lang="es-ES" sz="2400" dirty="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1,9</a:t>
                      </a:r>
                      <a:endParaRPr lang="es-ES" sz="2400" dirty="0">
                        <a:effectLst/>
                        <a:latin typeface="Verdana"/>
                        <a:ea typeface="Calibri"/>
                        <a:cs typeface="Times New Roman"/>
                      </a:endParaRPr>
                    </a:p>
                  </a:txBody>
                  <a:tcPr marL="68584" marR="68584" marT="0" marB="0"/>
                </a:tc>
              </a:tr>
              <a:tr h="488015">
                <a:tc>
                  <a:txBody>
                    <a:bodyPr/>
                    <a:lstStyle/>
                    <a:p>
                      <a:pPr algn="r">
                        <a:lnSpc>
                          <a:spcPct val="115000"/>
                        </a:lnSpc>
                        <a:spcBef>
                          <a:spcPts val="600"/>
                        </a:spcBef>
                        <a:spcAft>
                          <a:spcPts val="0"/>
                        </a:spcAft>
                      </a:pPr>
                      <a:r>
                        <a:rPr lang="es-ES" sz="2000" dirty="0">
                          <a:solidFill>
                            <a:schemeClr val="accent6"/>
                          </a:solidFill>
                          <a:effectLst/>
                        </a:rPr>
                        <a:t>2008</a:t>
                      </a:r>
                      <a:endParaRPr lang="es-ES" sz="2000" dirty="0">
                        <a:solidFill>
                          <a:schemeClr val="accent6"/>
                        </a:solidFill>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-2,8</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-3,7</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-2,8</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0,0</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-7,5</a:t>
                      </a:r>
                      <a:endParaRPr lang="es-ES" sz="2400">
                        <a:effectLst/>
                        <a:latin typeface="Verdana"/>
                        <a:ea typeface="Calibri"/>
                        <a:cs typeface="Times New Roman"/>
                      </a:endParaRPr>
                    </a:p>
                  </a:txBody>
                  <a:tcPr marL="68584" marR="68584" marT="0" marB="0"/>
                </a:tc>
              </a:tr>
              <a:tr h="488015">
                <a:tc>
                  <a:txBody>
                    <a:bodyPr/>
                    <a:lstStyle/>
                    <a:p>
                      <a:pPr algn="r">
                        <a:lnSpc>
                          <a:spcPct val="115000"/>
                        </a:lnSpc>
                        <a:spcBef>
                          <a:spcPts val="600"/>
                        </a:spcBef>
                        <a:spcAft>
                          <a:spcPts val="0"/>
                        </a:spcAft>
                      </a:pPr>
                      <a:r>
                        <a:rPr lang="es-ES" sz="2000" dirty="0">
                          <a:solidFill>
                            <a:schemeClr val="accent6"/>
                          </a:solidFill>
                          <a:effectLst/>
                        </a:rPr>
                        <a:t>2009</a:t>
                      </a:r>
                      <a:endParaRPr lang="es-ES" sz="2000" dirty="0">
                        <a:solidFill>
                          <a:schemeClr val="accent6"/>
                        </a:solidFill>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-12,6</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-18,7</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-9,0</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-16,3</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-15,5</a:t>
                      </a:r>
                      <a:endParaRPr lang="es-ES" sz="2400" dirty="0">
                        <a:effectLst/>
                        <a:latin typeface="Verdana"/>
                        <a:ea typeface="Calibri"/>
                        <a:cs typeface="Times New Roman"/>
                      </a:endParaRPr>
                    </a:p>
                  </a:txBody>
                  <a:tcPr marL="68584" marR="68584" marT="0" marB="0"/>
                </a:tc>
              </a:tr>
              <a:tr h="488015">
                <a:tc>
                  <a:txBody>
                    <a:bodyPr/>
                    <a:lstStyle/>
                    <a:p>
                      <a:pPr algn="r">
                        <a:lnSpc>
                          <a:spcPct val="115000"/>
                        </a:lnSpc>
                        <a:spcBef>
                          <a:spcPts val="600"/>
                        </a:spcBef>
                        <a:spcAft>
                          <a:spcPts val="0"/>
                        </a:spcAft>
                      </a:pPr>
                      <a:r>
                        <a:rPr lang="es-ES" sz="2000">
                          <a:solidFill>
                            <a:schemeClr val="accent6"/>
                          </a:solidFill>
                          <a:effectLst/>
                        </a:rPr>
                        <a:t>2010</a:t>
                      </a:r>
                      <a:endParaRPr lang="es-ES" sz="2000">
                        <a:solidFill>
                          <a:schemeClr val="accent6"/>
                        </a:solidFill>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4,6</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6,8</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1,9</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10,7</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0,8</a:t>
                      </a:r>
                      <a:endParaRPr lang="es-ES" sz="2400" dirty="0">
                        <a:effectLst/>
                        <a:latin typeface="Verdana"/>
                        <a:ea typeface="Calibri"/>
                        <a:cs typeface="Times New Roman"/>
                      </a:endParaRPr>
                    </a:p>
                  </a:txBody>
                  <a:tcPr marL="68584" marR="68584" marT="0" marB="0"/>
                </a:tc>
              </a:tr>
              <a:tr h="488015">
                <a:tc>
                  <a:txBody>
                    <a:bodyPr/>
                    <a:lstStyle/>
                    <a:p>
                      <a:pPr algn="r">
                        <a:lnSpc>
                          <a:spcPct val="115000"/>
                        </a:lnSpc>
                        <a:spcBef>
                          <a:spcPts val="600"/>
                        </a:spcBef>
                        <a:spcAft>
                          <a:spcPts val="0"/>
                        </a:spcAft>
                      </a:pPr>
                      <a:r>
                        <a:rPr lang="es-ES" sz="2000" dirty="0">
                          <a:solidFill>
                            <a:schemeClr val="accent6"/>
                          </a:solidFill>
                          <a:effectLst/>
                        </a:rPr>
                        <a:t>2011</a:t>
                      </a:r>
                      <a:endParaRPr lang="es-ES" sz="2000" dirty="0">
                        <a:solidFill>
                          <a:schemeClr val="accent6"/>
                        </a:solidFill>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2,5</a:t>
                      </a:r>
                      <a:endParaRPr lang="es-ES" sz="2400" dirty="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0,3</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-1,2</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a:effectLst/>
                        </a:rPr>
                        <a:t>7,7</a:t>
                      </a:r>
                      <a:endParaRPr lang="es-ES" sz="2400">
                        <a:effectLst/>
                        <a:latin typeface="Verdana"/>
                        <a:ea typeface="Calibri"/>
                        <a:cs typeface="Times New Roman"/>
                      </a:endParaRPr>
                    </a:p>
                  </a:txBody>
                  <a:tcPr marL="68584" marR="68584" marT="0" marB="0"/>
                </a:tc>
                <a:tc>
                  <a:txBody>
                    <a:bodyPr/>
                    <a:lstStyle/>
                    <a:p>
                      <a:pPr algn="r">
                        <a:lnSpc>
                          <a:spcPct val="115000"/>
                        </a:lnSpc>
                        <a:spcBef>
                          <a:spcPts val="600"/>
                        </a:spcBef>
                        <a:spcAft>
                          <a:spcPts val="0"/>
                        </a:spcAft>
                      </a:pPr>
                      <a:r>
                        <a:rPr lang="es-ES" sz="2400" dirty="0">
                          <a:effectLst/>
                        </a:rPr>
                        <a:t>-1,4</a:t>
                      </a:r>
                      <a:endParaRPr lang="es-ES" sz="2400" dirty="0">
                        <a:effectLst/>
                        <a:latin typeface="Verdana"/>
                        <a:ea typeface="Calibri"/>
                        <a:cs typeface="Times New Roman"/>
                      </a:endParaRPr>
                    </a:p>
                  </a:txBody>
                  <a:tcPr marL="68584" marR="68584" marT="0" marB="0"/>
                </a:tc>
              </a:tr>
            </a:tbl>
          </a:graphicData>
        </a:graphic>
      </p:graphicFrame>
    </p:spTree>
    <p:extLst>
      <p:ext uri="{BB962C8B-B14F-4D97-AF65-F5344CB8AC3E}">
        <p14:creationId xmlns:p14="http://schemas.microsoft.com/office/powerpoint/2010/main" val="32669882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MAIN KEY FACTORS OF THE SPANISH ECONOMY</a:t>
            </a:r>
          </a:p>
          <a:p>
            <a:pPr marL="0" indent="0" algn="just">
              <a:lnSpc>
                <a:spcPct val="115000"/>
              </a:lnSpc>
              <a:spcBef>
                <a:spcPts val="1800"/>
              </a:spcBef>
              <a:spcAft>
                <a:spcPts val="1200"/>
              </a:spcAft>
              <a:buFontTx/>
              <a:buNone/>
              <a:tabLst>
                <a:tab pos="3067050" algn="l"/>
              </a:tabLst>
              <a:defRPr/>
            </a:pPr>
            <a:r>
              <a:rPr lang="es-ES_tradnl" sz="2000" b="1" dirty="0" err="1" smtClean="0">
                <a:solidFill>
                  <a:srgbClr val="0070C0"/>
                </a:solidFill>
                <a:ea typeface="Calibri"/>
                <a:cs typeface="Times New Roman"/>
              </a:rPr>
              <a:t>Industry</a:t>
            </a:r>
            <a:r>
              <a:rPr lang="es-ES_tradnl" sz="2000" b="1" dirty="0" smtClean="0">
                <a:solidFill>
                  <a:srgbClr val="0070C0"/>
                </a:solidFill>
                <a:ea typeface="Calibri"/>
                <a:cs typeface="Times New Roman"/>
              </a:rPr>
              <a:t> and Industrial </a:t>
            </a:r>
            <a:r>
              <a:rPr lang="es-ES_tradnl" sz="2000" b="1" dirty="0" err="1" smtClean="0">
                <a:solidFill>
                  <a:srgbClr val="0070C0"/>
                </a:solidFill>
                <a:ea typeface="Calibri"/>
                <a:cs typeface="Times New Roman"/>
              </a:rPr>
              <a:t>policy</a:t>
            </a:r>
            <a:endParaRPr lang="es-ES_tradnl" sz="2000" b="1" dirty="0" smtClean="0">
              <a:solidFill>
                <a:srgbClr val="0070C0"/>
              </a:solidFill>
              <a:ea typeface="Calibri"/>
              <a:cs typeface="Times New Roman"/>
            </a:endParaRPr>
          </a:p>
          <a:p>
            <a:pPr>
              <a:defRPr/>
            </a:pPr>
            <a:r>
              <a:rPr lang="en-US" dirty="0" smtClean="0">
                <a:solidFill>
                  <a:srgbClr val="000000"/>
                </a:solidFill>
              </a:rPr>
              <a:t>Stop of private investment.</a:t>
            </a:r>
            <a:endParaRPr lang="es-ES" dirty="0" smtClean="0">
              <a:solidFill>
                <a:srgbClr val="000000"/>
              </a:solidFill>
            </a:endParaRPr>
          </a:p>
          <a:p>
            <a:pPr>
              <a:defRPr/>
            </a:pPr>
            <a:r>
              <a:rPr lang="en-US" dirty="0" smtClean="0">
                <a:solidFill>
                  <a:srgbClr val="000000"/>
                </a:solidFill>
              </a:rPr>
              <a:t>Unfair competition between companies. More dumping practices are produced.</a:t>
            </a:r>
            <a:endParaRPr lang="es-ES" dirty="0" smtClean="0">
              <a:solidFill>
                <a:srgbClr val="000000"/>
              </a:solidFill>
            </a:endParaRPr>
          </a:p>
          <a:p>
            <a:pPr>
              <a:defRPr/>
            </a:pPr>
            <a:r>
              <a:rPr lang="en-US" dirty="0" smtClean="0">
                <a:solidFill>
                  <a:srgbClr val="000000"/>
                </a:solidFill>
              </a:rPr>
              <a:t>Infrastructures gap increases.</a:t>
            </a:r>
            <a:endParaRPr lang="es-ES" dirty="0" smtClean="0">
              <a:solidFill>
                <a:srgbClr val="000000"/>
              </a:solidFill>
            </a:endParaRPr>
          </a:p>
          <a:p>
            <a:pPr>
              <a:defRPr/>
            </a:pPr>
            <a:r>
              <a:rPr lang="en-US" dirty="0" smtClean="0">
                <a:solidFill>
                  <a:srgbClr val="000000"/>
                </a:solidFill>
              </a:rPr>
              <a:t>More expensive energy prices.</a:t>
            </a:r>
            <a:endParaRPr lang="es-ES" dirty="0" smtClean="0">
              <a:solidFill>
                <a:srgbClr val="000000"/>
              </a:solidFill>
            </a:endParaRPr>
          </a:p>
          <a:p>
            <a:pPr>
              <a:defRPr/>
            </a:pPr>
            <a:r>
              <a:rPr lang="en-US" dirty="0" smtClean="0">
                <a:solidFill>
                  <a:srgbClr val="000000"/>
                </a:solidFill>
              </a:rPr>
              <a:t>Precarious employment.</a:t>
            </a:r>
            <a:endParaRPr lang="es-ES" dirty="0" smtClean="0">
              <a:solidFill>
                <a:srgbClr val="000000"/>
              </a:solidFill>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
        <p:nvSpPr>
          <p:cNvPr id="3"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200" b="1" cap="small" dirty="0" smtClean="0">
                <a:solidFill>
                  <a:srgbClr val="000000"/>
                </a:solidFill>
              </a:rPr>
              <a:t>Social and Economical situation in Spain</a:t>
            </a:r>
            <a:r>
              <a:rPr lang="fr-FR" sz="3200" b="1" dirty="0" smtClean="0">
                <a:solidFill>
                  <a:srgbClr val="344B74"/>
                </a:solidFill>
                <a:latin typeface="Verdana" pitchFamily="34" charset="0"/>
              </a:rPr>
              <a:t>:</a:t>
            </a:r>
            <a:endParaRPr lang="es-ES" dirty="0" smtClean="0">
              <a:solidFill>
                <a:srgbClr val="000000"/>
              </a:solidFill>
            </a:endParaRPr>
          </a:p>
        </p:txBody>
      </p:sp>
    </p:spTree>
    <p:extLst>
      <p:ext uri="{BB962C8B-B14F-4D97-AF65-F5344CB8AC3E}">
        <p14:creationId xmlns:p14="http://schemas.microsoft.com/office/powerpoint/2010/main" val="11377210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200" b="1" cap="small" dirty="0" smtClean="0">
                <a:solidFill>
                  <a:srgbClr val="000000"/>
                </a:solidFill>
              </a:rPr>
              <a:t>Social and Economical situation in Spain</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MAIN KEY FACTORS OF THE SPANISH SOCIETY</a:t>
            </a:r>
          </a:p>
          <a:p>
            <a:pPr marL="0" indent="0" algn="just">
              <a:lnSpc>
                <a:spcPct val="115000"/>
              </a:lnSpc>
              <a:spcBef>
                <a:spcPts val="1800"/>
              </a:spcBef>
              <a:spcAft>
                <a:spcPts val="1200"/>
              </a:spcAft>
              <a:buFontTx/>
              <a:buNone/>
              <a:tabLst>
                <a:tab pos="3067050" algn="l"/>
              </a:tabLst>
              <a:defRPr/>
            </a:pPr>
            <a:r>
              <a:rPr lang="es-ES_tradnl" sz="2000" b="1" dirty="0" smtClean="0">
                <a:solidFill>
                  <a:srgbClr val="0070C0"/>
                </a:solidFill>
                <a:ea typeface="Calibri"/>
                <a:cs typeface="Times New Roman"/>
              </a:rPr>
              <a:t>POVERTY</a:t>
            </a:r>
          </a:p>
          <a:p>
            <a:pPr>
              <a:defRPr/>
            </a:pPr>
            <a:r>
              <a:rPr lang="es-ES" sz="1800" dirty="0" smtClean="0">
                <a:solidFill>
                  <a:srgbClr val="000000"/>
                </a:solidFill>
              </a:rPr>
              <a:t>In Madrid, </a:t>
            </a:r>
            <a:r>
              <a:rPr lang="es-ES" sz="1800" dirty="0" err="1" smtClean="0">
                <a:solidFill>
                  <a:srgbClr val="000000"/>
                </a:solidFill>
              </a:rPr>
              <a:t>it</a:t>
            </a:r>
            <a:r>
              <a:rPr lang="es-ES" sz="1800" dirty="0" smtClean="0">
                <a:solidFill>
                  <a:srgbClr val="000000"/>
                </a:solidFill>
              </a:rPr>
              <a:t> </a:t>
            </a:r>
            <a:r>
              <a:rPr lang="es-ES" sz="1800" dirty="0" err="1" smtClean="0">
                <a:solidFill>
                  <a:srgbClr val="000000"/>
                </a:solidFill>
              </a:rPr>
              <a:t>is</a:t>
            </a:r>
            <a:r>
              <a:rPr lang="es-ES" sz="1800" dirty="0" smtClean="0">
                <a:solidFill>
                  <a:srgbClr val="000000"/>
                </a:solidFill>
              </a:rPr>
              <a:t> </a:t>
            </a:r>
            <a:r>
              <a:rPr lang="es-ES" sz="1800" dirty="0" err="1" smtClean="0">
                <a:solidFill>
                  <a:srgbClr val="000000"/>
                </a:solidFill>
              </a:rPr>
              <a:t>possible</a:t>
            </a:r>
            <a:r>
              <a:rPr lang="es-ES" sz="1800" dirty="0" smtClean="0">
                <a:solidFill>
                  <a:srgbClr val="000000"/>
                </a:solidFill>
              </a:rPr>
              <a:t> </a:t>
            </a:r>
            <a:r>
              <a:rPr lang="es-ES" sz="1800" dirty="0" err="1" smtClean="0">
                <a:solidFill>
                  <a:srgbClr val="000000"/>
                </a:solidFill>
              </a:rPr>
              <a:t>to</a:t>
            </a:r>
            <a:r>
              <a:rPr lang="es-ES" sz="1800" dirty="0" smtClean="0">
                <a:solidFill>
                  <a:srgbClr val="000000"/>
                </a:solidFill>
              </a:rPr>
              <a:t> </a:t>
            </a:r>
            <a:r>
              <a:rPr lang="es-ES" sz="1800" dirty="0" err="1" smtClean="0">
                <a:solidFill>
                  <a:srgbClr val="000000"/>
                </a:solidFill>
              </a:rPr>
              <a:t>hire</a:t>
            </a:r>
            <a:r>
              <a:rPr lang="es-ES" sz="1800" dirty="0" smtClean="0">
                <a:solidFill>
                  <a:srgbClr val="000000"/>
                </a:solidFill>
              </a:rPr>
              <a:t> a </a:t>
            </a:r>
            <a:r>
              <a:rPr lang="es-ES" sz="1800" dirty="0" err="1" smtClean="0">
                <a:solidFill>
                  <a:srgbClr val="000000"/>
                </a:solidFill>
              </a:rPr>
              <a:t>domestic</a:t>
            </a:r>
            <a:r>
              <a:rPr lang="es-ES" sz="1800" dirty="0" smtClean="0">
                <a:solidFill>
                  <a:srgbClr val="000000"/>
                </a:solidFill>
              </a:rPr>
              <a:t> </a:t>
            </a:r>
            <a:r>
              <a:rPr lang="es-ES" sz="1800" dirty="0" err="1" smtClean="0">
                <a:solidFill>
                  <a:srgbClr val="000000"/>
                </a:solidFill>
              </a:rPr>
              <a:t>person</a:t>
            </a:r>
            <a:r>
              <a:rPr lang="es-ES" sz="1800" dirty="0" smtClean="0">
                <a:solidFill>
                  <a:srgbClr val="000000"/>
                </a:solidFill>
              </a:rPr>
              <a:t> </a:t>
            </a:r>
            <a:r>
              <a:rPr lang="es-ES" sz="1800" dirty="0" err="1" smtClean="0">
                <a:solidFill>
                  <a:srgbClr val="000000"/>
                </a:solidFill>
              </a:rPr>
              <a:t>for</a:t>
            </a:r>
            <a:r>
              <a:rPr lang="es-ES" sz="1800" dirty="0" smtClean="0">
                <a:solidFill>
                  <a:srgbClr val="000000"/>
                </a:solidFill>
              </a:rPr>
              <a:t> a </a:t>
            </a:r>
            <a:r>
              <a:rPr lang="es-ES" sz="1800" dirty="0" err="1" smtClean="0">
                <a:solidFill>
                  <a:srgbClr val="000000"/>
                </a:solidFill>
              </a:rPr>
              <a:t>day</a:t>
            </a:r>
            <a:r>
              <a:rPr lang="es-ES" sz="1800" dirty="0" smtClean="0">
                <a:solidFill>
                  <a:srgbClr val="000000"/>
                </a:solidFill>
              </a:rPr>
              <a:t> </a:t>
            </a:r>
            <a:r>
              <a:rPr lang="es-ES" sz="1800" dirty="0" err="1" smtClean="0">
                <a:solidFill>
                  <a:srgbClr val="000000"/>
                </a:solidFill>
              </a:rPr>
              <a:t>for</a:t>
            </a:r>
            <a:r>
              <a:rPr lang="es-ES" sz="1800" dirty="0" smtClean="0">
                <a:solidFill>
                  <a:srgbClr val="000000"/>
                </a:solidFill>
              </a:rPr>
              <a:t> 700 euros per </a:t>
            </a:r>
            <a:r>
              <a:rPr lang="es-ES" sz="1800" dirty="0" err="1" smtClean="0">
                <a:solidFill>
                  <a:srgbClr val="000000"/>
                </a:solidFill>
              </a:rPr>
              <a:t>month</a:t>
            </a:r>
            <a:r>
              <a:rPr lang="es-ES" sz="1800" dirty="0" smtClean="0">
                <a:solidFill>
                  <a:srgbClr val="000000"/>
                </a:solidFill>
              </a:rPr>
              <a:t>.</a:t>
            </a:r>
          </a:p>
          <a:p>
            <a:pPr>
              <a:defRPr/>
            </a:pPr>
            <a:r>
              <a:rPr lang="es-ES" sz="1800" b="1" dirty="0" smtClean="0">
                <a:solidFill>
                  <a:srgbClr val="000000"/>
                </a:solidFill>
              </a:rPr>
              <a:t>In </a:t>
            </a:r>
            <a:r>
              <a:rPr lang="es-ES" sz="1800" b="1" dirty="0" err="1" smtClean="0">
                <a:solidFill>
                  <a:srgbClr val="000000"/>
                </a:solidFill>
              </a:rPr>
              <a:t>Spain</a:t>
            </a:r>
            <a:r>
              <a:rPr lang="es-ES" sz="1800" b="1" dirty="0" smtClean="0">
                <a:solidFill>
                  <a:srgbClr val="000000"/>
                </a:solidFill>
              </a:rPr>
              <a:t> </a:t>
            </a:r>
            <a:r>
              <a:rPr lang="es-ES" sz="1800" b="1" dirty="0" err="1" smtClean="0">
                <a:solidFill>
                  <a:srgbClr val="000000"/>
                </a:solidFill>
              </a:rPr>
              <a:t>there</a:t>
            </a:r>
            <a:r>
              <a:rPr lang="es-ES" sz="1800" b="1" dirty="0" smtClean="0">
                <a:solidFill>
                  <a:srgbClr val="000000"/>
                </a:solidFill>
              </a:rPr>
              <a:t> are more </a:t>
            </a:r>
            <a:r>
              <a:rPr lang="es-ES" sz="1800" b="1" dirty="0" err="1" smtClean="0">
                <a:solidFill>
                  <a:srgbClr val="000000"/>
                </a:solidFill>
              </a:rPr>
              <a:t>than</a:t>
            </a:r>
            <a:r>
              <a:rPr lang="es-ES" sz="1800" b="1" dirty="0" smtClean="0">
                <a:solidFill>
                  <a:srgbClr val="000000"/>
                </a:solidFill>
              </a:rPr>
              <a:t> 11.5 </a:t>
            </a:r>
            <a:r>
              <a:rPr lang="es-ES" sz="1800" b="1" dirty="0" err="1" smtClean="0">
                <a:solidFill>
                  <a:srgbClr val="000000"/>
                </a:solidFill>
              </a:rPr>
              <a:t>million</a:t>
            </a:r>
            <a:r>
              <a:rPr lang="es-ES" sz="1800" b="1" dirty="0" smtClean="0">
                <a:solidFill>
                  <a:srgbClr val="000000"/>
                </a:solidFill>
              </a:rPr>
              <a:t> </a:t>
            </a:r>
            <a:r>
              <a:rPr lang="es-ES" sz="1800" b="1" dirty="0" err="1" smtClean="0">
                <a:solidFill>
                  <a:srgbClr val="000000"/>
                </a:solidFill>
              </a:rPr>
              <a:t>people</a:t>
            </a:r>
            <a:r>
              <a:rPr lang="es-ES" sz="1800" b="1" dirty="0" smtClean="0">
                <a:solidFill>
                  <a:srgbClr val="000000"/>
                </a:solidFill>
              </a:rPr>
              <a:t> at </a:t>
            </a:r>
            <a:r>
              <a:rPr lang="es-ES" sz="1800" b="1" dirty="0" err="1" smtClean="0">
                <a:solidFill>
                  <a:srgbClr val="000000"/>
                </a:solidFill>
              </a:rPr>
              <a:t>poverty</a:t>
            </a:r>
            <a:r>
              <a:rPr lang="es-ES" sz="1800" b="1" dirty="0" smtClean="0">
                <a:solidFill>
                  <a:srgbClr val="000000"/>
                </a:solidFill>
              </a:rPr>
              <a:t> </a:t>
            </a:r>
            <a:r>
              <a:rPr lang="es-ES" sz="1800" b="1" dirty="0" err="1" smtClean="0">
                <a:solidFill>
                  <a:srgbClr val="000000"/>
                </a:solidFill>
              </a:rPr>
              <a:t>risk</a:t>
            </a:r>
            <a:r>
              <a:rPr lang="es-ES" sz="1800" b="1" dirty="0" smtClean="0">
                <a:solidFill>
                  <a:srgbClr val="000000"/>
                </a:solidFill>
              </a:rPr>
              <a:t> </a:t>
            </a:r>
            <a:r>
              <a:rPr lang="es-ES" sz="1800" b="1" dirty="0" err="1" smtClean="0">
                <a:solidFill>
                  <a:srgbClr val="000000"/>
                </a:solidFill>
              </a:rPr>
              <a:t>or</a:t>
            </a:r>
            <a:r>
              <a:rPr lang="es-ES" sz="1800" b="1" dirty="0" smtClean="0">
                <a:solidFill>
                  <a:srgbClr val="000000"/>
                </a:solidFill>
              </a:rPr>
              <a:t> social </a:t>
            </a:r>
            <a:r>
              <a:rPr lang="es-ES" sz="1800" b="1" dirty="0" err="1" smtClean="0">
                <a:solidFill>
                  <a:srgbClr val="000000"/>
                </a:solidFill>
              </a:rPr>
              <a:t>exclusion</a:t>
            </a:r>
            <a:r>
              <a:rPr lang="es-ES" sz="1800" b="1" dirty="0" smtClean="0">
                <a:solidFill>
                  <a:srgbClr val="000000"/>
                </a:solidFill>
              </a:rPr>
              <a:t> </a:t>
            </a:r>
            <a:endParaRPr lang="es-ES" sz="1800" dirty="0" smtClean="0">
              <a:solidFill>
                <a:srgbClr val="000000"/>
              </a:solidFill>
            </a:endParaRPr>
          </a:p>
          <a:p>
            <a:pPr>
              <a:defRPr/>
            </a:pPr>
            <a:r>
              <a:rPr lang="es-ES" sz="1800" dirty="0" smtClean="0">
                <a:solidFill>
                  <a:srgbClr val="000000"/>
                </a:solidFill>
              </a:rPr>
              <a:t>22% of </a:t>
            </a:r>
            <a:r>
              <a:rPr lang="es-ES" sz="1800" dirty="0" err="1" smtClean="0">
                <a:solidFill>
                  <a:srgbClr val="000000"/>
                </a:solidFill>
              </a:rPr>
              <a:t>households</a:t>
            </a:r>
            <a:r>
              <a:rPr lang="es-ES" sz="1800" dirty="0" smtClean="0">
                <a:solidFill>
                  <a:srgbClr val="000000"/>
                </a:solidFill>
              </a:rPr>
              <a:t> </a:t>
            </a:r>
            <a:r>
              <a:rPr lang="es-ES" sz="1800" dirty="0" err="1" smtClean="0">
                <a:solidFill>
                  <a:srgbClr val="000000"/>
                </a:solidFill>
              </a:rPr>
              <a:t>below</a:t>
            </a:r>
            <a:r>
              <a:rPr lang="es-ES" sz="1800" dirty="0" smtClean="0">
                <a:solidFill>
                  <a:srgbClr val="000000"/>
                </a:solidFill>
              </a:rPr>
              <a:t>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poverty</a:t>
            </a:r>
            <a:r>
              <a:rPr lang="es-ES" sz="1800" dirty="0" smtClean="0">
                <a:solidFill>
                  <a:srgbClr val="000000"/>
                </a:solidFill>
              </a:rPr>
              <a:t> line. 25% </a:t>
            </a:r>
            <a:r>
              <a:rPr lang="es-ES" sz="1800" dirty="0" err="1" smtClean="0">
                <a:solidFill>
                  <a:srgbClr val="000000"/>
                </a:solidFill>
              </a:rPr>
              <a:t>is</a:t>
            </a:r>
            <a:r>
              <a:rPr lang="es-ES" sz="1800" dirty="0" smtClean="0">
                <a:solidFill>
                  <a:srgbClr val="000000"/>
                </a:solidFill>
              </a:rPr>
              <a:t> </a:t>
            </a:r>
            <a:r>
              <a:rPr lang="es-ES" sz="1800" dirty="0" err="1" smtClean="0">
                <a:solidFill>
                  <a:srgbClr val="000000"/>
                </a:solidFill>
              </a:rPr>
              <a:t>at"risk</a:t>
            </a:r>
            <a:r>
              <a:rPr lang="es-ES" sz="1800" dirty="0" smtClean="0">
                <a:solidFill>
                  <a:srgbClr val="000000"/>
                </a:solidFill>
              </a:rPr>
              <a:t>". </a:t>
            </a:r>
          </a:p>
          <a:p>
            <a:pPr>
              <a:defRPr/>
            </a:pPr>
            <a:r>
              <a:rPr lang="es-ES" sz="1800" dirty="0" err="1" smtClean="0">
                <a:solidFill>
                  <a:srgbClr val="000000"/>
                </a:solidFill>
              </a:rPr>
              <a:t>Spain</a:t>
            </a:r>
            <a:r>
              <a:rPr lang="es-ES" sz="1800" dirty="0" smtClean="0">
                <a:solidFill>
                  <a:srgbClr val="000000"/>
                </a:solidFill>
              </a:rPr>
              <a:t> </a:t>
            </a:r>
            <a:r>
              <a:rPr lang="es-ES" sz="1800" dirty="0" err="1" smtClean="0">
                <a:solidFill>
                  <a:srgbClr val="000000"/>
                </a:solidFill>
              </a:rPr>
              <a:t>is</a:t>
            </a:r>
            <a:r>
              <a:rPr lang="es-ES" sz="1800" dirty="0" smtClean="0">
                <a:solidFill>
                  <a:srgbClr val="000000"/>
                </a:solidFill>
              </a:rPr>
              <a:t> </a:t>
            </a:r>
            <a:r>
              <a:rPr lang="es-ES" sz="1800" dirty="0" err="1" smtClean="0">
                <a:solidFill>
                  <a:srgbClr val="000000"/>
                </a:solidFill>
              </a:rPr>
              <a:t>one</a:t>
            </a:r>
            <a:r>
              <a:rPr lang="es-ES" sz="1800" dirty="0" smtClean="0">
                <a:solidFill>
                  <a:srgbClr val="000000"/>
                </a:solidFill>
              </a:rPr>
              <a:t> of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European</a:t>
            </a:r>
            <a:r>
              <a:rPr lang="es-ES" sz="1800" dirty="0" smtClean="0">
                <a:solidFill>
                  <a:srgbClr val="000000"/>
                </a:solidFill>
              </a:rPr>
              <a:t> </a:t>
            </a:r>
            <a:r>
              <a:rPr lang="es-ES" sz="1800" dirty="0" err="1" smtClean="0">
                <a:solidFill>
                  <a:srgbClr val="000000"/>
                </a:solidFill>
              </a:rPr>
              <a:t>countries</a:t>
            </a:r>
            <a:r>
              <a:rPr lang="es-ES" sz="1800" dirty="0" smtClean="0">
                <a:solidFill>
                  <a:srgbClr val="000000"/>
                </a:solidFill>
              </a:rPr>
              <a:t> </a:t>
            </a:r>
            <a:r>
              <a:rPr lang="es-ES" sz="1800" dirty="0" err="1" smtClean="0">
                <a:solidFill>
                  <a:srgbClr val="000000"/>
                </a:solidFill>
              </a:rPr>
              <a:t>with</a:t>
            </a:r>
            <a:r>
              <a:rPr lang="es-ES" sz="1800" dirty="0" smtClean="0">
                <a:solidFill>
                  <a:srgbClr val="000000"/>
                </a:solidFill>
              </a:rPr>
              <a:t> </a:t>
            </a:r>
            <a:r>
              <a:rPr lang="es-ES" sz="1800" dirty="0" err="1" smtClean="0">
                <a:solidFill>
                  <a:srgbClr val="000000"/>
                </a:solidFill>
              </a:rPr>
              <a:t>higher</a:t>
            </a:r>
            <a:r>
              <a:rPr lang="es-ES" sz="1800" dirty="0" smtClean="0">
                <a:solidFill>
                  <a:srgbClr val="000000"/>
                </a:solidFill>
              </a:rPr>
              <a:t> </a:t>
            </a:r>
            <a:r>
              <a:rPr lang="es-ES" sz="1800" dirty="0" err="1" smtClean="0">
                <a:solidFill>
                  <a:srgbClr val="000000"/>
                </a:solidFill>
              </a:rPr>
              <a:t>poverty</a:t>
            </a:r>
            <a:r>
              <a:rPr lang="es-ES" sz="1800" dirty="0" smtClean="0">
                <a:solidFill>
                  <a:srgbClr val="000000"/>
                </a:solidFill>
              </a:rPr>
              <a:t> </a:t>
            </a:r>
            <a:r>
              <a:rPr lang="es-ES" sz="1800" dirty="0" err="1" smtClean="0">
                <a:solidFill>
                  <a:srgbClr val="000000"/>
                </a:solidFill>
              </a:rPr>
              <a:t>rate</a:t>
            </a:r>
            <a:r>
              <a:rPr lang="es-ES" sz="1800" dirty="0" smtClean="0">
                <a:solidFill>
                  <a:srgbClr val="000000"/>
                </a:solidFill>
              </a:rPr>
              <a:t>, </a:t>
            </a:r>
            <a:r>
              <a:rPr lang="es-ES" sz="1800" dirty="0" err="1" smtClean="0">
                <a:solidFill>
                  <a:srgbClr val="000000"/>
                </a:solidFill>
              </a:rPr>
              <a:t>exceeded</a:t>
            </a:r>
            <a:r>
              <a:rPr lang="es-ES" sz="1800" dirty="0" smtClean="0">
                <a:solidFill>
                  <a:srgbClr val="000000"/>
                </a:solidFill>
              </a:rPr>
              <a:t> </a:t>
            </a:r>
            <a:r>
              <a:rPr lang="es-ES" sz="1800" dirty="0" err="1" smtClean="0">
                <a:solidFill>
                  <a:srgbClr val="000000"/>
                </a:solidFill>
              </a:rPr>
              <a:t>only</a:t>
            </a:r>
            <a:r>
              <a:rPr lang="es-ES" sz="1800" dirty="0" smtClean="0">
                <a:solidFill>
                  <a:srgbClr val="000000"/>
                </a:solidFill>
              </a:rPr>
              <a:t> </a:t>
            </a:r>
            <a:r>
              <a:rPr lang="es-ES" sz="1800" dirty="0" err="1" smtClean="0">
                <a:solidFill>
                  <a:srgbClr val="000000"/>
                </a:solidFill>
              </a:rPr>
              <a:t>by</a:t>
            </a:r>
            <a:r>
              <a:rPr lang="es-ES" sz="1800" dirty="0" smtClean="0">
                <a:solidFill>
                  <a:srgbClr val="000000"/>
                </a:solidFill>
              </a:rPr>
              <a:t> Romania and </a:t>
            </a:r>
            <a:r>
              <a:rPr lang="es-ES" sz="1800" dirty="0" err="1" smtClean="0">
                <a:solidFill>
                  <a:srgbClr val="000000"/>
                </a:solidFill>
              </a:rPr>
              <a:t>Latvia</a:t>
            </a:r>
            <a:r>
              <a:rPr lang="es-ES" sz="1800" dirty="0" smtClean="0">
                <a:solidFill>
                  <a:srgbClr val="000000"/>
                </a:solidFill>
              </a:rPr>
              <a:t>. </a:t>
            </a:r>
            <a:r>
              <a:rPr lang="es-ES" sz="1800" dirty="0" err="1" smtClean="0">
                <a:solidFill>
                  <a:srgbClr val="000000"/>
                </a:solidFill>
              </a:rPr>
              <a:t>According</a:t>
            </a:r>
            <a:r>
              <a:rPr lang="es-ES" sz="1800" dirty="0" smtClean="0">
                <a:solidFill>
                  <a:srgbClr val="000000"/>
                </a:solidFill>
              </a:rPr>
              <a:t> </a:t>
            </a:r>
            <a:r>
              <a:rPr lang="es-ES" sz="1800" dirty="0" err="1" smtClean="0">
                <a:solidFill>
                  <a:srgbClr val="000000"/>
                </a:solidFill>
              </a:rPr>
              <a:t>to</a:t>
            </a:r>
            <a:r>
              <a:rPr lang="es-ES" sz="1800" dirty="0" smtClean="0">
                <a:solidFill>
                  <a:srgbClr val="000000"/>
                </a:solidFill>
              </a:rPr>
              <a:t>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statistics</a:t>
            </a:r>
            <a:r>
              <a:rPr lang="es-ES" sz="1800" dirty="0" smtClean="0">
                <a:solidFill>
                  <a:srgbClr val="000000"/>
                </a:solidFill>
              </a:rPr>
              <a:t> of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European</a:t>
            </a:r>
            <a:r>
              <a:rPr lang="es-ES" sz="1800" dirty="0" smtClean="0">
                <a:solidFill>
                  <a:srgbClr val="000000"/>
                </a:solidFill>
              </a:rPr>
              <a:t> Union, </a:t>
            </a:r>
            <a:r>
              <a:rPr lang="es-ES" sz="1800" dirty="0" err="1" smtClean="0">
                <a:solidFill>
                  <a:srgbClr val="000000"/>
                </a:solidFill>
              </a:rPr>
              <a:t>it</a:t>
            </a:r>
            <a:r>
              <a:rPr lang="es-ES" sz="1800" dirty="0" smtClean="0">
                <a:solidFill>
                  <a:srgbClr val="000000"/>
                </a:solidFill>
              </a:rPr>
              <a:t> </a:t>
            </a:r>
            <a:r>
              <a:rPr lang="es-ES" sz="1800" dirty="0" err="1" smtClean="0">
                <a:solidFill>
                  <a:srgbClr val="000000"/>
                </a:solidFill>
              </a:rPr>
              <a:t>was</a:t>
            </a:r>
            <a:r>
              <a:rPr lang="es-ES" sz="1800" dirty="0" smtClean="0">
                <a:solidFill>
                  <a:srgbClr val="000000"/>
                </a:solidFill>
              </a:rPr>
              <a:t>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European</a:t>
            </a:r>
            <a:r>
              <a:rPr lang="es-ES" sz="1800" dirty="0" smtClean="0">
                <a:solidFill>
                  <a:srgbClr val="000000"/>
                </a:solidFill>
              </a:rPr>
              <a:t> country </a:t>
            </a:r>
            <a:r>
              <a:rPr lang="es-ES" sz="1800" dirty="0" err="1" smtClean="0">
                <a:solidFill>
                  <a:srgbClr val="000000"/>
                </a:solidFill>
              </a:rPr>
              <a:t>where</a:t>
            </a:r>
            <a:r>
              <a:rPr lang="es-ES" sz="1800" dirty="0" smtClean="0">
                <a:solidFill>
                  <a:srgbClr val="000000"/>
                </a:solidFill>
              </a:rPr>
              <a:t> more </a:t>
            </a:r>
            <a:r>
              <a:rPr lang="es-ES" sz="1800" dirty="0" err="1" smtClean="0">
                <a:solidFill>
                  <a:srgbClr val="000000"/>
                </a:solidFill>
              </a:rPr>
              <a:t>increased</a:t>
            </a:r>
            <a:r>
              <a:rPr lang="es-ES" sz="1800" dirty="0" smtClean="0">
                <a:solidFill>
                  <a:srgbClr val="000000"/>
                </a:solidFill>
              </a:rPr>
              <a:t> </a:t>
            </a:r>
            <a:r>
              <a:rPr lang="es-ES" sz="1800" dirty="0" err="1" smtClean="0">
                <a:solidFill>
                  <a:srgbClr val="000000"/>
                </a:solidFill>
              </a:rPr>
              <a:t>poverty</a:t>
            </a:r>
            <a:r>
              <a:rPr lang="es-ES" sz="1800" dirty="0" smtClean="0">
                <a:solidFill>
                  <a:srgbClr val="000000"/>
                </a:solidFill>
              </a:rPr>
              <a:t> in 2010.</a:t>
            </a:r>
          </a:p>
          <a:p>
            <a:pPr>
              <a:defRPr/>
            </a:pPr>
            <a:r>
              <a:rPr lang="es-ES" sz="1800" dirty="0" smtClean="0">
                <a:solidFill>
                  <a:srgbClr val="000000"/>
                </a:solidFill>
              </a:rPr>
              <a:t>The </a:t>
            </a:r>
            <a:r>
              <a:rPr lang="es-ES" sz="1800" dirty="0" err="1" smtClean="0">
                <a:solidFill>
                  <a:srgbClr val="000000"/>
                </a:solidFill>
              </a:rPr>
              <a:t>steady</a:t>
            </a:r>
            <a:r>
              <a:rPr lang="es-ES" sz="1800" dirty="0" smtClean="0">
                <a:solidFill>
                  <a:srgbClr val="000000"/>
                </a:solidFill>
              </a:rPr>
              <a:t> </a:t>
            </a:r>
            <a:r>
              <a:rPr lang="es-ES" sz="1800" dirty="0" err="1" smtClean="0">
                <a:solidFill>
                  <a:srgbClr val="000000"/>
                </a:solidFill>
              </a:rPr>
              <a:t>rise</a:t>
            </a:r>
            <a:r>
              <a:rPr lang="es-ES" sz="1800" dirty="0" smtClean="0">
                <a:solidFill>
                  <a:srgbClr val="000000"/>
                </a:solidFill>
              </a:rPr>
              <a:t> in </a:t>
            </a:r>
            <a:r>
              <a:rPr lang="es-ES" sz="1800" dirty="0" err="1" smtClean="0">
                <a:solidFill>
                  <a:srgbClr val="000000"/>
                </a:solidFill>
              </a:rPr>
              <a:t>inequality</a:t>
            </a:r>
            <a:r>
              <a:rPr lang="es-ES" sz="1800" dirty="0" smtClean="0">
                <a:solidFill>
                  <a:srgbClr val="000000"/>
                </a:solidFill>
              </a:rPr>
              <a:t> and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wage</a:t>
            </a:r>
            <a:r>
              <a:rPr lang="es-ES" sz="1800" dirty="0" smtClean="0">
                <a:solidFill>
                  <a:srgbClr val="000000"/>
                </a:solidFill>
              </a:rPr>
              <a:t> gap </a:t>
            </a:r>
            <a:r>
              <a:rPr lang="es-ES" sz="1800" dirty="0" err="1" smtClean="0">
                <a:solidFill>
                  <a:srgbClr val="000000"/>
                </a:solidFill>
              </a:rPr>
              <a:t>between</a:t>
            </a:r>
            <a:r>
              <a:rPr lang="es-ES" sz="1800" dirty="0" smtClean="0">
                <a:solidFill>
                  <a:srgbClr val="000000"/>
                </a:solidFill>
              </a:rPr>
              <a:t> </a:t>
            </a:r>
            <a:r>
              <a:rPr lang="es-ES" sz="1800" dirty="0" err="1" smtClean="0">
                <a:solidFill>
                  <a:srgbClr val="000000"/>
                </a:solidFill>
              </a:rPr>
              <a:t>rich</a:t>
            </a:r>
            <a:r>
              <a:rPr lang="es-ES" sz="1800" dirty="0" smtClean="0">
                <a:solidFill>
                  <a:srgbClr val="000000"/>
                </a:solidFill>
              </a:rPr>
              <a:t> and </a:t>
            </a:r>
            <a:r>
              <a:rPr lang="es-ES" sz="1800" dirty="0" err="1" smtClean="0">
                <a:solidFill>
                  <a:srgbClr val="000000"/>
                </a:solidFill>
              </a:rPr>
              <a:t>poor</a:t>
            </a:r>
            <a:r>
              <a:rPr lang="es-ES" sz="1800" dirty="0" smtClean="0">
                <a:solidFill>
                  <a:srgbClr val="000000"/>
                </a:solidFill>
              </a:rPr>
              <a:t>, </a:t>
            </a:r>
            <a:r>
              <a:rPr lang="es-ES" sz="1800" dirty="0" err="1" smtClean="0">
                <a:solidFill>
                  <a:srgbClr val="000000"/>
                </a:solidFill>
              </a:rPr>
              <a:t>expanded</a:t>
            </a:r>
            <a:r>
              <a:rPr lang="es-ES" sz="1800" dirty="0" smtClean="0">
                <a:solidFill>
                  <a:srgbClr val="000000"/>
                </a:solidFill>
              </a:rPr>
              <a:t> </a:t>
            </a:r>
            <a:r>
              <a:rPr lang="es-ES" sz="1800" dirty="0" err="1" smtClean="0">
                <a:solidFill>
                  <a:srgbClr val="000000"/>
                </a:solidFill>
              </a:rPr>
              <a:t>greatly</a:t>
            </a:r>
            <a:r>
              <a:rPr lang="es-ES" sz="1800" dirty="0" smtClean="0">
                <a:solidFill>
                  <a:srgbClr val="000000"/>
                </a:solidFill>
              </a:rPr>
              <a:t>, </a:t>
            </a:r>
            <a:r>
              <a:rPr lang="es-ES" sz="1800" dirty="0" err="1" smtClean="0">
                <a:solidFill>
                  <a:srgbClr val="000000"/>
                </a:solidFill>
              </a:rPr>
              <a:t>causing</a:t>
            </a:r>
            <a:r>
              <a:rPr lang="es-ES" sz="1800" dirty="0" smtClean="0">
                <a:solidFill>
                  <a:srgbClr val="000000"/>
                </a:solidFill>
              </a:rPr>
              <a:t> </a:t>
            </a:r>
            <a:r>
              <a:rPr lang="es-ES" sz="1800" dirty="0" err="1" smtClean="0">
                <a:solidFill>
                  <a:srgbClr val="000000"/>
                </a:solidFill>
              </a:rPr>
              <a:t>polarization</a:t>
            </a:r>
            <a:r>
              <a:rPr lang="es-ES" sz="1800" dirty="0" smtClean="0">
                <a:solidFill>
                  <a:srgbClr val="000000"/>
                </a:solidFill>
              </a:rPr>
              <a:t> of </a:t>
            </a:r>
            <a:r>
              <a:rPr lang="es-ES" sz="1800" dirty="0" err="1" smtClean="0">
                <a:solidFill>
                  <a:srgbClr val="000000"/>
                </a:solidFill>
              </a:rPr>
              <a:t>society</a:t>
            </a:r>
            <a:endParaRPr lang="es-ES" sz="1800" dirty="0" smtClean="0">
              <a:solidFill>
                <a:srgbClr val="000000"/>
              </a:solidFill>
            </a:endParaRPr>
          </a:p>
          <a:p>
            <a:pPr>
              <a:defRPr/>
            </a:pPr>
            <a:r>
              <a:rPr lang="es-ES" sz="1800" dirty="0" smtClean="0">
                <a:solidFill>
                  <a:srgbClr val="000000"/>
                </a:solidFill>
              </a:rPr>
              <a:t>1/3 of </a:t>
            </a:r>
            <a:r>
              <a:rPr lang="es-ES" sz="1800" dirty="0" err="1" smtClean="0">
                <a:solidFill>
                  <a:srgbClr val="000000"/>
                </a:solidFill>
              </a:rPr>
              <a:t>Spanish</a:t>
            </a:r>
            <a:r>
              <a:rPr lang="es-ES" sz="1800" dirty="0" smtClean="0">
                <a:solidFill>
                  <a:srgbClr val="000000"/>
                </a:solidFill>
              </a:rPr>
              <a:t> </a:t>
            </a:r>
            <a:r>
              <a:rPr lang="es-ES" sz="1800" dirty="0" err="1" smtClean="0">
                <a:solidFill>
                  <a:srgbClr val="000000"/>
                </a:solidFill>
              </a:rPr>
              <a:t>households</a:t>
            </a:r>
            <a:r>
              <a:rPr lang="es-ES" sz="1800" dirty="0" smtClean="0">
                <a:solidFill>
                  <a:srgbClr val="000000"/>
                </a:solidFill>
              </a:rPr>
              <a:t> </a:t>
            </a:r>
            <a:r>
              <a:rPr lang="es-ES" sz="1800" dirty="0" err="1" smtClean="0">
                <a:solidFill>
                  <a:srgbClr val="000000"/>
                </a:solidFill>
              </a:rPr>
              <a:t>have</a:t>
            </a:r>
            <a:r>
              <a:rPr lang="es-ES" sz="1800" dirty="0" smtClean="0">
                <a:solidFill>
                  <a:srgbClr val="000000"/>
                </a:solidFill>
              </a:rPr>
              <a:t> "</a:t>
            </a:r>
            <a:r>
              <a:rPr lang="es-ES" sz="1800" dirty="0" err="1" smtClean="0">
                <a:solidFill>
                  <a:srgbClr val="000000"/>
                </a:solidFill>
              </a:rPr>
              <a:t>serious</a:t>
            </a:r>
            <a:r>
              <a:rPr lang="es-ES" sz="1800" dirty="0" smtClean="0">
                <a:solidFill>
                  <a:srgbClr val="000000"/>
                </a:solidFill>
              </a:rPr>
              <a:t> </a:t>
            </a:r>
            <a:r>
              <a:rPr lang="es-ES" sz="1800" dirty="0" err="1" smtClean="0">
                <a:solidFill>
                  <a:srgbClr val="000000"/>
                </a:solidFill>
              </a:rPr>
              <a:t>difficulties</a:t>
            </a:r>
            <a:r>
              <a:rPr lang="es-ES" sz="1800" dirty="0" smtClean="0">
                <a:solidFill>
                  <a:srgbClr val="000000"/>
                </a:solidFill>
              </a:rPr>
              <a:t>" </a:t>
            </a:r>
          </a:p>
          <a:p>
            <a:pPr>
              <a:defRPr/>
            </a:pPr>
            <a:r>
              <a:rPr lang="es-ES" sz="1800" dirty="0" err="1" smtClean="0">
                <a:solidFill>
                  <a:srgbClr val="000000"/>
                </a:solidFill>
              </a:rPr>
              <a:t>Families</a:t>
            </a:r>
            <a:r>
              <a:rPr lang="es-ES" sz="1800" dirty="0" smtClean="0">
                <a:solidFill>
                  <a:srgbClr val="000000"/>
                </a:solidFill>
              </a:rPr>
              <a:t> </a:t>
            </a:r>
            <a:r>
              <a:rPr lang="es-ES" sz="1800" dirty="0" err="1" smtClean="0">
                <a:solidFill>
                  <a:srgbClr val="000000"/>
                </a:solidFill>
              </a:rPr>
              <a:t>with</a:t>
            </a:r>
            <a:r>
              <a:rPr lang="es-ES" sz="1800" dirty="0" smtClean="0">
                <a:solidFill>
                  <a:srgbClr val="000000"/>
                </a:solidFill>
              </a:rPr>
              <a:t> </a:t>
            </a:r>
            <a:r>
              <a:rPr lang="es-ES" sz="1800" dirty="0" err="1" smtClean="0">
                <a:solidFill>
                  <a:srgbClr val="000000"/>
                </a:solidFill>
              </a:rPr>
              <a:t>young</a:t>
            </a:r>
            <a:r>
              <a:rPr lang="es-ES" sz="1800" dirty="0" smtClean="0">
                <a:solidFill>
                  <a:srgbClr val="000000"/>
                </a:solidFill>
              </a:rPr>
              <a:t> </a:t>
            </a:r>
            <a:r>
              <a:rPr lang="es-ES" sz="1800" dirty="0" err="1" smtClean="0">
                <a:solidFill>
                  <a:srgbClr val="000000"/>
                </a:solidFill>
              </a:rPr>
              <a:t>people</a:t>
            </a:r>
            <a:r>
              <a:rPr lang="es-ES" sz="1800" dirty="0" smtClean="0">
                <a:solidFill>
                  <a:srgbClr val="000000"/>
                </a:solidFill>
              </a:rPr>
              <a:t> and </a:t>
            </a:r>
            <a:r>
              <a:rPr lang="es-ES" sz="1800" dirty="0" err="1" smtClean="0">
                <a:solidFill>
                  <a:srgbClr val="000000"/>
                </a:solidFill>
              </a:rPr>
              <a:t>children</a:t>
            </a:r>
            <a:r>
              <a:rPr lang="es-ES" sz="1800" dirty="0" smtClean="0">
                <a:solidFill>
                  <a:srgbClr val="000000"/>
                </a:solidFill>
              </a:rPr>
              <a:t> are </a:t>
            </a:r>
            <a:r>
              <a:rPr lang="es-ES" sz="1800" dirty="0" err="1" smtClean="0">
                <a:solidFill>
                  <a:srgbClr val="000000"/>
                </a:solidFill>
              </a:rPr>
              <a:t>being</a:t>
            </a:r>
            <a:r>
              <a:rPr lang="es-ES" sz="1800" dirty="0" smtClean="0">
                <a:solidFill>
                  <a:srgbClr val="000000"/>
                </a:solidFill>
              </a:rPr>
              <a:t> </a:t>
            </a:r>
            <a:r>
              <a:rPr lang="es-ES" sz="1800" dirty="0" err="1" smtClean="0">
                <a:solidFill>
                  <a:srgbClr val="000000"/>
                </a:solidFill>
              </a:rPr>
              <a:t>the</a:t>
            </a:r>
            <a:r>
              <a:rPr lang="es-ES" sz="1800" dirty="0" smtClean="0">
                <a:solidFill>
                  <a:srgbClr val="000000"/>
                </a:solidFill>
              </a:rPr>
              <a:t> </a:t>
            </a:r>
            <a:r>
              <a:rPr lang="es-ES" sz="1800" dirty="0" err="1" smtClean="0">
                <a:solidFill>
                  <a:srgbClr val="000000"/>
                </a:solidFill>
              </a:rPr>
              <a:t>most</a:t>
            </a:r>
            <a:r>
              <a:rPr lang="es-ES" sz="1800" dirty="0" smtClean="0">
                <a:solidFill>
                  <a:srgbClr val="000000"/>
                </a:solidFill>
              </a:rPr>
              <a:t> </a:t>
            </a:r>
            <a:r>
              <a:rPr lang="es-ES" sz="1800" dirty="0" err="1" smtClean="0">
                <a:solidFill>
                  <a:srgbClr val="000000"/>
                </a:solidFill>
              </a:rPr>
              <a:t>affected</a:t>
            </a:r>
            <a:endParaRPr lang="es-ES" sz="2400" dirty="0" smtClean="0">
              <a:solidFill>
                <a:srgbClr val="000000"/>
              </a:solidFill>
            </a:endParaRPr>
          </a:p>
          <a:p>
            <a:pPr marL="0" indent="0" algn="just">
              <a:lnSpc>
                <a:spcPct val="115000"/>
              </a:lnSpc>
              <a:spcBef>
                <a:spcPts val="1800"/>
              </a:spcBef>
              <a:spcAft>
                <a:spcPts val="1200"/>
              </a:spcAft>
              <a:buFontTx/>
              <a:buNone/>
              <a:tabLst>
                <a:tab pos="3067050" algn="l"/>
              </a:tabLst>
              <a:defRPr/>
            </a:pPr>
            <a:endParaRPr lang="es-ES_tradnl" sz="2000" b="1" dirty="0" smtClean="0">
              <a:solidFill>
                <a:srgbClr val="0070C0"/>
              </a:solidFill>
              <a:ea typeface="Calibri"/>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42504825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200" b="1" cap="small" dirty="0" smtClean="0">
                <a:solidFill>
                  <a:srgbClr val="000000"/>
                </a:solidFill>
              </a:rPr>
              <a:t>Social and Economical situation in Spain</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KEY FACTORS OF THE CONSTRUCTION SECTOR</a:t>
            </a:r>
          </a:p>
          <a:p>
            <a:pPr marL="0" indent="0" algn="just">
              <a:lnSpc>
                <a:spcPct val="115000"/>
              </a:lnSpc>
              <a:spcBef>
                <a:spcPts val="1800"/>
              </a:spcBef>
              <a:spcAft>
                <a:spcPts val="1200"/>
              </a:spcAft>
              <a:buFontTx/>
              <a:buNone/>
              <a:tabLst>
                <a:tab pos="3067050" algn="l"/>
              </a:tabLst>
              <a:defRPr/>
            </a:pPr>
            <a:r>
              <a:rPr lang="es-ES_tradnl" sz="2000" b="1" dirty="0" err="1" smtClean="0">
                <a:solidFill>
                  <a:srgbClr val="0070C0"/>
                </a:solidFill>
                <a:ea typeface="Calibri"/>
                <a:cs typeface="Times New Roman"/>
              </a:rPr>
              <a:t>Housing</a:t>
            </a:r>
            <a:r>
              <a:rPr lang="es-ES_tradnl" sz="2000" b="1" dirty="0" smtClean="0">
                <a:solidFill>
                  <a:srgbClr val="0070C0"/>
                </a:solidFill>
                <a:ea typeface="Calibri"/>
                <a:cs typeface="Times New Roman"/>
              </a:rPr>
              <a:t> </a:t>
            </a:r>
          </a:p>
          <a:p>
            <a:pPr>
              <a:defRPr/>
            </a:pPr>
            <a:r>
              <a:rPr lang="es-ES" sz="2000" b="1" dirty="0" smtClean="0">
                <a:solidFill>
                  <a:srgbClr val="000000"/>
                </a:solidFill>
              </a:rPr>
              <a:t>stock</a:t>
            </a:r>
            <a:r>
              <a:rPr lang="es-ES" sz="2000" dirty="0" smtClean="0">
                <a:solidFill>
                  <a:srgbClr val="000000"/>
                </a:solidFill>
              </a:rPr>
              <a:t> of 700,000  /1,200,000</a:t>
            </a:r>
          </a:p>
          <a:p>
            <a:pPr>
              <a:defRPr/>
            </a:pPr>
            <a:r>
              <a:rPr lang="es-ES" sz="2000" dirty="0" err="1" smtClean="0">
                <a:solidFill>
                  <a:srgbClr val="000000"/>
                </a:solidFill>
              </a:rPr>
              <a:t>quick</a:t>
            </a:r>
            <a:r>
              <a:rPr lang="es-ES" sz="2000" dirty="0" smtClean="0">
                <a:solidFill>
                  <a:srgbClr val="000000"/>
                </a:solidFill>
              </a:rPr>
              <a:t> and </a:t>
            </a:r>
            <a:r>
              <a:rPr lang="es-ES" sz="2000" dirty="0" err="1" smtClean="0">
                <a:solidFill>
                  <a:srgbClr val="000000"/>
                </a:solidFill>
              </a:rPr>
              <a:t>sharp</a:t>
            </a:r>
            <a:r>
              <a:rPr lang="es-ES" sz="2000" dirty="0" smtClean="0">
                <a:solidFill>
                  <a:srgbClr val="000000"/>
                </a:solidFill>
              </a:rPr>
              <a:t> </a:t>
            </a:r>
            <a:r>
              <a:rPr lang="es-ES" sz="2000" dirty="0" err="1" smtClean="0">
                <a:solidFill>
                  <a:srgbClr val="000000"/>
                </a:solidFill>
              </a:rPr>
              <a:t>fall</a:t>
            </a:r>
            <a:r>
              <a:rPr lang="es-ES" sz="2000" dirty="0" smtClean="0">
                <a:solidFill>
                  <a:srgbClr val="000000"/>
                </a:solidFill>
              </a:rPr>
              <a:t> of </a:t>
            </a:r>
            <a:r>
              <a:rPr lang="es-ES" sz="2000" dirty="0" err="1" smtClean="0">
                <a:solidFill>
                  <a:srgbClr val="000000"/>
                </a:solidFill>
              </a:rPr>
              <a:t>housing</a:t>
            </a:r>
            <a:r>
              <a:rPr lang="es-ES" sz="2000" dirty="0" smtClean="0">
                <a:solidFill>
                  <a:srgbClr val="000000"/>
                </a:solidFill>
              </a:rPr>
              <a:t> </a:t>
            </a:r>
            <a:r>
              <a:rPr lang="es-ES" sz="2000" dirty="0" err="1" smtClean="0">
                <a:solidFill>
                  <a:srgbClr val="000000"/>
                </a:solidFill>
              </a:rPr>
              <a:t>prices</a:t>
            </a:r>
            <a:r>
              <a:rPr lang="es-ES" sz="2000" dirty="0" smtClean="0">
                <a:solidFill>
                  <a:srgbClr val="000000"/>
                </a:solidFill>
              </a:rPr>
              <a:t>: </a:t>
            </a:r>
            <a:r>
              <a:rPr lang="es-ES" sz="2000" dirty="0" err="1" smtClean="0">
                <a:solidFill>
                  <a:srgbClr val="000000"/>
                </a:solidFill>
              </a:rPr>
              <a:t>disastrous</a:t>
            </a:r>
            <a:r>
              <a:rPr lang="es-ES" sz="2000" dirty="0" smtClean="0">
                <a:solidFill>
                  <a:srgbClr val="000000"/>
                </a:solidFill>
              </a:rPr>
              <a:t> </a:t>
            </a:r>
            <a:r>
              <a:rPr lang="es-ES" sz="2000" dirty="0" err="1" smtClean="0">
                <a:solidFill>
                  <a:srgbClr val="000000"/>
                </a:solidFill>
              </a:rPr>
              <a:t>effects</a:t>
            </a:r>
            <a:r>
              <a:rPr lang="es-ES" sz="2000" dirty="0" smtClean="0">
                <a:solidFill>
                  <a:srgbClr val="000000"/>
                </a:solidFill>
              </a:rPr>
              <a:t> </a:t>
            </a:r>
            <a:r>
              <a:rPr lang="es-ES" sz="2000" dirty="0" err="1" smtClean="0">
                <a:solidFill>
                  <a:srgbClr val="000000"/>
                </a:solidFill>
              </a:rPr>
              <a:t>on</a:t>
            </a:r>
            <a:r>
              <a:rPr lang="es-ES" sz="2000" dirty="0" smtClean="0">
                <a:solidFill>
                  <a:srgbClr val="000000"/>
                </a:solidFill>
              </a:rPr>
              <a:t> </a:t>
            </a:r>
            <a:r>
              <a:rPr lang="es-ES" sz="2000" dirty="0" err="1" smtClean="0">
                <a:solidFill>
                  <a:srgbClr val="000000"/>
                </a:solidFill>
              </a:rPr>
              <a:t>activity</a:t>
            </a:r>
            <a:r>
              <a:rPr lang="es-ES" sz="2000" dirty="0" smtClean="0">
                <a:solidFill>
                  <a:srgbClr val="000000"/>
                </a:solidFill>
              </a:rPr>
              <a:t>, </a:t>
            </a:r>
            <a:r>
              <a:rPr lang="es-ES" sz="2000" dirty="0" err="1" smtClean="0">
                <a:solidFill>
                  <a:srgbClr val="000000"/>
                </a:solidFill>
              </a:rPr>
              <a:t>employment</a:t>
            </a:r>
            <a:r>
              <a:rPr lang="es-ES" sz="2000" dirty="0" smtClean="0">
                <a:solidFill>
                  <a:srgbClr val="000000"/>
                </a:solidFill>
              </a:rPr>
              <a:t> and living </a:t>
            </a:r>
            <a:r>
              <a:rPr lang="es-ES" sz="2000" dirty="0" err="1" smtClean="0">
                <a:solidFill>
                  <a:srgbClr val="000000"/>
                </a:solidFill>
              </a:rPr>
              <a:t>standard</a:t>
            </a:r>
            <a:r>
              <a:rPr lang="es-ES" sz="2000" dirty="0" smtClean="0">
                <a:solidFill>
                  <a:srgbClr val="000000"/>
                </a:solidFill>
              </a:rPr>
              <a:t> of </a:t>
            </a:r>
            <a:r>
              <a:rPr lang="es-ES" sz="2000" dirty="0" err="1" smtClean="0">
                <a:solidFill>
                  <a:srgbClr val="000000"/>
                </a:solidFill>
              </a:rPr>
              <a:t>citizens</a:t>
            </a:r>
            <a:r>
              <a:rPr lang="es-ES" sz="2000" dirty="0" smtClean="0">
                <a:solidFill>
                  <a:srgbClr val="000000"/>
                </a:solidFill>
              </a:rPr>
              <a:t>. </a:t>
            </a:r>
          </a:p>
          <a:p>
            <a:pPr>
              <a:defRPr/>
            </a:pPr>
            <a:r>
              <a:rPr lang="es-ES" sz="2000" dirty="0" err="1" smtClean="0">
                <a:solidFill>
                  <a:srgbClr val="000000"/>
                </a:solidFill>
              </a:rPr>
              <a:t>Huge</a:t>
            </a:r>
            <a:r>
              <a:rPr lang="es-ES" sz="2000" dirty="0" smtClean="0">
                <a:solidFill>
                  <a:srgbClr val="000000"/>
                </a:solidFill>
              </a:rPr>
              <a:t> </a:t>
            </a:r>
            <a:r>
              <a:rPr lang="es-ES" sz="2000" dirty="0" err="1" smtClean="0">
                <a:solidFill>
                  <a:srgbClr val="000000"/>
                </a:solidFill>
              </a:rPr>
              <a:t>accumulated</a:t>
            </a:r>
            <a:r>
              <a:rPr lang="es-ES" sz="2000" dirty="0" smtClean="0">
                <a:solidFill>
                  <a:srgbClr val="000000"/>
                </a:solidFill>
              </a:rPr>
              <a:t> </a:t>
            </a:r>
            <a:r>
              <a:rPr lang="es-ES" sz="2000" dirty="0" err="1" smtClean="0">
                <a:solidFill>
                  <a:srgbClr val="000000"/>
                </a:solidFill>
              </a:rPr>
              <a:t>losses</a:t>
            </a:r>
            <a:r>
              <a:rPr lang="es-ES" sz="2000" dirty="0" smtClean="0">
                <a:solidFill>
                  <a:srgbClr val="000000"/>
                </a:solidFill>
              </a:rPr>
              <a:t> and </a:t>
            </a:r>
            <a:r>
              <a:rPr lang="es-ES" sz="2000" dirty="0" err="1" smtClean="0">
                <a:solidFill>
                  <a:srgbClr val="000000"/>
                </a:solidFill>
              </a:rPr>
              <a:t>Spanish</a:t>
            </a:r>
            <a:r>
              <a:rPr lang="es-ES" sz="2000" dirty="0" smtClean="0">
                <a:solidFill>
                  <a:srgbClr val="000000"/>
                </a:solidFill>
              </a:rPr>
              <a:t> </a:t>
            </a:r>
            <a:r>
              <a:rPr lang="es-ES" sz="2000" dirty="0" err="1" smtClean="0">
                <a:solidFill>
                  <a:srgbClr val="000000"/>
                </a:solidFill>
              </a:rPr>
              <a:t>banking</a:t>
            </a:r>
            <a:r>
              <a:rPr lang="es-ES" sz="2000" dirty="0" smtClean="0">
                <a:solidFill>
                  <a:srgbClr val="000000"/>
                </a:solidFill>
              </a:rPr>
              <a:t> </a:t>
            </a:r>
            <a:r>
              <a:rPr lang="es-ES" sz="2000" dirty="0" err="1" smtClean="0">
                <a:solidFill>
                  <a:srgbClr val="000000"/>
                </a:solidFill>
              </a:rPr>
              <a:t>assets</a:t>
            </a:r>
            <a:r>
              <a:rPr lang="es-ES" sz="2000" dirty="0" smtClean="0">
                <a:solidFill>
                  <a:srgbClr val="000000"/>
                </a:solidFill>
              </a:rPr>
              <a:t> </a:t>
            </a:r>
            <a:r>
              <a:rPr lang="es-ES" sz="2000" dirty="0" err="1" smtClean="0">
                <a:solidFill>
                  <a:srgbClr val="000000"/>
                </a:solidFill>
              </a:rPr>
              <a:t>have</a:t>
            </a:r>
            <a:r>
              <a:rPr lang="es-ES" sz="2000" dirty="0" smtClean="0">
                <a:solidFill>
                  <a:srgbClr val="000000"/>
                </a:solidFill>
              </a:rPr>
              <a:t> </a:t>
            </a:r>
            <a:r>
              <a:rPr lang="es-ES" sz="2000" dirty="0" err="1" smtClean="0">
                <a:solidFill>
                  <a:srgbClr val="000000"/>
                </a:solidFill>
              </a:rPr>
              <a:t>lost</a:t>
            </a:r>
            <a:r>
              <a:rPr lang="es-ES" sz="2000" dirty="0" smtClean="0">
                <a:solidFill>
                  <a:srgbClr val="000000"/>
                </a:solidFill>
              </a:rPr>
              <a:t> appeal in capital </a:t>
            </a:r>
            <a:r>
              <a:rPr lang="es-ES" sz="2000" dirty="0" err="1" smtClean="0">
                <a:solidFill>
                  <a:srgbClr val="000000"/>
                </a:solidFill>
              </a:rPr>
              <a:t>markets</a:t>
            </a:r>
            <a:r>
              <a:rPr lang="es-ES" sz="2000" dirty="0" smtClean="0">
                <a:solidFill>
                  <a:srgbClr val="000000"/>
                </a:solidFill>
              </a:rPr>
              <a:t>:</a:t>
            </a:r>
          </a:p>
          <a:p>
            <a:pPr lvl="1">
              <a:defRPr/>
            </a:pPr>
            <a:r>
              <a:rPr lang="es-ES" sz="1600" dirty="0" err="1" smtClean="0">
                <a:solidFill>
                  <a:srgbClr val="000000"/>
                </a:solidFill>
              </a:rPr>
              <a:t>Difficult</a:t>
            </a:r>
            <a:r>
              <a:rPr lang="es-ES" sz="1600" dirty="0" smtClean="0">
                <a:solidFill>
                  <a:srgbClr val="000000"/>
                </a:solidFill>
              </a:rPr>
              <a:t> </a:t>
            </a:r>
            <a:r>
              <a:rPr lang="es-ES" sz="1600" dirty="0" err="1" smtClean="0">
                <a:solidFill>
                  <a:srgbClr val="000000"/>
                </a:solidFill>
              </a:rPr>
              <a:t>financing</a:t>
            </a:r>
            <a:endParaRPr lang="es-ES" sz="1600" dirty="0" smtClean="0">
              <a:solidFill>
                <a:srgbClr val="000000"/>
              </a:solidFill>
            </a:endParaRPr>
          </a:p>
          <a:p>
            <a:pPr lvl="1">
              <a:defRPr/>
            </a:pPr>
            <a:r>
              <a:rPr lang="es-ES" sz="1600" dirty="0" err="1" smtClean="0">
                <a:solidFill>
                  <a:srgbClr val="000000"/>
                </a:solidFill>
              </a:rPr>
              <a:t>Credit</a:t>
            </a:r>
            <a:r>
              <a:rPr lang="es-ES" sz="1600" dirty="0" smtClean="0">
                <a:solidFill>
                  <a:srgbClr val="000000"/>
                </a:solidFill>
              </a:rPr>
              <a:t> </a:t>
            </a:r>
            <a:r>
              <a:rPr lang="es-ES" sz="1600" dirty="0" err="1" smtClean="0">
                <a:solidFill>
                  <a:srgbClr val="000000"/>
                </a:solidFill>
              </a:rPr>
              <a:t>restriction</a:t>
            </a:r>
            <a:endParaRPr lang="es-ES" sz="1600" dirty="0" smtClean="0">
              <a:solidFill>
                <a:srgbClr val="000000"/>
              </a:solidFill>
            </a:endParaRPr>
          </a:p>
          <a:p>
            <a:pPr lvl="1">
              <a:defRPr/>
            </a:pPr>
            <a:r>
              <a:rPr lang="es-ES" sz="1600" dirty="0" err="1" smtClean="0">
                <a:solidFill>
                  <a:srgbClr val="000000"/>
                </a:solidFill>
              </a:rPr>
              <a:t>Economic</a:t>
            </a:r>
            <a:r>
              <a:rPr lang="es-ES" sz="1600" dirty="0" smtClean="0">
                <a:solidFill>
                  <a:srgbClr val="000000"/>
                </a:solidFill>
              </a:rPr>
              <a:t> </a:t>
            </a:r>
            <a:r>
              <a:rPr lang="es-ES" sz="1600" dirty="0" err="1" smtClean="0">
                <a:solidFill>
                  <a:srgbClr val="000000"/>
                </a:solidFill>
              </a:rPr>
              <a:t>halt</a:t>
            </a:r>
            <a:r>
              <a:rPr lang="es-ES" sz="1600" dirty="0" smtClean="0">
                <a:solidFill>
                  <a:srgbClr val="000000"/>
                </a:solidFill>
              </a:rPr>
              <a:t>.</a:t>
            </a:r>
          </a:p>
          <a:p>
            <a:pPr>
              <a:defRPr/>
            </a:pPr>
            <a:r>
              <a:rPr lang="es-ES" sz="2000" dirty="0" smtClean="0">
                <a:solidFill>
                  <a:srgbClr val="000000"/>
                </a:solidFill>
              </a:rPr>
              <a:t>The </a:t>
            </a:r>
            <a:r>
              <a:rPr lang="es-ES" sz="2000" dirty="0" err="1" smtClean="0">
                <a:solidFill>
                  <a:srgbClr val="000000"/>
                </a:solidFill>
              </a:rPr>
              <a:t>State</a:t>
            </a:r>
            <a:r>
              <a:rPr lang="es-ES" sz="2000" dirty="0" smtClean="0">
                <a:solidFill>
                  <a:srgbClr val="000000"/>
                </a:solidFill>
              </a:rPr>
              <a:t> </a:t>
            </a:r>
            <a:r>
              <a:rPr lang="es-ES" sz="2000" dirty="0" err="1" smtClean="0">
                <a:solidFill>
                  <a:srgbClr val="000000"/>
                </a:solidFill>
              </a:rPr>
              <a:t>must</a:t>
            </a:r>
            <a:r>
              <a:rPr lang="es-ES" sz="2000" dirty="0" smtClean="0">
                <a:solidFill>
                  <a:srgbClr val="000000"/>
                </a:solidFill>
              </a:rPr>
              <a:t> </a:t>
            </a:r>
            <a:r>
              <a:rPr lang="es-ES" sz="2000" dirty="0" err="1" smtClean="0">
                <a:solidFill>
                  <a:srgbClr val="000000"/>
                </a:solidFill>
              </a:rPr>
              <a:t>buy</a:t>
            </a:r>
            <a:r>
              <a:rPr lang="es-ES" sz="2000" dirty="0" smtClean="0">
                <a:solidFill>
                  <a:srgbClr val="000000"/>
                </a:solidFill>
              </a:rPr>
              <a:t> </a:t>
            </a:r>
            <a:r>
              <a:rPr lang="es-ES" sz="2000" dirty="0" err="1" smtClean="0">
                <a:solidFill>
                  <a:srgbClr val="000000"/>
                </a:solidFill>
              </a:rPr>
              <a:t>those</a:t>
            </a:r>
            <a:r>
              <a:rPr lang="es-ES" sz="2000" dirty="0" smtClean="0">
                <a:solidFill>
                  <a:srgbClr val="000000"/>
                </a:solidFill>
              </a:rPr>
              <a:t> </a:t>
            </a:r>
            <a:r>
              <a:rPr lang="es-ES" sz="2000" dirty="0" err="1" smtClean="0">
                <a:solidFill>
                  <a:srgbClr val="000000"/>
                </a:solidFill>
              </a:rPr>
              <a:t>toxic</a:t>
            </a:r>
            <a:r>
              <a:rPr lang="es-ES" sz="2000" dirty="0" smtClean="0">
                <a:solidFill>
                  <a:srgbClr val="000000"/>
                </a:solidFill>
              </a:rPr>
              <a:t> </a:t>
            </a:r>
            <a:r>
              <a:rPr lang="es-ES" sz="2000" dirty="0" err="1" smtClean="0">
                <a:solidFill>
                  <a:srgbClr val="000000"/>
                </a:solidFill>
              </a:rPr>
              <a:t>assets</a:t>
            </a:r>
            <a:r>
              <a:rPr lang="es-ES" sz="2000" dirty="0" smtClean="0">
                <a:solidFill>
                  <a:srgbClr val="000000"/>
                </a:solidFill>
              </a:rPr>
              <a:t> and </a:t>
            </a:r>
            <a:r>
              <a:rPr lang="es-ES" sz="2000" dirty="0" err="1" smtClean="0">
                <a:solidFill>
                  <a:srgbClr val="000000"/>
                </a:solidFill>
              </a:rPr>
              <a:t>convert</a:t>
            </a:r>
            <a:r>
              <a:rPr lang="es-ES" sz="2000" dirty="0" smtClean="0">
                <a:solidFill>
                  <a:srgbClr val="000000"/>
                </a:solidFill>
              </a:rPr>
              <a:t> </a:t>
            </a:r>
            <a:r>
              <a:rPr lang="es-ES" sz="2000" dirty="0" err="1" smtClean="0">
                <a:solidFill>
                  <a:srgbClr val="000000"/>
                </a:solidFill>
              </a:rPr>
              <a:t>them</a:t>
            </a:r>
            <a:r>
              <a:rPr lang="es-ES" sz="2000" dirty="0" smtClean="0">
                <a:solidFill>
                  <a:srgbClr val="000000"/>
                </a:solidFill>
              </a:rPr>
              <a:t> in social </a:t>
            </a:r>
            <a:r>
              <a:rPr lang="es-ES" sz="2000" dirty="0" err="1" smtClean="0">
                <a:solidFill>
                  <a:srgbClr val="000000"/>
                </a:solidFill>
              </a:rPr>
              <a:t>housing</a:t>
            </a:r>
            <a:r>
              <a:rPr lang="es-ES" sz="2000" dirty="0" smtClean="0">
                <a:solidFill>
                  <a:srgbClr val="000000"/>
                </a:solidFill>
              </a:rPr>
              <a:t>/</a:t>
            </a:r>
            <a:r>
              <a:rPr lang="es-ES" sz="2000" dirty="0" err="1" smtClean="0">
                <a:solidFill>
                  <a:srgbClr val="000000"/>
                </a:solidFill>
              </a:rPr>
              <a:t>rent</a:t>
            </a:r>
            <a:r>
              <a:rPr lang="es-ES" sz="2000" dirty="0" smtClean="0">
                <a:solidFill>
                  <a:srgbClr val="000000"/>
                </a:solidFill>
              </a:rPr>
              <a:t> </a:t>
            </a:r>
            <a:r>
              <a:rPr lang="es-ES" sz="2000" dirty="0" err="1" smtClean="0">
                <a:solidFill>
                  <a:srgbClr val="000000"/>
                </a:solidFill>
              </a:rPr>
              <a:t>with</a:t>
            </a:r>
            <a:r>
              <a:rPr lang="es-ES" sz="2000" dirty="0" smtClean="0">
                <a:solidFill>
                  <a:srgbClr val="000000"/>
                </a:solidFill>
              </a:rPr>
              <a:t> </a:t>
            </a:r>
            <a:r>
              <a:rPr lang="es-ES" sz="2000" dirty="0" err="1" smtClean="0">
                <a:solidFill>
                  <a:srgbClr val="000000"/>
                </a:solidFill>
              </a:rPr>
              <a:t>option</a:t>
            </a:r>
            <a:r>
              <a:rPr lang="es-ES" sz="2000" dirty="0" smtClean="0">
                <a:solidFill>
                  <a:srgbClr val="000000"/>
                </a:solidFill>
              </a:rPr>
              <a:t> </a:t>
            </a:r>
            <a:r>
              <a:rPr lang="es-ES" sz="2000" dirty="0" err="1" smtClean="0">
                <a:solidFill>
                  <a:srgbClr val="000000"/>
                </a:solidFill>
              </a:rPr>
              <a:t>to</a:t>
            </a:r>
            <a:r>
              <a:rPr lang="es-ES" sz="2000" dirty="0" smtClean="0">
                <a:solidFill>
                  <a:srgbClr val="000000"/>
                </a:solidFill>
              </a:rPr>
              <a:t> </a:t>
            </a:r>
            <a:r>
              <a:rPr lang="es-ES" sz="2000" dirty="0" err="1" smtClean="0">
                <a:solidFill>
                  <a:srgbClr val="000000"/>
                </a:solidFill>
              </a:rPr>
              <a:t>buy</a:t>
            </a:r>
            <a:r>
              <a:rPr lang="es-ES" sz="2000" dirty="0" smtClean="0">
                <a:solidFill>
                  <a:srgbClr val="000000"/>
                </a:solidFill>
              </a:rPr>
              <a:t> </a:t>
            </a:r>
            <a:r>
              <a:rPr lang="es-ES" sz="2000" dirty="0" err="1" smtClean="0">
                <a:solidFill>
                  <a:srgbClr val="000000"/>
                </a:solidFill>
              </a:rPr>
              <a:t>for</a:t>
            </a:r>
            <a:r>
              <a:rPr lang="es-ES" sz="2000" dirty="0" smtClean="0">
                <a:solidFill>
                  <a:srgbClr val="000000"/>
                </a:solidFill>
              </a:rPr>
              <a:t> </a:t>
            </a:r>
            <a:r>
              <a:rPr lang="es-ES" sz="2000" dirty="0" err="1" smtClean="0">
                <a:solidFill>
                  <a:srgbClr val="000000"/>
                </a:solidFill>
              </a:rPr>
              <a:t>young</a:t>
            </a:r>
            <a:r>
              <a:rPr lang="es-ES" sz="2000" dirty="0" smtClean="0">
                <a:solidFill>
                  <a:srgbClr val="000000"/>
                </a:solidFill>
              </a:rPr>
              <a:t> and </a:t>
            </a:r>
            <a:r>
              <a:rPr lang="es-ES" sz="2000" dirty="0" err="1" smtClean="0">
                <a:solidFill>
                  <a:srgbClr val="000000"/>
                </a:solidFill>
              </a:rPr>
              <a:t>low-income</a:t>
            </a:r>
            <a:r>
              <a:rPr lang="es-ES" sz="2000" dirty="0" smtClean="0">
                <a:solidFill>
                  <a:srgbClr val="000000"/>
                </a:solidFill>
              </a:rPr>
              <a:t> </a:t>
            </a:r>
            <a:r>
              <a:rPr lang="es-ES" sz="2000" dirty="0" err="1" smtClean="0">
                <a:solidFill>
                  <a:srgbClr val="000000"/>
                </a:solidFill>
              </a:rPr>
              <a:t>families</a:t>
            </a:r>
            <a:r>
              <a:rPr lang="es-ES" sz="2000" dirty="0" smtClean="0">
                <a:solidFill>
                  <a:srgbClr val="000000"/>
                </a:solidFill>
              </a:rPr>
              <a:t> </a:t>
            </a:r>
            <a:r>
              <a:rPr lang="es-ES" sz="2000" dirty="0" err="1" smtClean="0">
                <a:solidFill>
                  <a:srgbClr val="000000"/>
                </a:solidFill>
              </a:rPr>
              <a:t>urgently</a:t>
            </a:r>
            <a:r>
              <a:rPr lang="es-ES" sz="2000" dirty="0" smtClean="0">
                <a:solidFill>
                  <a:srgbClr val="000000"/>
                </a:solidFill>
              </a:rPr>
              <a:t>.</a:t>
            </a:r>
          </a:p>
          <a:p>
            <a:pPr marL="0" indent="0" algn="just">
              <a:lnSpc>
                <a:spcPct val="115000"/>
              </a:lnSpc>
              <a:spcBef>
                <a:spcPts val="1800"/>
              </a:spcBef>
              <a:spcAft>
                <a:spcPts val="1200"/>
              </a:spcAft>
              <a:buFontTx/>
              <a:buNone/>
              <a:tabLst>
                <a:tab pos="3067050" algn="l"/>
              </a:tabLst>
              <a:defRPr/>
            </a:pPr>
            <a:endParaRPr lang="es-ES_tradnl" sz="2000" b="1" dirty="0" smtClean="0">
              <a:solidFill>
                <a:srgbClr val="0070C0"/>
              </a:solidFill>
              <a:ea typeface="Calibri"/>
              <a:cs typeface="Times New Roman"/>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28599879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1507"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 sz="2000" b="1" smtClean="0">
                <a:solidFill>
                  <a:srgbClr val="0070C0"/>
                </a:solidFill>
                <a:ea typeface="Calibri" pitchFamily="34" charset="0"/>
                <a:cs typeface="Times New Roman" pitchFamily="18" charset="0"/>
              </a:rPr>
              <a:t>Employment </a:t>
            </a:r>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3" name="2 Tabla"/>
          <p:cNvGraphicFramePr>
            <a:graphicFrameLocks noGrp="1"/>
          </p:cNvGraphicFramePr>
          <p:nvPr/>
        </p:nvGraphicFramePr>
        <p:xfrm>
          <a:off x="250825" y="1754188"/>
          <a:ext cx="8642349" cy="3667124"/>
        </p:xfrm>
        <a:graphic>
          <a:graphicData uri="http://schemas.openxmlformats.org/drawingml/2006/table">
            <a:tbl>
              <a:tblPr firstRow="1" firstCol="1" bandRow="1">
                <a:tableStyleId>{5C22544A-7EE6-4342-B048-85BDC9FD1C3A}</a:tableStyleId>
              </a:tblPr>
              <a:tblGrid>
                <a:gridCol w="648176"/>
                <a:gridCol w="983571"/>
                <a:gridCol w="960957"/>
                <a:gridCol w="1008274"/>
                <a:gridCol w="1008274"/>
                <a:gridCol w="1281453"/>
                <a:gridCol w="948690"/>
                <a:gridCol w="1052826"/>
                <a:gridCol w="750128"/>
              </a:tblGrid>
              <a:tr h="1359984">
                <a:tc>
                  <a:txBody>
                    <a:bodyPr/>
                    <a:lstStyle/>
                    <a:p>
                      <a:pPr algn="ctr">
                        <a:lnSpc>
                          <a:spcPct val="115000"/>
                        </a:lnSpc>
                        <a:spcBef>
                          <a:spcPts val="600"/>
                        </a:spcBef>
                        <a:spcAft>
                          <a:spcPts val="0"/>
                        </a:spcAft>
                      </a:pPr>
                      <a:r>
                        <a:rPr lang="es-ES" sz="1600" dirty="0">
                          <a:solidFill>
                            <a:schemeClr val="accent6"/>
                          </a:solidFill>
                          <a:effectLst/>
                        </a:rPr>
                        <a:t>YEAR</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smtClean="0">
                          <a:solidFill>
                            <a:schemeClr val="accent6"/>
                          </a:solidFill>
                          <a:effectLst/>
                        </a:rPr>
                        <a:t>Pop. </a:t>
                      </a:r>
                      <a:r>
                        <a:rPr lang="es-ES" sz="1700" dirty="0">
                          <a:solidFill>
                            <a:schemeClr val="accent6"/>
                          </a:solidFill>
                          <a:effectLst/>
                        </a:rPr>
                        <a:t>&gt; 16 y-</a:t>
                      </a:r>
                      <a:r>
                        <a:rPr lang="es-ES" sz="1700" dirty="0" err="1">
                          <a:solidFill>
                            <a:schemeClr val="accent6"/>
                          </a:solidFill>
                          <a:effectLst/>
                        </a:rPr>
                        <a:t>old</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err="1">
                          <a:solidFill>
                            <a:schemeClr val="accent6"/>
                          </a:solidFill>
                          <a:effectLst/>
                        </a:rPr>
                        <a:t>Activ</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err="1" smtClean="0">
                          <a:solidFill>
                            <a:schemeClr val="accent6"/>
                          </a:solidFill>
                          <a:effectLst/>
                        </a:rPr>
                        <a:t>Employ</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a:solidFill>
                            <a:schemeClr val="accent6"/>
                          </a:solidFill>
                          <a:effectLst/>
                        </a:rPr>
                        <a:t>Salaried</a:t>
                      </a:r>
                      <a:endParaRPr lang="es-ES" sz="170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smtClean="0">
                          <a:solidFill>
                            <a:schemeClr val="accent6"/>
                          </a:solidFill>
                          <a:effectLst/>
                        </a:rPr>
                        <a:t>Un </a:t>
                      </a:r>
                      <a:r>
                        <a:rPr lang="es-ES" sz="1700" dirty="0" err="1" smtClean="0">
                          <a:solidFill>
                            <a:schemeClr val="accent6"/>
                          </a:solidFill>
                          <a:effectLst/>
                        </a:rPr>
                        <a:t>employed</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err="1">
                          <a:solidFill>
                            <a:schemeClr val="accent6"/>
                          </a:solidFill>
                          <a:effectLst/>
                        </a:rPr>
                        <a:t>Activity</a:t>
                      </a:r>
                      <a:r>
                        <a:rPr lang="es-ES" sz="1700" dirty="0">
                          <a:solidFill>
                            <a:schemeClr val="accent6"/>
                          </a:solidFill>
                          <a:effectLst/>
                        </a:rPr>
                        <a:t> </a:t>
                      </a:r>
                      <a:r>
                        <a:rPr lang="es-ES" sz="1700" dirty="0" err="1">
                          <a:solidFill>
                            <a:schemeClr val="accent6"/>
                          </a:solidFill>
                          <a:effectLst/>
                        </a:rPr>
                        <a:t>rate</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err="1">
                          <a:solidFill>
                            <a:schemeClr val="accent6"/>
                          </a:solidFill>
                          <a:effectLst/>
                        </a:rPr>
                        <a:t>Salaried</a:t>
                      </a:r>
                      <a:r>
                        <a:rPr lang="es-ES" sz="1700" dirty="0">
                          <a:solidFill>
                            <a:schemeClr val="accent6"/>
                          </a:solidFill>
                          <a:effectLst/>
                        </a:rPr>
                        <a:t> </a:t>
                      </a:r>
                      <a:r>
                        <a:rPr lang="es-ES" sz="1700" dirty="0" err="1">
                          <a:solidFill>
                            <a:schemeClr val="accent6"/>
                          </a:solidFill>
                          <a:effectLst/>
                        </a:rPr>
                        <a:t>rate</a:t>
                      </a:r>
                      <a:endParaRPr lang="es-ES" sz="1700" dirty="0">
                        <a:solidFill>
                          <a:schemeClr val="accent6"/>
                        </a:solidFill>
                        <a:effectLst/>
                        <a:latin typeface="Verdana"/>
                        <a:ea typeface="Calibri"/>
                        <a:cs typeface="Times New Roman"/>
                      </a:endParaRPr>
                    </a:p>
                  </a:txBody>
                  <a:tcPr marL="68591" marR="68591" marT="0" marB="0" anchor="ctr"/>
                </a:tc>
                <a:tc>
                  <a:txBody>
                    <a:bodyPr/>
                    <a:lstStyle/>
                    <a:p>
                      <a:pPr algn="ctr">
                        <a:lnSpc>
                          <a:spcPct val="115000"/>
                        </a:lnSpc>
                        <a:spcBef>
                          <a:spcPts val="600"/>
                        </a:spcBef>
                        <a:spcAft>
                          <a:spcPts val="0"/>
                        </a:spcAft>
                      </a:pPr>
                      <a:r>
                        <a:rPr lang="es-ES" sz="1700" dirty="0" smtClean="0">
                          <a:solidFill>
                            <a:schemeClr val="accent6"/>
                          </a:solidFill>
                          <a:effectLst/>
                        </a:rPr>
                        <a:t>Un </a:t>
                      </a:r>
                      <a:r>
                        <a:rPr lang="es-ES" sz="1700" dirty="0" err="1" smtClean="0">
                          <a:solidFill>
                            <a:schemeClr val="accent6"/>
                          </a:solidFill>
                          <a:effectLst/>
                        </a:rPr>
                        <a:t>empl</a:t>
                      </a:r>
                      <a:r>
                        <a:rPr lang="es-ES" sz="1700" dirty="0">
                          <a:solidFill>
                            <a:schemeClr val="accent6"/>
                          </a:solidFill>
                          <a:effectLst/>
                        </a:rPr>
                        <a:t>. </a:t>
                      </a:r>
                      <a:r>
                        <a:rPr lang="es-ES" sz="1700" dirty="0" err="1">
                          <a:solidFill>
                            <a:schemeClr val="accent6"/>
                          </a:solidFill>
                          <a:effectLst/>
                        </a:rPr>
                        <a:t>rate</a:t>
                      </a:r>
                      <a:endParaRPr lang="es-ES" sz="1700" dirty="0">
                        <a:solidFill>
                          <a:schemeClr val="accent6"/>
                        </a:solidFill>
                        <a:effectLst/>
                        <a:latin typeface="Verdana"/>
                        <a:ea typeface="Calibri"/>
                        <a:cs typeface="Times New Roman"/>
                      </a:endParaRPr>
                    </a:p>
                  </a:txBody>
                  <a:tcPr marL="68591" marR="68591" marT="0" marB="0" anchor="ctr"/>
                </a:tc>
              </a:tr>
              <a:tr h="461428">
                <a:tc>
                  <a:txBody>
                    <a:bodyPr/>
                    <a:lstStyle/>
                    <a:p>
                      <a:pPr algn="r">
                        <a:lnSpc>
                          <a:spcPct val="115000"/>
                        </a:lnSpc>
                        <a:spcBef>
                          <a:spcPts val="600"/>
                        </a:spcBef>
                        <a:spcAft>
                          <a:spcPts val="0"/>
                        </a:spcAft>
                      </a:pPr>
                      <a:r>
                        <a:rPr lang="es-ES" sz="1600" dirty="0">
                          <a:solidFill>
                            <a:schemeClr val="accent6"/>
                          </a:solidFill>
                          <a:effectLst/>
                        </a:rPr>
                        <a:t>2007</a:t>
                      </a:r>
                      <a:endParaRPr lang="es-ES" sz="1600" dirty="0">
                        <a:solidFill>
                          <a:schemeClr val="accent6"/>
                        </a:solidFill>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37.662,9</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22.189,9</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20.356,0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16.760,1</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1.833,9</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58,9</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54,0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8,3</a:t>
                      </a:r>
                      <a:endParaRPr lang="es-ES" sz="1600">
                        <a:effectLst/>
                        <a:latin typeface="Verdana"/>
                        <a:ea typeface="Calibri"/>
                        <a:cs typeface="Times New Roman"/>
                      </a:endParaRPr>
                    </a:p>
                  </a:txBody>
                  <a:tcPr marL="68591" marR="68591" marT="0" marB="0"/>
                </a:tc>
              </a:tr>
              <a:tr h="461428">
                <a:tc>
                  <a:txBody>
                    <a:bodyPr/>
                    <a:lstStyle/>
                    <a:p>
                      <a:pPr algn="r">
                        <a:lnSpc>
                          <a:spcPct val="115000"/>
                        </a:lnSpc>
                        <a:spcBef>
                          <a:spcPts val="600"/>
                        </a:spcBef>
                        <a:spcAft>
                          <a:spcPts val="0"/>
                        </a:spcAft>
                      </a:pPr>
                      <a:r>
                        <a:rPr lang="es-ES" sz="1600" dirty="0">
                          <a:solidFill>
                            <a:schemeClr val="accent6"/>
                          </a:solidFill>
                          <a:effectLst/>
                        </a:rPr>
                        <a:t>2008</a:t>
                      </a:r>
                      <a:endParaRPr lang="es-ES" sz="1600" dirty="0">
                        <a:solidFill>
                          <a:schemeClr val="accent6"/>
                        </a:solidFill>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38.207,9</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22.848,3</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20.257,6</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16.681,2</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2.590,6</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59,8</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53,0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11,3</a:t>
                      </a:r>
                      <a:endParaRPr lang="es-ES" sz="1600">
                        <a:effectLst/>
                        <a:latin typeface="Verdana"/>
                        <a:ea typeface="Calibri"/>
                        <a:cs typeface="Times New Roman"/>
                      </a:endParaRPr>
                    </a:p>
                  </a:txBody>
                  <a:tcPr marL="68591" marR="68591" marT="0" marB="0"/>
                </a:tc>
              </a:tr>
              <a:tr h="461428">
                <a:tc>
                  <a:txBody>
                    <a:bodyPr/>
                    <a:lstStyle/>
                    <a:p>
                      <a:pPr algn="r">
                        <a:lnSpc>
                          <a:spcPct val="115000"/>
                        </a:lnSpc>
                        <a:spcBef>
                          <a:spcPts val="600"/>
                        </a:spcBef>
                        <a:spcAft>
                          <a:spcPts val="0"/>
                        </a:spcAft>
                      </a:pPr>
                      <a:r>
                        <a:rPr lang="es-ES" sz="1600" dirty="0">
                          <a:solidFill>
                            <a:schemeClr val="accent6"/>
                          </a:solidFill>
                          <a:effectLst/>
                        </a:rPr>
                        <a:t>2009</a:t>
                      </a:r>
                      <a:endParaRPr lang="es-ES" sz="1600" dirty="0">
                        <a:solidFill>
                          <a:schemeClr val="accent6"/>
                        </a:solidFill>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38.431,6</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23.037,5</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18.888,0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15.680,7</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4.149,5</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59,9</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49,1</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18,0</a:t>
                      </a:r>
                      <a:endParaRPr lang="es-ES" sz="1600">
                        <a:effectLst/>
                        <a:latin typeface="Verdana"/>
                        <a:ea typeface="Calibri"/>
                        <a:cs typeface="Times New Roman"/>
                      </a:endParaRPr>
                    </a:p>
                  </a:txBody>
                  <a:tcPr marL="68591" marR="68591" marT="0" marB="0"/>
                </a:tc>
              </a:tr>
              <a:tr h="461428">
                <a:tc>
                  <a:txBody>
                    <a:bodyPr/>
                    <a:lstStyle/>
                    <a:p>
                      <a:pPr algn="r">
                        <a:lnSpc>
                          <a:spcPct val="115000"/>
                        </a:lnSpc>
                        <a:spcBef>
                          <a:spcPts val="600"/>
                        </a:spcBef>
                        <a:spcAft>
                          <a:spcPts val="0"/>
                        </a:spcAft>
                      </a:pPr>
                      <a:r>
                        <a:rPr lang="es-ES" sz="1600" dirty="0">
                          <a:solidFill>
                            <a:schemeClr val="accent6"/>
                          </a:solidFill>
                          <a:effectLst/>
                        </a:rPr>
                        <a:t>2010</a:t>
                      </a:r>
                      <a:endParaRPr lang="es-ES" sz="1600" dirty="0">
                        <a:solidFill>
                          <a:schemeClr val="accent6"/>
                        </a:solidFill>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38.479,1</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23.088,9</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18.456,5</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15.346,8</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4.632,4</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60,0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48,0</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20,1</a:t>
                      </a:r>
                      <a:endParaRPr lang="es-ES" sz="1600">
                        <a:effectLst/>
                        <a:latin typeface="Verdana"/>
                        <a:ea typeface="Calibri"/>
                        <a:cs typeface="Times New Roman"/>
                      </a:endParaRPr>
                    </a:p>
                  </a:txBody>
                  <a:tcPr marL="68591" marR="68591" marT="0" marB="0"/>
                </a:tc>
              </a:tr>
              <a:tr h="461428">
                <a:tc>
                  <a:txBody>
                    <a:bodyPr/>
                    <a:lstStyle/>
                    <a:p>
                      <a:pPr algn="r">
                        <a:lnSpc>
                          <a:spcPct val="115000"/>
                        </a:lnSpc>
                        <a:spcBef>
                          <a:spcPts val="600"/>
                        </a:spcBef>
                        <a:spcAft>
                          <a:spcPts val="0"/>
                        </a:spcAft>
                      </a:pPr>
                      <a:r>
                        <a:rPr lang="es-ES" sz="1600" dirty="0">
                          <a:solidFill>
                            <a:schemeClr val="accent6"/>
                          </a:solidFill>
                          <a:effectLst/>
                        </a:rPr>
                        <a:t>2011</a:t>
                      </a:r>
                      <a:endParaRPr lang="es-ES" sz="1600" dirty="0">
                        <a:solidFill>
                          <a:schemeClr val="accent6"/>
                        </a:solidFill>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38.497,3</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23.103,6</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18.104,6</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15.105,5</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4.999,0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a:effectLst/>
                        </a:rPr>
                        <a:t>60,0</a:t>
                      </a:r>
                      <a:endParaRPr lang="es-ES" sz="160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dirty="0">
                          <a:effectLst/>
                        </a:rPr>
                        <a:t>47,0</a:t>
                      </a:r>
                      <a:endParaRPr lang="es-ES" sz="1600" dirty="0">
                        <a:effectLst/>
                        <a:latin typeface="Verdana"/>
                        <a:ea typeface="Calibri"/>
                        <a:cs typeface="Times New Roman"/>
                      </a:endParaRPr>
                    </a:p>
                  </a:txBody>
                  <a:tcPr marL="68591" marR="68591" marT="0" marB="0"/>
                </a:tc>
                <a:tc>
                  <a:txBody>
                    <a:bodyPr/>
                    <a:lstStyle/>
                    <a:p>
                      <a:pPr algn="r">
                        <a:lnSpc>
                          <a:spcPct val="115000"/>
                        </a:lnSpc>
                        <a:spcBef>
                          <a:spcPts val="600"/>
                        </a:spcBef>
                        <a:spcAft>
                          <a:spcPts val="0"/>
                        </a:spcAft>
                      </a:pPr>
                      <a:r>
                        <a:rPr lang="es-ES" sz="1600" b="1" dirty="0">
                          <a:solidFill>
                            <a:srgbClr val="FF0000"/>
                          </a:solidFill>
                          <a:effectLst/>
                        </a:rPr>
                        <a:t>21,6</a:t>
                      </a:r>
                      <a:endParaRPr lang="es-ES" sz="1600" b="1" dirty="0">
                        <a:solidFill>
                          <a:srgbClr val="FF0000"/>
                        </a:solidFill>
                        <a:effectLst/>
                        <a:latin typeface="Verdana"/>
                        <a:ea typeface="Calibri"/>
                        <a:cs typeface="Times New Roman"/>
                      </a:endParaRPr>
                    </a:p>
                  </a:txBody>
                  <a:tcPr marL="68591" marR="68591" marT="0" marB="0"/>
                </a:tc>
              </a:tr>
            </a:tbl>
          </a:graphicData>
        </a:graphic>
      </p:graphicFrame>
    </p:spTree>
    <p:extLst>
      <p:ext uri="{BB962C8B-B14F-4D97-AF65-F5344CB8AC3E}">
        <p14:creationId xmlns:p14="http://schemas.microsoft.com/office/powerpoint/2010/main" val="36342425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2531"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Unemployment by gender</a:t>
            </a:r>
          </a:p>
          <a:p>
            <a:pPr algn="just" eaLnBrk="1" hangingPunct="1"/>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4" name="3 Tabla"/>
          <p:cNvGraphicFramePr>
            <a:graphicFrameLocks noGrp="1"/>
          </p:cNvGraphicFramePr>
          <p:nvPr/>
        </p:nvGraphicFramePr>
        <p:xfrm>
          <a:off x="457200" y="1968500"/>
          <a:ext cx="8229599" cy="3476624"/>
        </p:xfrm>
        <a:graphic>
          <a:graphicData uri="http://schemas.openxmlformats.org/drawingml/2006/table">
            <a:tbl>
              <a:tblPr firstRow="1" firstCol="1" bandRow="1">
                <a:tableStyleId>{5C22544A-7EE6-4342-B048-85BDC9FD1C3A}</a:tableStyleId>
              </a:tblPr>
              <a:tblGrid>
                <a:gridCol w="1151772"/>
                <a:gridCol w="1421138"/>
                <a:gridCol w="1292261"/>
                <a:gridCol w="2059722"/>
                <a:gridCol w="2304706"/>
              </a:tblGrid>
              <a:tr h="1144504">
                <a:tc>
                  <a:txBody>
                    <a:bodyPr/>
                    <a:lstStyle/>
                    <a:p>
                      <a:pPr algn="ctr">
                        <a:lnSpc>
                          <a:spcPct val="115000"/>
                        </a:lnSpc>
                        <a:spcBef>
                          <a:spcPts val="600"/>
                        </a:spcBef>
                        <a:spcAft>
                          <a:spcPts val="0"/>
                        </a:spcAft>
                      </a:pPr>
                      <a:r>
                        <a:rPr lang="es-ES_tradnl" sz="1800" dirty="0" err="1">
                          <a:solidFill>
                            <a:schemeClr val="accent6"/>
                          </a:solidFill>
                          <a:effectLst/>
                        </a:rPr>
                        <a:t>Year</a:t>
                      </a:r>
                      <a:endParaRPr lang="es-ES" sz="1800" dirty="0">
                        <a:solidFill>
                          <a:schemeClr val="accent6"/>
                        </a:solidFill>
                        <a:effectLst/>
                        <a:latin typeface="Verdana"/>
                        <a:ea typeface="Calibri"/>
                        <a:cs typeface="Times New Roman"/>
                      </a:endParaRPr>
                    </a:p>
                  </a:txBody>
                  <a:tcPr marL="68580" marR="68580" marT="0" marB="0" anchor="ctr"/>
                </a:tc>
                <a:tc>
                  <a:txBody>
                    <a:bodyPr/>
                    <a:lstStyle/>
                    <a:p>
                      <a:pPr algn="ctr">
                        <a:lnSpc>
                          <a:spcPct val="115000"/>
                        </a:lnSpc>
                        <a:spcBef>
                          <a:spcPts val="600"/>
                        </a:spcBef>
                        <a:spcAft>
                          <a:spcPts val="0"/>
                        </a:spcAft>
                      </a:pPr>
                      <a:r>
                        <a:rPr lang="es-ES_tradnl" sz="1800" dirty="0">
                          <a:solidFill>
                            <a:schemeClr val="accent6"/>
                          </a:solidFill>
                          <a:effectLst/>
                        </a:rPr>
                        <a:t>%</a:t>
                      </a:r>
                      <a:endParaRPr lang="es-ES" sz="1800" dirty="0">
                        <a:solidFill>
                          <a:schemeClr val="accent6"/>
                        </a:solidFill>
                        <a:effectLst/>
                      </a:endParaRPr>
                    </a:p>
                    <a:p>
                      <a:pPr algn="ctr">
                        <a:lnSpc>
                          <a:spcPct val="115000"/>
                        </a:lnSpc>
                        <a:spcBef>
                          <a:spcPts val="600"/>
                        </a:spcBef>
                        <a:spcAft>
                          <a:spcPts val="0"/>
                        </a:spcAft>
                      </a:pPr>
                      <a:r>
                        <a:rPr lang="es-ES_tradnl" sz="1800" dirty="0" err="1">
                          <a:solidFill>
                            <a:schemeClr val="accent6"/>
                          </a:solidFill>
                          <a:effectLst/>
                        </a:rPr>
                        <a:t>Men</a:t>
                      </a:r>
                      <a:r>
                        <a:rPr lang="es-ES_tradnl" sz="1800" dirty="0">
                          <a:solidFill>
                            <a:schemeClr val="accent6"/>
                          </a:solidFill>
                          <a:effectLst/>
                        </a:rPr>
                        <a:t> </a:t>
                      </a:r>
                      <a:endParaRPr lang="es-ES" sz="1800" dirty="0">
                        <a:solidFill>
                          <a:schemeClr val="accent6"/>
                        </a:solidFill>
                        <a:effectLst/>
                        <a:latin typeface="Verdana"/>
                        <a:ea typeface="Calibri"/>
                        <a:cs typeface="Times New Roman"/>
                      </a:endParaRPr>
                    </a:p>
                  </a:txBody>
                  <a:tcPr marL="68580" marR="68580" marT="0" marB="0"/>
                </a:tc>
                <a:tc>
                  <a:txBody>
                    <a:bodyPr/>
                    <a:lstStyle/>
                    <a:p>
                      <a:pPr algn="ctr">
                        <a:lnSpc>
                          <a:spcPct val="115000"/>
                        </a:lnSpc>
                        <a:spcBef>
                          <a:spcPts val="600"/>
                        </a:spcBef>
                        <a:spcAft>
                          <a:spcPts val="0"/>
                        </a:spcAft>
                      </a:pPr>
                      <a:r>
                        <a:rPr lang="es-ES_tradnl" sz="1800" dirty="0">
                          <a:solidFill>
                            <a:schemeClr val="accent6"/>
                          </a:solidFill>
                          <a:effectLst/>
                        </a:rPr>
                        <a:t>% </a:t>
                      </a:r>
                      <a:endParaRPr lang="es-ES_tradnl" sz="1800" dirty="0" smtClean="0">
                        <a:solidFill>
                          <a:schemeClr val="accent6"/>
                        </a:solidFill>
                        <a:effectLst/>
                      </a:endParaRPr>
                    </a:p>
                    <a:p>
                      <a:pPr algn="ctr">
                        <a:lnSpc>
                          <a:spcPct val="115000"/>
                        </a:lnSpc>
                        <a:spcBef>
                          <a:spcPts val="600"/>
                        </a:spcBef>
                        <a:spcAft>
                          <a:spcPts val="0"/>
                        </a:spcAft>
                      </a:pPr>
                      <a:r>
                        <a:rPr lang="es-ES_tradnl" sz="1800" dirty="0" err="1" smtClean="0">
                          <a:solidFill>
                            <a:schemeClr val="accent6"/>
                          </a:solidFill>
                          <a:effectLst/>
                        </a:rPr>
                        <a:t>Women</a:t>
                      </a:r>
                      <a:endParaRPr lang="es-ES" sz="1800" dirty="0">
                        <a:solidFill>
                          <a:schemeClr val="accent6"/>
                        </a:solidFill>
                        <a:effectLst/>
                        <a:latin typeface="Verdana"/>
                        <a:ea typeface="Calibri"/>
                        <a:cs typeface="Times New Roman"/>
                      </a:endParaRPr>
                    </a:p>
                  </a:txBody>
                  <a:tcPr marL="68580" marR="68580" marT="0" marB="0"/>
                </a:tc>
                <a:tc>
                  <a:txBody>
                    <a:bodyPr/>
                    <a:lstStyle/>
                    <a:p>
                      <a:pPr algn="ctr">
                        <a:lnSpc>
                          <a:spcPct val="115000"/>
                        </a:lnSpc>
                        <a:spcBef>
                          <a:spcPts val="600"/>
                        </a:spcBef>
                        <a:spcAft>
                          <a:spcPts val="0"/>
                        </a:spcAft>
                      </a:pPr>
                      <a:r>
                        <a:rPr lang="es-ES_tradnl" sz="1800" dirty="0" err="1">
                          <a:solidFill>
                            <a:schemeClr val="accent6"/>
                          </a:solidFill>
                          <a:effectLst/>
                        </a:rPr>
                        <a:t>Unemploy</a:t>
                      </a:r>
                      <a:r>
                        <a:rPr lang="es-ES_tradnl" sz="1800" dirty="0">
                          <a:solidFill>
                            <a:schemeClr val="accent6"/>
                          </a:solidFill>
                          <a:effectLst/>
                        </a:rPr>
                        <a:t>. </a:t>
                      </a:r>
                      <a:r>
                        <a:rPr lang="es-ES_tradnl" sz="1800" dirty="0" err="1">
                          <a:solidFill>
                            <a:schemeClr val="accent6"/>
                          </a:solidFill>
                          <a:effectLst/>
                        </a:rPr>
                        <a:t>rate</a:t>
                      </a:r>
                      <a:endParaRPr lang="es-ES" sz="1800" dirty="0">
                        <a:solidFill>
                          <a:schemeClr val="accent6"/>
                        </a:solidFill>
                        <a:effectLst/>
                      </a:endParaRPr>
                    </a:p>
                    <a:p>
                      <a:pPr algn="ctr">
                        <a:lnSpc>
                          <a:spcPct val="115000"/>
                        </a:lnSpc>
                        <a:spcBef>
                          <a:spcPts val="600"/>
                        </a:spcBef>
                        <a:spcAft>
                          <a:spcPts val="0"/>
                        </a:spcAft>
                      </a:pPr>
                      <a:r>
                        <a:rPr lang="es-ES_tradnl" sz="1800" dirty="0" err="1">
                          <a:solidFill>
                            <a:schemeClr val="accent6"/>
                          </a:solidFill>
                          <a:effectLst/>
                        </a:rPr>
                        <a:t>Men</a:t>
                      </a:r>
                      <a:endParaRPr lang="es-ES" sz="1800" dirty="0">
                        <a:solidFill>
                          <a:schemeClr val="accent6"/>
                        </a:solidFill>
                        <a:effectLst/>
                        <a:latin typeface="Verdana"/>
                        <a:ea typeface="Calibri"/>
                        <a:cs typeface="Times New Roman"/>
                      </a:endParaRPr>
                    </a:p>
                  </a:txBody>
                  <a:tcPr marL="68580" marR="68580" marT="0" marB="0"/>
                </a:tc>
                <a:tc>
                  <a:txBody>
                    <a:bodyPr/>
                    <a:lstStyle/>
                    <a:p>
                      <a:pPr algn="ctr">
                        <a:lnSpc>
                          <a:spcPct val="115000"/>
                        </a:lnSpc>
                        <a:spcBef>
                          <a:spcPts val="600"/>
                        </a:spcBef>
                        <a:spcAft>
                          <a:spcPts val="0"/>
                        </a:spcAft>
                      </a:pPr>
                      <a:r>
                        <a:rPr lang="es-ES_tradnl" sz="1800" dirty="0" err="1">
                          <a:solidFill>
                            <a:schemeClr val="accent6"/>
                          </a:solidFill>
                          <a:effectLst/>
                        </a:rPr>
                        <a:t>Unemploy</a:t>
                      </a:r>
                      <a:r>
                        <a:rPr lang="es-ES_tradnl" sz="1800" dirty="0">
                          <a:solidFill>
                            <a:schemeClr val="accent6"/>
                          </a:solidFill>
                          <a:effectLst/>
                        </a:rPr>
                        <a:t>. </a:t>
                      </a:r>
                      <a:r>
                        <a:rPr lang="es-ES_tradnl" sz="1800" dirty="0" err="1">
                          <a:solidFill>
                            <a:schemeClr val="accent6"/>
                          </a:solidFill>
                          <a:effectLst/>
                        </a:rPr>
                        <a:t>Rate</a:t>
                      </a:r>
                      <a:endParaRPr lang="es-ES" sz="1800" dirty="0">
                        <a:solidFill>
                          <a:schemeClr val="accent6"/>
                        </a:solidFill>
                        <a:effectLst/>
                      </a:endParaRPr>
                    </a:p>
                    <a:p>
                      <a:pPr algn="ctr">
                        <a:lnSpc>
                          <a:spcPct val="115000"/>
                        </a:lnSpc>
                        <a:spcBef>
                          <a:spcPts val="600"/>
                        </a:spcBef>
                        <a:spcAft>
                          <a:spcPts val="0"/>
                        </a:spcAft>
                      </a:pPr>
                      <a:r>
                        <a:rPr lang="es-ES_tradnl" sz="1800" dirty="0" err="1">
                          <a:solidFill>
                            <a:schemeClr val="accent6"/>
                          </a:solidFill>
                          <a:effectLst/>
                        </a:rPr>
                        <a:t>Women</a:t>
                      </a:r>
                      <a:endParaRPr lang="es-ES" sz="1800" dirty="0">
                        <a:solidFill>
                          <a:schemeClr val="accent6"/>
                        </a:solidFill>
                        <a:effectLst/>
                        <a:latin typeface="Verdana"/>
                        <a:ea typeface="Calibri"/>
                        <a:cs typeface="Times New Roman"/>
                      </a:endParaRPr>
                    </a:p>
                  </a:txBody>
                  <a:tcPr marL="68580" marR="68580" marT="0" marB="0"/>
                </a:tc>
              </a:tr>
              <a:tr h="450523">
                <a:tc>
                  <a:txBody>
                    <a:bodyPr/>
                    <a:lstStyle/>
                    <a:p>
                      <a:pPr algn="r">
                        <a:lnSpc>
                          <a:spcPct val="115000"/>
                        </a:lnSpc>
                        <a:spcBef>
                          <a:spcPts val="600"/>
                        </a:spcBef>
                        <a:spcAft>
                          <a:spcPts val="0"/>
                        </a:spcAft>
                      </a:pPr>
                      <a:r>
                        <a:rPr lang="es-ES_tradnl" sz="1800" dirty="0">
                          <a:solidFill>
                            <a:schemeClr val="accent6"/>
                          </a:solidFill>
                          <a:effectLst/>
                        </a:rPr>
                        <a:t>2007</a:t>
                      </a:r>
                      <a:endParaRPr lang="es-ES" sz="18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dirty="0">
                          <a:effectLst/>
                        </a:rPr>
                        <a:t>44,45</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dirty="0">
                          <a:effectLst/>
                        </a:rPr>
                        <a:t>55,55</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6,37</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10,85</a:t>
                      </a:r>
                      <a:endParaRPr lang="es-ES" sz="2000">
                        <a:effectLst/>
                        <a:latin typeface="Verdana"/>
                        <a:ea typeface="Calibri"/>
                        <a:cs typeface="Times New Roman"/>
                      </a:endParaRPr>
                    </a:p>
                  </a:txBody>
                  <a:tcPr marL="68580" marR="68580" marT="0" marB="0"/>
                </a:tc>
              </a:tr>
              <a:tr h="450523">
                <a:tc>
                  <a:txBody>
                    <a:bodyPr/>
                    <a:lstStyle/>
                    <a:p>
                      <a:pPr algn="r">
                        <a:lnSpc>
                          <a:spcPct val="115000"/>
                        </a:lnSpc>
                        <a:spcBef>
                          <a:spcPts val="600"/>
                        </a:spcBef>
                        <a:spcAft>
                          <a:spcPts val="0"/>
                        </a:spcAft>
                      </a:pPr>
                      <a:r>
                        <a:rPr lang="es-ES_tradnl" sz="1800" dirty="0">
                          <a:solidFill>
                            <a:schemeClr val="accent6"/>
                          </a:solidFill>
                          <a:effectLst/>
                        </a:rPr>
                        <a:t>2008</a:t>
                      </a:r>
                      <a:endParaRPr lang="es-ES" sz="18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50,61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49,39</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10,06</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13,04</a:t>
                      </a:r>
                      <a:endParaRPr lang="es-ES" sz="2000">
                        <a:effectLst/>
                        <a:latin typeface="Verdana"/>
                        <a:ea typeface="Calibri"/>
                        <a:cs typeface="Times New Roman"/>
                      </a:endParaRPr>
                    </a:p>
                  </a:txBody>
                  <a:tcPr marL="68580" marR="68580" marT="0" marB="0"/>
                </a:tc>
              </a:tr>
              <a:tr h="450523">
                <a:tc>
                  <a:txBody>
                    <a:bodyPr/>
                    <a:lstStyle/>
                    <a:p>
                      <a:pPr algn="r">
                        <a:lnSpc>
                          <a:spcPct val="115000"/>
                        </a:lnSpc>
                        <a:spcBef>
                          <a:spcPts val="600"/>
                        </a:spcBef>
                        <a:spcAft>
                          <a:spcPts val="0"/>
                        </a:spcAft>
                      </a:pPr>
                      <a:r>
                        <a:rPr lang="es-ES_tradnl" sz="1800" dirty="0">
                          <a:solidFill>
                            <a:schemeClr val="accent6"/>
                          </a:solidFill>
                          <a:effectLst/>
                        </a:rPr>
                        <a:t>2009</a:t>
                      </a:r>
                      <a:endParaRPr lang="es-ES" sz="18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55,24</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44,76</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17,72</a:t>
                      </a:r>
                      <a:endParaRPr lang="es-ES" sz="2000" dirty="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18,39</a:t>
                      </a:r>
                      <a:endParaRPr lang="es-ES" sz="2000">
                        <a:effectLst/>
                        <a:latin typeface="Verdana"/>
                        <a:ea typeface="Calibri"/>
                        <a:cs typeface="Times New Roman"/>
                      </a:endParaRPr>
                    </a:p>
                  </a:txBody>
                  <a:tcPr marL="68580" marR="68580" marT="0" marB="0"/>
                </a:tc>
              </a:tr>
              <a:tr h="450523">
                <a:tc>
                  <a:txBody>
                    <a:bodyPr/>
                    <a:lstStyle/>
                    <a:p>
                      <a:pPr algn="r">
                        <a:lnSpc>
                          <a:spcPct val="115000"/>
                        </a:lnSpc>
                        <a:spcBef>
                          <a:spcPts val="600"/>
                        </a:spcBef>
                        <a:spcAft>
                          <a:spcPts val="0"/>
                        </a:spcAft>
                      </a:pPr>
                      <a:r>
                        <a:rPr lang="es-ES_tradnl" sz="1800" dirty="0">
                          <a:solidFill>
                            <a:schemeClr val="accent6"/>
                          </a:solidFill>
                          <a:effectLst/>
                        </a:rPr>
                        <a:t>2010</a:t>
                      </a:r>
                      <a:endParaRPr lang="es-ES" sz="18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54,80</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45,40</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19,73</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20,48</a:t>
                      </a:r>
                      <a:endParaRPr lang="es-ES" sz="2000" dirty="0">
                        <a:effectLst/>
                        <a:latin typeface="Verdana"/>
                        <a:ea typeface="Calibri"/>
                        <a:cs typeface="Times New Roman"/>
                      </a:endParaRPr>
                    </a:p>
                  </a:txBody>
                  <a:tcPr marL="68580" marR="68580" marT="0" marB="0"/>
                </a:tc>
              </a:tr>
              <a:tr h="530028">
                <a:tc>
                  <a:txBody>
                    <a:bodyPr/>
                    <a:lstStyle/>
                    <a:p>
                      <a:pPr algn="r">
                        <a:lnSpc>
                          <a:spcPct val="115000"/>
                        </a:lnSpc>
                        <a:spcBef>
                          <a:spcPts val="600"/>
                        </a:spcBef>
                        <a:spcAft>
                          <a:spcPts val="0"/>
                        </a:spcAft>
                      </a:pPr>
                      <a:r>
                        <a:rPr lang="es-ES_tradnl" sz="1800" dirty="0">
                          <a:solidFill>
                            <a:schemeClr val="accent6"/>
                          </a:solidFill>
                          <a:effectLst/>
                        </a:rPr>
                        <a:t>2011</a:t>
                      </a:r>
                      <a:endParaRPr lang="es-ES" sz="1800" dirty="0">
                        <a:solidFill>
                          <a:schemeClr val="accent6"/>
                        </a:solidFill>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53,80</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_tradnl" sz="2000">
                          <a:effectLst/>
                        </a:rPr>
                        <a:t>46,20</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a:effectLst/>
                        </a:rPr>
                        <a:t>21,21</a:t>
                      </a:r>
                      <a:endParaRPr lang="es-ES" sz="2000">
                        <a:effectLst/>
                        <a:latin typeface="Verdana"/>
                        <a:ea typeface="Calibri"/>
                        <a:cs typeface="Times New Roman"/>
                      </a:endParaRPr>
                    </a:p>
                  </a:txBody>
                  <a:tcPr marL="68580" marR="68580" marT="0" marB="0"/>
                </a:tc>
                <a:tc>
                  <a:txBody>
                    <a:bodyPr/>
                    <a:lstStyle/>
                    <a:p>
                      <a:pPr algn="r">
                        <a:lnSpc>
                          <a:spcPct val="115000"/>
                        </a:lnSpc>
                        <a:spcBef>
                          <a:spcPts val="600"/>
                        </a:spcBef>
                        <a:spcAft>
                          <a:spcPts val="0"/>
                        </a:spcAft>
                      </a:pPr>
                      <a:r>
                        <a:rPr lang="es-ES" sz="2000" dirty="0">
                          <a:effectLst/>
                        </a:rPr>
                        <a:t>22,16</a:t>
                      </a:r>
                      <a:endParaRPr lang="es-ES" sz="2000" dirty="0">
                        <a:effectLst/>
                        <a:latin typeface="Verdan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587416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3555"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Unemployment by age</a:t>
            </a:r>
          </a:p>
          <a:p>
            <a:pPr algn="just" eaLnBrk="1" hangingPunct="1"/>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4" name="3 Tabla"/>
          <p:cNvGraphicFramePr>
            <a:graphicFrameLocks noGrp="1"/>
          </p:cNvGraphicFramePr>
          <p:nvPr/>
        </p:nvGraphicFramePr>
        <p:xfrm>
          <a:off x="611188" y="1700213"/>
          <a:ext cx="8075612" cy="3600449"/>
        </p:xfrm>
        <a:graphic>
          <a:graphicData uri="http://schemas.openxmlformats.org/drawingml/2006/table">
            <a:tbl>
              <a:tblPr firstRow="1" firstCol="1" bandRow="1">
                <a:tableStyleId>{5C22544A-7EE6-4342-B048-85BDC9FD1C3A}</a:tableStyleId>
              </a:tblPr>
              <a:tblGrid>
                <a:gridCol w="720113"/>
                <a:gridCol w="792124"/>
                <a:gridCol w="864136"/>
                <a:gridCol w="792124"/>
                <a:gridCol w="720113"/>
                <a:gridCol w="936147"/>
                <a:gridCol w="864136"/>
                <a:gridCol w="792124"/>
                <a:gridCol w="864136"/>
                <a:gridCol w="730459"/>
              </a:tblGrid>
              <a:tr h="319211">
                <a:tc rowSpan="2">
                  <a:txBody>
                    <a:bodyPr/>
                    <a:lstStyle/>
                    <a:p>
                      <a:pPr algn="ctr">
                        <a:lnSpc>
                          <a:spcPct val="115000"/>
                        </a:lnSpc>
                        <a:spcBef>
                          <a:spcPts val="600"/>
                        </a:spcBef>
                        <a:spcAft>
                          <a:spcPts val="0"/>
                        </a:spcAft>
                      </a:pPr>
                      <a:r>
                        <a:rPr lang="es-ES" sz="1800" dirty="0" err="1">
                          <a:solidFill>
                            <a:schemeClr val="accent6"/>
                          </a:solidFill>
                          <a:effectLst/>
                        </a:rPr>
                        <a:t>Year</a:t>
                      </a:r>
                      <a:endParaRPr lang="es-ES" sz="2400" dirty="0">
                        <a:solidFill>
                          <a:schemeClr val="accent6"/>
                        </a:solidFill>
                        <a:effectLst/>
                        <a:latin typeface="Verdana"/>
                        <a:ea typeface="Calibri"/>
                        <a:cs typeface="Times New Roman"/>
                      </a:endParaRPr>
                    </a:p>
                  </a:txBody>
                  <a:tcPr marL="68583" marR="68583" marT="0" marB="0"/>
                </a:tc>
                <a:tc gridSpan="3">
                  <a:txBody>
                    <a:bodyPr/>
                    <a:lstStyle/>
                    <a:p>
                      <a:pPr algn="ctr">
                        <a:lnSpc>
                          <a:spcPct val="115000"/>
                        </a:lnSpc>
                        <a:spcBef>
                          <a:spcPts val="600"/>
                        </a:spcBef>
                        <a:spcAft>
                          <a:spcPts val="0"/>
                        </a:spcAft>
                      </a:pPr>
                      <a:r>
                        <a:rPr lang="es-ES" sz="1800" dirty="0">
                          <a:solidFill>
                            <a:schemeClr val="accent6"/>
                          </a:solidFill>
                          <a:effectLst/>
                        </a:rPr>
                        <a:t>&lt; 35 y.-</a:t>
                      </a:r>
                      <a:r>
                        <a:rPr lang="es-ES" sz="1800" dirty="0" err="1">
                          <a:solidFill>
                            <a:schemeClr val="accent6"/>
                          </a:solidFill>
                          <a:effectLst/>
                        </a:rPr>
                        <a:t>old</a:t>
                      </a:r>
                      <a:endParaRPr lang="es-ES" sz="2400" dirty="0">
                        <a:solidFill>
                          <a:schemeClr val="accent6"/>
                        </a:solidFill>
                        <a:effectLst/>
                        <a:latin typeface="Verdana"/>
                        <a:ea typeface="Calibri"/>
                        <a:cs typeface="Times New Roman"/>
                      </a:endParaRPr>
                    </a:p>
                  </a:txBody>
                  <a:tcPr marL="68583" marR="68583" marT="0" marB="0"/>
                </a:tc>
                <a:tc hMerge="1">
                  <a:txBody>
                    <a:bodyPr/>
                    <a:lstStyle/>
                    <a:p>
                      <a:endParaRPr lang="es-ES"/>
                    </a:p>
                  </a:txBody>
                  <a:tcPr/>
                </a:tc>
                <a:tc hMerge="1">
                  <a:txBody>
                    <a:bodyPr/>
                    <a:lstStyle/>
                    <a:p>
                      <a:endParaRPr lang="es-ES"/>
                    </a:p>
                  </a:txBody>
                  <a:tcPr/>
                </a:tc>
                <a:tc gridSpan="3">
                  <a:txBody>
                    <a:bodyPr/>
                    <a:lstStyle/>
                    <a:p>
                      <a:pPr algn="ctr">
                        <a:lnSpc>
                          <a:spcPct val="115000"/>
                        </a:lnSpc>
                        <a:spcBef>
                          <a:spcPts val="600"/>
                        </a:spcBef>
                        <a:spcAft>
                          <a:spcPts val="0"/>
                        </a:spcAft>
                      </a:pPr>
                      <a:r>
                        <a:rPr lang="es-ES" sz="1800" dirty="0" err="1">
                          <a:solidFill>
                            <a:schemeClr val="accent6"/>
                          </a:solidFill>
                          <a:effectLst/>
                        </a:rPr>
                        <a:t>From</a:t>
                      </a:r>
                      <a:r>
                        <a:rPr lang="es-ES" sz="1800" dirty="0">
                          <a:solidFill>
                            <a:schemeClr val="accent6"/>
                          </a:solidFill>
                          <a:effectLst/>
                        </a:rPr>
                        <a:t> 35 </a:t>
                      </a:r>
                      <a:r>
                        <a:rPr lang="es-ES" sz="1800" dirty="0" err="1">
                          <a:solidFill>
                            <a:schemeClr val="accent6"/>
                          </a:solidFill>
                          <a:effectLst/>
                        </a:rPr>
                        <a:t>to</a:t>
                      </a:r>
                      <a:r>
                        <a:rPr lang="es-ES" sz="1800" dirty="0">
                          <a:solidFill>
                            <a:schemeClr val="accent6"/>
                          </a:solidFill>
                          <a:effectLst/>
                        </a:rPr>
                        <a:t> 55 y.-</a:t>
                      </a:r>
                      <a:r>
                        <a:rPr lang="es-ES" sz="1800" dirty="0" err="1">
                          <a:solidFill>
                            <a:schemeClr val="accent6"/>
                          </a:solidFill>
                          <a:effectLst/>
                        </a:rPr>
                        <a:t>old</a:t>
                      </a:r>
                      <a:endParaRPr lang="es-ES" sz="2400" dirty="0">
                        <a:solidFill>
                          <a:schemeClr val="accent6"/>
                        </a:solidFill>
                        <a:effectLst/>
                        <a:latin typeface="Verdana"/>
                        <a:ea typeface="Calibri"/>
                        <a:cs typeface="Times New Roman"/>
                      </a:endParaRPr>
                    </a:p>
                  </a:txBody>
                  <a:tcPr marL="68583" marR="68583" marT="0" marB="0"/>
                </a:tc>
                <a:tc hMerge="1">
                  <a:txBody>
                    <a:bodyPr/>
                    <a:lstStyle/>
                    <a:p>
                      <a:endParaRPr lang="es-ES"/>
                    </a:p>
                  </a:txBody>
                  <a:tcPr/>
                </a:tc>
                <a:tc hMerge="1">
                  <a:txBody>
                    <a:bodyPr/>
                    <a:lstStyle/>
                    <a:p>
                      <a:endParaRPr lang="es-ES"/>
                    </a:p>
                  </a:txBody>
                  <a:tcPr/>
                </a:tc>
                <a:tc gridSpan="3">
                  <a:txBody>
                    <a:bodyPr/>
                    <a:lstStyle/>
                    <a:p>
                      <a:pPr algn="ctr">
                        <a:lnSpc>
                          <a:spcPct val="115000"/>
                        </a:lnSpc>
                        <a:spcBef>
                          <a:spcPts val="600"/>
                        </a:spcBef>
                        <a:spcAft>
                          <a:spcPts val="0"/>
                        </a:spcAft>
                      </a:pPr>
                      <a:r>
                        <a:rPr lang="es-ES" sz="1800" dirty="0">
                          <a:solidFill>
                            <a:schemeClr val="accent6"/>
                          </a:solidFill>
                          <a:effectLst/>
                        </a:rPr>
                        <a:t>&gt; 55 y.-</a:t>
                      </a:r>
                      <a:r>
                        <a:rPr lang="es-ES" sz="1800" dirty="0" err="1">
                          <a:solidFill>
                            <a:schemeClr val="accent6"/>
                          </a:solidFill>
                          <a:effectLst/>
                        </a:rPr>
                        <a:t>old</a:t>
                      </a:r>
                      <a:endParaRPr lang="es-ES" sz="2400" dirty="0">
                        <a:solidFill>
                          <a:schemeClr val="accent6"/>
                        </a:solidFill>
                        <a:effectLst/>
                        <a:latin typeface="Verdana"/>
                        <a:ea typeface="Calibri"/>
                        <a:cs typeface="Times New Roman"/>
                      </a:endParaRPr>
                    </a:p>
                  </a:txBody>
                  <a:tcPr marL="68583" marR="68583" marT="0" marB="0"/>
                </a:tc>
                <a:tc hMerge="1">
                  <a:txBody>
                    <a:bodyPr/>
                    <a:lstStyle/>
                    <a:p>
                      <a:endParaRPr lang="es-ES"/>
                    </a:p>
                  </a:txBody>
                  <a:tcPr/>
                </a:tc>
                <a:tc hMerge="1">
                  <a:txBody>
                    <a:bodyPr/>
                    <a:lstStyle/>
                    <a:p>
                      <a:endParaRPr lang="es-ES"/>
                    </a:p>
                  </a:txBody>
                  <a:tcPr/>
                </a:tc>
              </a:tr>
              <a:tr h="660704">
                <a:tc vMerge="1">
                  <a:txBody>
                    <a:bodyPr/>
                    <a:lstStyle/>
                    <a:p>
                      <a:endParaRPr lang="es-ES"/>
                    </a:p>
                  </a:txBody>
                  <a:tcPr/>
                </a:tc>
                <a:tc>
                  <a:txBody>
                    <a:bodyPr/>
                    <a:lstStyle/>
                    <a:p>
                      <a:pPr algn="ctr">
                        <a:lnSpc>
                          <a:spcPct val="115000"/>
                        </a:lnSpc>
                        <a:spcBef>
                          <a:spcPts val="600"/>
                        </a:spcBef>
                        <a:spcAft>
                          <a:spcPts val="0"/>
                        </a:spcAft>
                      </a:pPr>
                      <a:r>
                        <a:rPr lang="es-ES" sz="1600" dirty="0" err="1" smtClean="0">
                          <a:effectLst/>
                        </a:rPr>
                        <a:t>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err="1" smtClean="0">
                          <a:effectLst/>
                        </a:rPr>
                        <a:t>Women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a:effectLst/>
                        </a:rPr>
                        <a:t>Total</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err="1" smtClean="0">
                          <a:effectLst/>
                        </a:rPr>
                        <a:t>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err="1" smtClean="0">
                          <a:effectLst/>
                        </a:rPr>
                        <a:t>Women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a:effectLst/>
                        </a:rPr>
                        <a:t>Total</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err="1" smtClean="0">
                          <a:effectLst/>
                        </a:rPr>
                        <a:t>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err="1" smtClean="0">
                          <a:effectLst/>
                        </a:rPr>
                        <a:t>Women</a:t>
                      </a:r>
                      <a:endParaRPr lang="es-ES" sz="2000" dirty="0">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600" dirty="0">
                          <a:effectLst/>
                        </a:rPr>
                        <a:t>Total</a:t>
                      </a:r>
                      <a:endParaRPr lang="es-ES" sz="2000" dirty="0">
                        <a:effectLst/>
                        <a:latin typeface="Verdana"/>
                        <a:ea typeface="Calibri"/>
                        <a:cs typeface="Times New Roman"/>
                      </a:endParaRPr>
                    </a:p>
                  </a:txBody>
                  <a:tcPr marL="68583" marR="68583" marT="0" marB="0"/>
                </a:tc>
              </a:tr>
              <a:tr h="319211">
                <a:tc>
                  <a:txBody>
                    <a:bodyPr/>
                    <a:lstStyle/>
                    <a:p>
                      <a:pPr algn="r">
                        <a:lnSpc>
                          <a:spcPct val="115000"/>
                        </a:lnSpc>
                        <a:spcBef>
                          <a:spcPts val="600"/>
                        </a:spcBef>
                        <a:spcAft>
                          <a:spcPts val="0"/>
                        </a:spcAft>
                      </a:pPr>
                      <a:r>
                        <a:rPr lang="es-ES" sz="1800">
                          <a:solidFill>
                            <a:schemeClr val="accent6"/>
                          </a:solidFill>
                          <a:effectLst/>
                        </a:rPr>
                        <a:t>2007</a:t>
                      </a:r>
                      <a:endParaRPr lang="es-ES" sz="240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effectLst/>
                        </a:rPr>
                        <a:t>8,93</a:t>
                      </a:r>
                      <a:endParaRPr lang="es-ES" sz="24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13,53</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10,97</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4,74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9,13</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6,59</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4,64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7,39</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5,60</a:t>
                      </a:r>
                      <a:endParaRPr lang="es-ES" sz="2400">
                        <a:effectLst/>
                        <a:latin typeface="Verdana"/>
                        <a:ea typeface="Calibri"/>
                        <a:cs typeface="Times New Roman"/>
                      </a:endParaRPr>
                    </a:p>
                  </a:txBody>
                  <a:tcPr marL="68583" marR="68583" marT="0" marB="0"/>
                </a:tc>
              </a:tr>
              <a:tr h="319211">
                <a:tc>
                  <a:txBody>
                    <a:bodyPr/>
                    <a:lstStyle/>
                    <a:p>
                      <a:pPr algn="r">
                        <a:lnSpc>
                          <a:spcPct val="115000"/>
                        </a:lnSpc>
                        <a:spcBef>
                          <a:spcPts val="600"/>
                        </a:spcBef>
                        <a:spcAft>
                          <a:spcPts val="0"/>
                        </a:spcAft>
                      </a:pPr>
                      <a:r>
                        <a:rPr lang="es-ES" sz="1800">
                          <a:solidFill>
                            <a:schemeClr val="accent6"/>
                          </a:solidFill>
                          <a:effectLst/>
                        </a:rPr>
                        <a:t>2008</a:t>
                      </a:r>
                      <a:endParaRPr lang="es-ES" sz="240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14,48</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effectLst/>
                        </a:rPr>
                        <a:t>16,38</a:t>
                      </a:r>
                      <a:endParaRPr lang="es-ES" sz="24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15,34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7,62</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11,03</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9,08</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6,11</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8,64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7,02</a:t>
                      </a:r>
                      <a:endParaRPr lang="es-ES" sz="2400">
                        <a:effectLst/>
                        <a:latin typeface="Verdana"/>
                        <a:ea typeface="Calibri"/>
                        <a:cs typeface="Times New Roman"/>
                      </a:endParaRPr>
                    </a:p>
                  </a:txBody>
                  <a:tcPr marL="68583" marR="68583" marT="0" marB="0"/>
                </a:tc>
              </a:tr>
              <a:tr h="660704">
                <a:tc>
                  <a:txBody>
                    <a:bodyPr/>
                    <a:lstStyle/>
                    <a:p>
                      <a:pPr algn="r">
                        <a:lnSpc>
                          <a:spcPct val="115000"/>
                        </a:lnSpc>
                        <a:spcBef>
                          <a:spcPts val="600"/>
                        </a:spcBef>
                        <a:spcAft>
                          <a:spcPts val="0"/>
                        </a:spcAft>
                      </a:pPr>
                      <a:r>
                        <a:rPr lang="es-ES" sz="1800">
                          <a:solidFill>
                            <a:schemeClr val="accent6"/>
                          </a:solidFill>
                          <a:effectLst/>
                        </a:rPr>
                        <a:t>2009</a:t>
                      </a:r>
                      <a:endParaRPr lang="es-ES" sz="240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24,97</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23,37</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24,24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14,12</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effectLst/>
                        </a:rPr>
                        <a:t>15,60</a:t>
                      </a:r>
                      <a:endParaRPr lang="es-ES" sz="24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14,77</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10,80</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12,67</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11,52</a:t>
                      </a:r>
                      <a:endParaRPr lang="es-ES" sz="2400">
                        <a:effectLst/>
                        <a:latin typeface="Verdana"/>
                        <a:ea typeface="Calibri"/>
                        <a:cs typeface="Times New Roman"/>
                      </a:endParaRPr>
                    </a:p>
                  </a:txBody>
                  <a:tcPr marL="68583" marR="68583" marT="0" marB="0"/>
                </a:tc>
              </a:tr>
              <a:tr h="660704">
                <a:tc>
                  <a:txBody>
                    <a:bodyPr/>
                    <a:lstStyle/>
                    <a:p>
                      <a:pPr algn="r">
                        <a:lnSpc>
                          <a:spcPct val="115000"/>
                        </a:lnSpc>
                        <a:spcBef>
                          <a:spcPts val="600"/>
                        </a:spcBef>
                        <a:spcAft>
                          <a:spcPts val="0"/>
                        </a:spcAft>
                      </a:pPr>
                      <a:r>
                        <a:rPr lang="es-ES" sz="1800" dirty="0">
                          <a:solidFill>
                            <a:schemeClr val="accent6"/>
                          </a:solidFill>
                          <a:effectLst/>
                        </a:rPr>
                        <a:t>2010</a:t>
                      </a:r>
                      <a:endParaRPr lang="es-ES" sz="24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27,61</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26,09</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26,91</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15,83</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17,84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16,72</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effectLst/>
                        </a:rPr>
                        <a:t>13,74</a:t>
                      </a:r>
                      <a:endParaRPr lang="es-ES" sz="24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13,00</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13,45</a:t>
                      </a:r>
                      <a:endParaRPr lang="es-ES" sz="2400">
                        <a:effectLst/>
                        <a:latin typeface="Verdana"/>
                        <a:ea typeface="Calibri"/>
                        <a:cs typeface="Times New Roman"/>
                      </a:endParaRPr>
                    </a:p>
                  </a:txBody>
                  <a:tcPr marL="68583" marR="68583" marT="0" marB="0"/>
                </a:tc>
              </a:tr>
              <a:tr h="660704">
                <a:tc>
                  <a:txBody>
                    <a:bodyPr/>
                    <a:lstStyle/>
                    <a:p>
                      <a:pPr algn="r">
                        <a:lnSpc>
                          <a:spcPct val="115000"/>
                        </a:lnSpc>
                        <a:spcBef>
                          <a:spcPts val="600"/>
                        </a:spcBef>
                        <a:spcAft>
                          <a:spcPts val="0"/>
                        </a:spcAft>
                      </a:pPr>
                      <a:r>
                        <a:rPr lang="es-ES" sz="1800" dirty="0">
                          <a:solidFill>
                            <a:schemeClr val="accent6"/>
                          </a:solidFill>
                          <a:effectLst/>
                        </a:rPr>
                        <a:t>2011</a:t>
                      </a:r>
                      <a:endParaRPr lang="es-ES" sz="24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29,92</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28,79</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solidFill>
                            <a:srgbClr val="FF0000"/>
                          </a:solidFill>
                          <a:effectLst/>
                        </a:rPr>
                        <a:t>29,39</a:t>
                      </a:r>
                      <a:endParaRPr lang="es-ES" sz="2400" dirty="0">
                        <a:solidFill>
                          <a:srgbClr val="FF0000"/>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17,28</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19,34</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solidFill>
                            <a:srgbClr val="FF0000"/>
                          </a:solidFill>
                          <a:effectLst/>
                        </a:rPr>
                        <a:t>18,21</a:t>
                      </a:r>
                      <a:endParaRPr lang="es-ES" sz="2400" dirty="0">
                        <a:solidFill>
                          <a:srgbClr val="FF0000"/>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a:effectLst/>
                        </a:rPr>
                        <a:t>14,59</a:t>
                      </a:r>
                      <a:endParaRPr lang="es-ES" sz="24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effectLst/>
                        </a:rPr>
                        <a:t>13,86</a:t>
                      </a:r>
                      <a:endParaRPr lang="es-ES" sz="24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1800" dirty="0">
                          <a:solidFill>
                            <a:srgbClr val="FF0000"/>
                          </a:solidFill>
                          <a:effectLst/>
                        </a:rPr>
                        <a:t>14,28</a:t>
                      </a:r>
                      <a:endParaRPr lang="es-ES" sz="2400" dirty="0">
                        <a:solidFill>
                          <a:srgbClr val="FF0000"/>
                        </a:solidFill>
                        <a:effectLst/>
                        <a:latin typeface="Verdana"/>
                        <a:ea typeface="Calibri"/>
                        <a:cs typeface="Times New Roman"/>
                      </a:endParaRPr>
                    </a:p>
                  </a:txBody>
                  <a:tcPr marL="68583" marR="68583" marT="0" marB="0"/>
                </a:tc>
              </a:tr>
            </a:tbl>
          </a:graphicData>
        </a:graphic>
      </p:graphicFrame>
    </p:spTree>
    <p:extLst>
      <p:ext uri="{BB962C8B-B14F-4D97-AF65-F5344CB8AC3E}">
        <p14:creationId xmlns:p14="http://schemas.microsoft.com/office/powerpoint/2010/main" val="63777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BE" dirty="0" smtClean="0"/>
              <a:t>contenu</a:t>
            </a:r>
            <a:endParaRPr lang="fr-BE" dirty="0"/>
          </a:p>
        </p:txBody>
      </p:sp>
      <p:sp>
        <p:nvSpPr>
          <p:cNvPr id="6" name="Tijdelijke aanduiding voor inhoud 5"/>
          <p:cNvSpPr>
            <a:spLocks noGrp="1"/>
          </p:cNvSpPr>
          <p:nvPr>
            <p:ph idx="1"/>
          </p:nvPr>
        </p:nvSpPr>
        <p:spPr/>
        <p:txBody>
          <a:bodyPr/>
          <a:lstStyle/>
          <a:p>
            <a:pPr marL="342900" indent="-342900">
              <a:buFont typeface="Arial" pitchFamily="34" charset="0"/>
              <a:buChar char="•"/>
            </a:pPr>
            <a:r>
              <a:rPr lang="fr-BE" dirty="0" smtClean="0"/>
              <a:t>La diminution du choix</a:t>
            </a:r>
          </a:p>
          <a:p>
            <a:pPr marL="800100" lvl="1" indent="-342900"/>
            <a:r>
              <a:rPr lang="fr-BE" dirty="0" smtClean="0"/>
              <a:t>Conclusions intérimaire</a:t>
            </a:r>
          </a:p>
          <a:p>
            <a:pPr marL="342900" indent="-342900">
              <a:buFont typeface="Arial" pitchFamily="34" charset="0"/>
              <a:buChar char="•"/>
            </a:pPr>
            <a:r>
              <a:rPr lang="fr-BE" dirty="0" smtClean="0"/>
              <a:t>Le fossé entre les régions et entre les segments du logement</a:t>
            </a:r>
          </a:p>
          <a:p>
            <a:pPr marL="800100" lvl="1" indent="-342900"/>
            <a:r>
              <a:rPr lang="fr-BE" dirty="0" smtClean="0"/>
              <a:t>Conclusions </a:t>
            </a:r>
            <a:r>
              <a:rPr lang="fr-BE" dirty="0"/>
              <a:t>intérimaire</a:t>
            </a:r>
          </a:p>
          <a:p>
            <a:pPr marL="342900" indent="-342900">
              <a:buFont typeface="Arial" pitchFamily="34" charset="0"/>
              <a:buChar char="•"/>
            </a:pPr>
            <a:r>
              <a:rPr lang="fr-BE" dirty="0" smtClean="0"/>
              <a:t>L’accessibilité des logements en péril</a:t>
            </a:r>
          </a:p>
          <a:p>
            <a:pPr marL="800100" lvl="1" indent="-342900"/>
            <a:r>
              <a:rPr lang="fr-BE" dirty="0" smtClean="0"/>
              <a:t>Conclusions </a:t>
            </a:r>
            <a:r>
              <a:rPr lang="fr-BE" dirty="0"/>
              <a:t>intérimaire</a:t>
            </a:r>
          </a:p>
          <a:p>
            <a:pPr marL="342900" indent="-342900">
              <a:buFont typeface="Arial" pitchFamily="34" charset="0"/>
              <a:buChar char="•"/>
            </a:pPr>
            <a:r>
              <a:rPr lang="fr-BE" dirty="0" smtClean="0"/>
              <a:t>Remarques finales</a:t>
            </a:r>
          </a:p>
          <a:p>
            <a:pPr marL="342900" indent="-342900">
              <a:buFont typeface="Arial" pitchFamily="34" charset="0"/>
              <a:buChar char="•"/>
            </a:pPr>
            <a:endParaRPr lang="fr-BE" dirty="0" smtClean="0"/>
          </a:p>
          <a:p>
            <a:pPr marL="342900" indent="-342900">
              <a:buFont typeface="Arial" pitchFamily="34" charset="0"/>
              <a:buChar char="•"/>
            </a:pPr>
            <a:endParaRPr lang="fr-BE" dirty="0" smtClean="0"/>
          </a:p>
          <a:p>
            <a:pPr marL="342900" indent="-342900"/>
            <a:endParaRPr lang="fr-BE" dirty="0"/>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D1282E"/>
                </a:solidFill>
              </a:rPr>
              <a:pPr/>
              <a:t>8</a:t>
            </a:fld>
            <a:endParaRPr lang="en-US">
              <a:solidFill>
                <a:srgbClr val="D1282E"/>
              </a:solidFill>
            </a:endParaRPr>
          </a:p>
        </p:txBody>
      </p:sp>
    </p:spTree>
    <p:extLst>
      <p:ext uri="{BB962C8B-B14F-4D97-AF65-F5344CB8AC3E}">
        <p14:creationId xmlns:p14="http://schemas.microsoft.com/office/powerpoint/2010/main" val="35074057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4579"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Unemployment </a:t>
            </a:r>
            <a:r>
              <a:rPr lang="en-US" sz="2000" b="1" smtClean="0">
                <a:solidFill>
                  <a:srgbClr val="0070C0"/>
                </a:solidFill>
                <a:ea typeface="Calibri" pitchFamily="34" charset="0"/>
                <a:cs typeface="Times New Roman" pitchFamily="18" charset="0"/>
              </a:rPr>
              <a:t>distribution by study level (%)</a:t>
            </a:r>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4" name="3 Tabla"/>
          <p:cNvGraphicFramePr>
            <a:graphicFrameLocks noGrp="1"/>
          </p:cNvGraphicFramePr>
          <p:nvPr/>
        </p:nvGraphicFramePr>
        <p:xfrm>
          <a:off x="611188" y="1916113"/>
          <a:ext cx="7092950" cy="3436936"/>
        </p:xfrm>
        <a:graphic>
          <a:graphicData uri="http://schemas.openxmlformats.org/drawingml/2006/table">
            <a:tbl>
              <a:tblPr firstRow="1" firstCol="1" bandRow="1">
                <a:tableStyleId>{5C22544A-7EE6-4342-B048-85BDC9FD1C3A}</a:tableStyleId>
              </a:tblPr>
              <a:tblGrid>
                <a:gridCol w="1506074"/>
                <a:gridCol w="1821018"/>
                <a:gridCol w="1944840"/>
                <a:gridCol w="1821018"/>
              </a:tblGrid>
              <a:tr h="981716">
                <a:tc>
                  <a:txBody>
                    <a:bodyPr/>
                    <a:lstStyle/>
                    <a:p>
                      <a:pPr algn="ctr">
                        <a:lnSpc>
                          <a:spcPct val="115000"/>
                        </a:lnSpc>
                        <a:spcBef>
                          <a:spcPts val="600"/>
                        </a:spcBef>
                        <a:spcAft>
                          <a:spcPts val="0"/>
                        </a:spcAft>
                      </a:pPr>
                      <a:r>
                        <a:rPr lang="es-ES_tradnl" sz="1800" dirty="0" err="1">
                          <a:solidFill>
                            <a:schemeClr val="accent6"/>
                          </a:solidFill>
                          <a:effectLst/>
                        </a:rPr>
                        <a:t>Year</a:t>
                      </a:r>
                      <a:endParaRPr lang="es-ES" sz="2400" dirty="0">
                        <a:solidFill>
                          <a:schemeClr val="accent6"/>
                        </a:solidFill>
                        <a:effectLst/>
                        <a:latin typeface="Verdana"/>
                        <a:ea typeface="Calibri"/>
                        <a:cs typeface="Times New Roman"/>
                      </a:endParaRPr>
                    </a:p>
                  </a:txBody>
                  <a:tcPr marL="68582" marR="68582" marT="0" marB="0"/>
                </a:tc>
                <a:tc>
                  <a:txBody>
                    <a:bodyPr/>
                    <a:lstStyle/>
                    <a:p>
                      <a:pPr algn="ctr">
                        <a:lnSpc>
                          <a:spcPct val="115000"/>
                        </a:lnSpc>
                        <a:spcBef>
                          <a:spcPts val="600"/>
                        </a:spcBef>
                        <a:spcAft>
                          <a:spcPts val="0"/>
                        </a:spcAft>
                      </a:pPr>
                      <a:r>
                        <a:rPr lang="es-ES_tradnl" sz="1800" dirty="0" err="1">
                          <a:solidFill>
                            <a:schemeClr val="accent6"/>
                          </a:solidFill>
                          <a:effectLst/>
                        </a:rPr>
                        <a:t>Primary</a:t>
                      </a:r>
                      <a:r>
                        <a:rPr lang="es-ES_tradnl" sz="1800" dirty="0">
                          <a:solidFill>
                            <a:schemeClr val="accent6"/>
                          </a:solidFill>
                          <a:effectLst/>
                        </a:rPr>
                        <a:t> </a:t>
                      </a:r>
                      <a:r>
                        <a:rPr lang="es-ES_tradnl" sz="1800" dirty="0" err="1">
                          <a:solidFill>
                            <a:schemeClr val="accent6"/>
                          </a:solidFill>
                          <a:effectLst/>
                        </a:rPr>
                        <a:t>Education</a:t>
                      </a:r>
                      <a:endParaRPr lang="es-ES" sz="2400" dirty="0">
                        <a:solidFill>
                          <a:schemeClr val="accent6"/>
                        </a:solidFill>
                        <a:effectLst/>
                        <a:latin typeface="Verdana"/>
                        <a:ea typeface="Calibri"/>
                        <a:cs typeface="Times New Roman"/>
                      </a:endParaRPr>
                    </a:p>
                  </a:txBody>
                  <a:tcPr marL="68582" marR="68582" marT="0" marB="0"/>
                </a:tc>
                <a:tc>
                  <a:txBody>
                    <a:bodyPr/>
                    <a:lstStyle/>
                    <a:p>
                      <a:pPr algn="ctr">
                        <a:lnSpc>
                          <a:spcPct val="115000"/>
                        </a:lnSpc>
                        <a:spcBef>
                          <a:spcPts val="600"/>
                        </a:spcBef>
                        <a:spcAft>
                          <a:spcPts val="0"/>
                        </a:spcAft>
                      </a:pPr>
                      <a:r>
                        <a:rPr lang="es-ES_tradnl" sz="1800" dirty="0" err="1">
                          <a:solidFill>
                            <a:schemeClr val="accent6"/>
                          </a:solidFill>
                          <a:effectLst/>
                        </a:rPr>
                        <a:t>Secundary</a:t>
                      </a:r>
                      <a:r>
                        <a:rPr lang="es-ES_tradnl" sz="1800" dirty="0">
                          <a:solidFill>
                            <a:schemeClr val="accent6"/>
                          </a:solidFill>
                          <a:effectLst/>
                        </a:rPr>
                        <a:t> </a:t>
                      </a:r>
                      <a:r>
                        <a:rPr lang="es-ES_tradnl" sz="1800" dirty="0" err="1">
                          <a:solidFill>
                            <a:schemeClr val="accent6"/>
                          </a:solidFill>
                          <a:effectLst/>
                        </a:rPr>
                        <a:t>Education</a:t>
                      </a:r>
                      <a:endParaRPr lang="es-ES" sz="2400" dirty="0">
                        <a:solidFill>
                          <a:schemeClr val="accent6"/>
                        </a:solidFill>
                        <a:effectLst/>
                        <a:latin typeface="Verdana"/>
                        <a:ea typeface="Calibri"/>
                        <a:cs typeface="Times New Roman"/>
                      </a:endParaRPr>
                    </a:p>
                  </a:txBody>
                  <a:tcPr marL="68582" marR="68582" marT="0" marB="0"/>
                </a:tc>
                <a:tc>
                  <a:txBody>
                    <a:bodyPr/>
                    <a:lstStyle/>
                    <a:p>
                      <a:pPr algn="ctr">
                        <a:lnSpc>
                          <a:spcPct val="115000"/>
                        </a:lnSpc>
                        <a:spcBef>
                          <a:spcPts val="600"/>
                        </a:spcBef>
                        <a:spcAft>
                          <a:spcPts val="0"/>
                        </a:spcAft>
                      </a:pPr>
                      <a:r>
                        <a:rPr lang="es-ES_tradnl" sz="1800" dirty="0" err="1">
                          <a:solidFill>
                            <a:schemeClr val="accent6"/>
                          </a:solidFill>
                          <a:effectLst/>
                        </a:rPr>
                        <a:t>Upper</a:t>
                      </a:r>
                      <a:r>
                        <a:rPr lang="es-ES_tradnl" sz="1800" dirty="0">
                          <a:solidFill>
                            <a:schemeClr val="accent6"/>
                          </a:solidFill>
                          <a:effectLst/>
                        </a:rPr>
                        <a:t> </a:t>
                      </a:r>
                      <a:r>
                        <a:rPr lang="es-ES_tradnl" sz="1800" dirty="0" err="1">
                          <a:solidFill>
                            <a:schemeClr val="accent6"/>
                          </a:solidFill>
                          <a:effectLst/>
                        </a:rPr>
                        <a:t>Education</a:t>
                      </a:r>
                      <a:endParaRPr lang="es-ES" sz="2400" dirty="0">
                        <a:solidFill>
                          <a:schemeClr val="accent6"/>
                        </a:solidFill>
                        <a:effectLst/>
                        <a:latin typeface="Verdana"/>
                        <a:ea typeface="Calibri"/>
                        <a:cs typeface="Times New Roman"/>
                      </a:endParaRPr>
                    </a:p>
                  </a:txBody>
                  <a:tcPr marL="68582" marR="68582" marT="0" marB="0"/>
                </a:tc>
              </a:tr>
              <a:tr h="474304">
                <a:tc>
                  <a:txBody>
                    <a:bodyPr/>
                    <a:lstStyle/>
                    <a:p>
                      <a:pPr algn="r">
                        <a:lnSpc>
                          <a:spcPct val="115000"/>
                        </a:lnSpc>
                        <a:spcBef>
                          <a:spcPts val="600"/>
                        </a:spcBef>
                        <a:spcAft>
                          <a:spcPts val="0"/>
                        </a:spcAft>
                      </a:pPr>
                      <a:r>
                        <a:rPr lang="es-ES_tradnl" sz="2000" dirty="0">
                          <a:solidFill>
                            <a:schemeClr val="accent6"/>
                          </a:solidFill>
                          <a:effectLst/>
                        </a:rPr>
                        <a:t>2007</a:t>
                      </a:r>
                      <a:endParaRPr lang="es-ES" sz="2800" dirty="0">
                        <a:solidFill>
                          <a:schemeClr val="accent6"/>
                        </a:solidFill>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dirty="0">
                          <a:effectLst/>
                        </a:rPr>
                        <a:t>20,93</a:t>
                      </a:r>
                      <a:endParaRPr lang="es-ES" sz="3200" dirty="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58,66</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20,40</a:t>
                      </a:r>
                      <a:endParaRPr lang="es-ES" sz="3200">
                        <a:effectLst/>
                        <a:latin typeface="Verdana"/>
                        <a:ea typeface="Calibri"/>
                        <a:cs typeface="Times New Roman"/>
                      </a:endParaRPr>
                    </a:p>
                  </a:txBody>
                  <a:tcPr marL="68582" marR="68582" marT="0" marB="0"/>
                </a:tc>
              </a:tr>
              <a:tr h="474304">
                <a:tc>
                  <a:txBody>
                    <a:bodyPr/>
                    <a:lstStyle/>
                    <a:p>
                      <a:pPr algn="r">
                        <a:lnSpc>
                          <a:spcPct val="115000"/>
                        </a:lnSpc>
                        <a:spcBef>
                          <a:spcPts val="600"/>
                        </a:spcBef>
                        <a:spcAft>
                          <a:spcPts val="0"/>
                        </a:spcAft>
                      </a:pPr>
                      <a:r>
                        <a:rPr lang="es-ES_tradnl" sz="2000" dirty="0">
                          <a:solidFill>
                            <a:schemeClr val="accent6"/>
                          </a:solidFill>
                          <a:effectLst/>
                        </a:rPr>
                        <a:t>2008</a:t>
                      </a:r>
                      <a:endParaRPr lang="es-ES" sz="2800" dirty="0">
                        <a:solidFill>
                          <a:schemeClr val="accent6"/>
                        </a:solidFill>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23,86</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58,50</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17,74</a:t>
                      </a:r>
                      <a:endParaRPr lang="es-ES" sz="3200">
                        <a:effectLst/>
                        <a:latin typeface="Verdana"/>
                        <a:ea typeface="Calibri"/>
                        <a:cs typeface="Times New Roman"/>
                      </a:endParaRPr>
                    </a:p>
                  </a:txBody>
                  <a:tcPr marL="68582" marR="68582" marT="0" marB="0"/>
                </a:tc>
              </a:tr>
              <a:tr h="474304">
                <a:tc>
                  <a:txBody>
                    <a:bodyPr/>
                    <a:lstStyle/>
                    <a:p>
                      <a:pPr algn="r">
                        <a:lnSpc>
                          <a:spcPct val="115000"/>
                        </a:lnSpc>
                        <a:spcBef>
                          <a:spcPts val="600"/>
                        </a:spcBef>
                        <a:spcAft>
                          <a:spcPts val="0"/>
                        </a:spcAft>
                      </a:pPr>
                      <a:r>
                        <a:rPr lang="es-ES_tradnl" sz="2000" dirty="0">
                          <a:solidFill>
                            <a:schemeClr val="accent6"/>
                          </a:solidFill>
                          <a:effectLst/>
                        </a:rPr>
                        <a:t>2009</a:t>
                      </a:r>
                      <a:endParaRPr lang="es-ES" sz="2800" dirty="0">
                        <a:solidFill>
                          <a:schemeClr val="accent6"/>
                        </a:solidFill>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22,45</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dirty="0">
                          <a:effectLst/>
                        </a:rPr>
                        <a:t>60,24</a:t>
                      </a:r>
                      <a:endParaRPr lang="es-ES" sz="3200" dirty="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dirty="0">
                          <a:effectLst/>
                        </a:rPr>
                        <a:t>17,30</a:t>
                      </a:r>
                      <a:endParaRPr lang="es-ES" sz="3200" dirty="0">
                        <a:effectLst/>
                        <a:latin typeface="Verdana"/>
                        <a:ea typeface="Calibri"/>
                        <a:cs typeface="Times New Roman"/>
                      </a:endParaRPr>
                    </a:p>
                  </a:txBody>
                  <a:tcPr marL="68582" marR="68582" marT="0" marB="0"/>
                </a:tc>
              </a:tr>
              <a:tr h="474304">
                <a:tc>
                  <a:txBody>
                    <a:bodyPr/>
                    <a:lstStyle/>
                    <a:p>
                      <a:pPr algn="r">
                        <a:lnSpc>
                          <a:spcPct val="115000"/>
                        </a:lnSpc>
                        <a:spcBef>
                          <a:spcPts val="600"/>
                        </a:spcBef>
                        <a:spcAft>
                          <a:spcPts val="0"/>
                        </a:spcAft>
                      </a:pPr>
                      <a:r>
                        <a:rPr lang="es-ES_tradnl" sz="2000" dirty="0">
                          <a:solidFill>
                            <a:schemeClr val="accent6"/>
                          </a:solidFill>
                          <a:effectLst/>
                        </a:rPr>
                        <a:t>2010</a:t>
                      </a:r>
                      <a:endParaRPr lang="es-ES" sz="2800" dirty="0">
                        <a:solidFill>
                          <a:schemeClr val="accent6"/>
                        </a:solidFill>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22,13</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59,31</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dirty="0">
                          <a:effectLst/>
                        </a:rPr>
                        <a:t>18,56</a:t>
                      </a:r>
                      <a:endParaRPr lang="es-ES" sz="3200" dirty="0">
                        <a:effectLst/>
                        <a:latin typeface="Verdana"/>
                        <a:ea typeface="Calibri"/>
                        <a:cs typeface="Times New Roman"/>
                      </a:endParaRPr>
                    </a:p>
                  </a:txBody>
                  <a:tcPr marL="68582" marR="68582" marT="0" marB="0"/>
                </a:tc>
              </a:tr>
              <a:tr h="558004">
                <a:tc>
                  <a:txBody>
                    <a:bodyPr/>
                    <a:lstStyle/>
                    <a:p>
                      <a:pPr algn="r">
                        <a:lnSpc>
                          <a:spcPct val="115000"/>
                        </a:lnSpc>
                        <a:spcBef>
                          <a:spcPts val="600"/>
                        </a:spcBef>
                        <a:spcAft>
                          <a:spcPts val="0"/>
                        </a:spcAft>
                      </a:pPr>
                      <a:r>
                        <a:rPr lang="es-ES_tradnl" sz="2000" dirty="0">
                          <a:solidFill>
                            <a:schemeClr val="accent6"/>
                          </a:solidFill>
                          <a:effectLst/>
                        </a:rPr>
                        <a:t>2011</a:t>
                      </a:r>
                      <a:endParaRPr lang="es-ES" sz="2800" dirty="0">
                        <a:solidFill>
                          <a:schemeClr val="accent6"/>
                        </a:solidFill>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20,07</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a:effectLst/>
                        </a:rPr>
                        <a:t>60,05</a:t>
                      </a:r>
                      <a:endParaRPr lang="es-ES" sz="3200">
                        <a:effectLst/>
                        <a:latin typeface="Verdana"/>
                        <a:ea typeface="Calibri"/>
                        <a:cs typeface="Times New Roman"/>
                      </a:endParaRPr>
                    </a:p>
                  </a:txBody>
                  <a:tcPr marL="68582" marR="68582" marT="0" marB="0"/>
                </a:tc>
                <a:tc>
                  <a:txBody>
                    <a:bodyPr/>
                    <a:lstStyle/>
                    <a:p>
                      <a:pPr algn="r">
                        <a:lnSpc>
                          <a:spcPct val="115000"/>
                        </a:lnSpc>
                        <a:spcBef>
                          <a:spcPts val="600"/>
                        </a:spcBef>
                        <a:spcAft>
                          <a:spcPts val="0"/>
                        </a:spcAft>
                      </a:pPr>
                      <a:r>
                        <a:rPr lang="es-ES_tradnl" sz="2400" dirty="0">
                          <a:effectLst/>
                        </a:rPr>
                        <a:t>19,87</a:t>
                      </a:r>
                      <a:endParaRPr lang="es-ES" sz="3200" dirty="0">
                        <a:effectLst/>
                        <a:latin typeface="Verdana"/>
                        <a:ea typeface="Calibri"/>
                        <a:cs typeface="Times New Roman"/>
                      </a:endParaRPr>
                    </a:p>
                  </a:txBody>
                  <a:tcPr marL="68582" marR="68582" marT="0" marB="0"/>
                </a:tc>
              </a:tr>
            </a:tbl>
          </a:graphicData>
        </a:graphic>
      </p:graphicFrame>
    </p:spTree>
    <p:extLst>
      <p:ext uri="{BB962C8B-B14F-4D97-AF65-F5344CB8AC3E}">
        <p14:creationId xmlns:p14="http://schemas.microsoft.com/office/powerpoint/2010/main" val="4388869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5603"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Regional Unemployment rates </a:t>
            </a:r>
            <a:r>
              <a:rPr lang="en-US" sz="2000" b="1" smtClean="0">
                <a:solidFill>
                  <a:srgbClr val="0070C0"/>
                </a:solidFill>
                <a:ea typeface="Calibri" pitchFamily="34" charset="0"/>
                <a:cs typeface="Times New Roman" pitchFamily="18" charset="0"/>
              </a:rPr>
              <a:t>(%)</a:t>
            </a:r>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25604" name="5 Objeto"/>
          <p:cNvGraphicFramePr>
            <a:graphicFrameLocks noChangeAspect="1"/>
          </p:cNvGraphicFramePr>
          <p:nvPr/>
        </p:nvGraphicFramePr>
        <p:xfrm>
          <a:off x="1835150" y="1655763"/>
          <a:ext cx="6350000" cy="4344987"/>
        </p:xfrm>
        <a:graphic>
          <a:graphicData uri="http://schemas.openxmlformats.org/presentationml/2006/ole">
            <mc:AlternateContent xmlns:mc="http://schemas.openxmlformats.org/markup-compatibility/2006">
              <mc:Choice xmlns:v="urn:schemas-microsoft-com:vml" Requires="v">
                <p:oleObj spid="_x0000_s14340" name="Documento" r:id="rId4" imgW="5542670" imgH="3792159" progId="Word.Document.12">
                  <p:embed/>
                </p:oleObj>
              </mc:Choice>
              <mc:Fallback>
                <p:oleObj name="Documento" r:id="rId4" imgW="5542670" imgH="379215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655763"/>
                        <a:ext cx="63500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982689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6627"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Temporary employment </a:t>
            </a:r>
            <a:r>
              <a:rPr lang="en-US" sz="2000" b="1" smtClean="0">
                <a:solidFill>
                  <a:srgbClr val="0070C0"/>
                </a:solidFill>
                <a:ea typeface="Calibri" pitchFamily="34" charset="0"/>
                <a:cs typeface="Times New Roman" pitchFamily="18" charset="0"/>
              </a:rPr>
              <a:t>(%)</a:t>
            </a:r>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4" name="3 Tabla"/>
          <p:cNvGraphicFramePr>
            <a:graphicFrameLocks noGrp="1"/>
          </p:cNvGraphicFramePr>
          <p:nvPr/>
        </p:nvGraphicFramePr>
        <p:xfrm>
          <a:off x="611188" y="1916113"/>
          <a:ext cx="7777161" cy="3457576"/>
        </p:xfrm>
        <a:graphic>
          <a:graphicData uri="http://schemas.openxmlformats.org/drawingml/2006/table">
            <a:tbl>
              <a:tblPr firstRow="1" firstCol="1" bandRow="1">
                <a:tableStyleId>{5C22544A-7EE6-4342-B048-85BDC9FD1C3A}</a:tableStyleId>
              </a:tblPr>
              <a:tblGrid>
                <a:gridCol w="1108756"/>
                <a:gridCol w="1108756"/>
                <a:gridCol w="1383025"/>
                <a:gridCol w="1224183"/>
                <a:gridCol w="1584237"/>
                <a:gridCol w="1368204"/>
              </a:tblGrid>
              <a:tr h="964851">
                <a:tc>
                  <a:txBody>
                    <a:bodyPr/>
                    <a:lstStyle/>
                    <a:p>
                      <a:pPr algn="ctr">
                        <a:lnSpc>
                          <a:spcPct val="115000"/>
                        </a:lnSpc>
                        <a:spcBef>
                          <a:spcPts val="600"/>
                        </a:spcBef>
                        <a:spcAft>
                          <a:spcPts val="0"/>
                        </a:spcAft>
                      </a:pPr>
                      <a:r>
                        <a:rPr lang="es-ES" sz="2000" dirty="0" err="1">
                          <a:solidFill>
                            <a:schemeClr val="accent6"/>
                          </a:solidFill>
                          <a:effectLst/>
                        </a:rPr>
                        <a:t>Year</a:t>
                      </a:r>
                      <a:endParaRPr lang="es-ES" sz="2000" dirty="0">
                        <a:solidFill>
                          <a:schemeClr val="accent6"/>
                        </a:solidFill>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2000" dirty="0">
                          <a:solidFill>
                            <a:schemeClr val="accent6"/>
                          </a:solidFill>
                          <a:effectLst/>
                        </a:rPr>
                        <a:t>Total</a:t>
                      </a:r>
                      <a:endParaRPr lang="es-ES" sz="2000" dirty="0">
                        <a:solidFill>
                          <a:schemeClr val="accent6"/>
                        </a:solidFill>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800" dirty="0" err="1" smtClean="0">
                          <a:solidFill>
                            <a:schemeClr val="accent6"/>
                          </a:solidFill>
                          <a:effectLst/>
                        </a:rPr>
                        <a:t>Agriculture</a:t>
                      </a:r>
                      <a:endParaRPr lang="es-ES" sz="1800" dirty="0">
                        <a:solidFill>
                          <a:schemeClr val="accent6"/>
                        </a:solidFill>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800" dirty="0" err="1" smtClean="0">
                          <a:solidFill>
                            <a:schemeClr val="accent6"/>
                          </a:solidFill>
                          <a:effectLst/>
                        </a:rPr>
                        <a:t>Industry</a:t>
                      </a:r>
                      <a:endParaRPr lang="es-ES" sz="1800" dirty="0">
                        <a:solidFill>
                          <a:schemeClr val="accent6"/>
                        </a:solidFill>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800" dirty="0" smtClean="0">
                          <a:solidFill>
                            <a:schemeClr val="accent6"/>
                          </a:solidFill>
                          <a:effectLst/>
                        </a:rPr>
                        <a:t>Construction</a:t>
                      </a:r>
                      <a:endParaRPr lang="es-ES" sz="1800" dirty="0">
                        <a:solidFill>
                          <a:schemeClr val="accent6"/>
                        </a:solidFill>
                        <a:effectLst/>
                        <a:latin typeface="Verdana"/>
                        <a:ea typeface="Calibri"/>
                        <a:cs typeface="Times New Roman"/>
                      </a:endParaRPr>
                    </a:p>
                  </a:txBody>
                  <a:tcPr marL="68583" marR="68583" marT="0" marB="0"/>
                </a:tc>
                <a:tc>
                  <a:txBody>
                    <a:bodyPr/>
                    <a:lstStyle/>
                    <a:p>
                      <a:pPr algn="ctr">
                        <a:lnSpc>
                          <a:spcPct val="115000"/>
                        </a:lnSpc>
                        <a:spcBef>
                          <a:spcPts val="600"/>
                        </a:spcBef>
                        <a:spcAft>
                          <a:spcPts val="0"/>
                        </a:spcAft>
                      </a:pPr>
                      <a:r>
                        <a:rPr lang="es-ES" sz="1800" dirty="0" err="1" smtClean="0">
                          <a:solidFill>
                            <a:schemeClr val="accent6"/>
                          </a:solidFill>
                          <a:effectLst/>
                        </a:rPr>
                        <a:t>Services</a:t>
                      </a:r>
                      <a:endParaRPr lang="es-ES" sz="1800" dirty="0">
                        <a:solidFill>
                          <a:schemeClr val="accent6"/>
                        </a:solidFill>
                        <a:effectLst/>
                        <a:latin typeface="Verdana"/>
                        <a:ea typeface="Calibri"/>
                        <a:cs typeface="Times New Roman"/>
                      </a:endParaRPr>
                    </a:p>
                  </a:txBody>
                  <a:tcPr marL="68583" marR="68583" marT="0" marB="0"/>
                </a:tc>
              </a:tr>
              <a:tr h="498545">
                <a:tc>
                  <a:txBody>
                    <a:bodyPr/>
                    <a:lstStyle/>
                    <a:p>
                      <a:pPr algn="r">
                        <a:lnSpc>
                          <a:spcPct val="115000"/>
                        </a:lnSpc>
                        <a:spcBef>
                          <a:spcPts val="600"/>
                        </a:spcBef>
                        <a:spcAft>
                          <a:spcPts val="0"/>
                        </a:spcAft>
                      </a:pPr>
                      <a:r>
                        <a:rPr lang="es-ES" sz="2000" dirty="0">
                          <a:solidFill>
                            <a:schemeClr val="accent6"/>
                          </a:solidFill>
                          <a:effectLst/>
                        </a:rPr>
                        <a:t>2007</a:t>
                      </a:r>
                      <a:endParaRPr lang="es-ES" sz="20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dirty="0">
                          <a:effectLst/>
                        </a:rPr>
                        <a:t>31,7</a:t>
                      </a:r>
                      <a:endParaRPr lang="es-ES" sz="20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61,1</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22,7</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54,2</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27,8</a:t>
                      </a:r>
                      <a:endParaRPr lang="es-ES" sz="2000">
                        <a:effectLst/>
                        <a:latin typeface="Verdana"/>
                        <a:ea typeface="Calibri"/>
                        <a:cs typeface="Times New Roman"/>
                      </a:endParaRPr>
                    </a:p>
                  </a:txBody>
                  <a:tcPr marL="68583" marR="68583" marT="0" marB="0"/>
                </a:tc>
              </a:tr>
              <a:tr h="498545">
                <a:tc>
                  <a:txBody>
                    <a:bodyPr/>
                    <a:lstStyle/>
                    <a:p>
                      <a:pPr algn="r">
                        <a:lnSpc>
                          <a:spcPct val="115000"/>
                        </a:lnSpc>
                        <a:spcBef>
                          <a:spcPts val="600"/>
                        </a:spcBef>
                        <a:spcAft>
                          <a:spcPts val="0"/>
                        </a:spcAft>
                      </a:pPr>
                      <a:r>
                        <a:rPr lang="es-ES" sz="2000" dirty="0">
                          <a:solidFill>
                            <a:schemeClr val="accent6"/>
                          </a:solidFill>
                          <a:effectLst/>
                        </a:rPr>
                        <a:t>2008</a:t>
                      </a:r>
                      <a:endParaRPr lang="es-ES" sz="20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29,3</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dirty="0">
                          <a:effectLst/>
                        </a:rPr>
                        <a:t>58,1</a:t>
                      </a:r>
                      <a:endParaRPr lang="es-ES" sz="20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20,8</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49,1</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27,0</a:t>
                      </a:r>
                      <a:endParaRPr lang="es-ES" sz="2000">
                        <a:effectLst/>
                        <a:latin typeface="Verdana"/>
                        <a:ea typeface="Calibri"/>
                        <a:cs typeface="Times New Roman"/>
                      </a:endParaRPr>
                    </a:p>
                  </a:txBody>
                  <a:tcPr marL="68583" marR="68583" marT="0" marB="0"/>
                </a:tc>
              </a:tr>
              <a:tr h="498545">
                <a:tc>
                  <a:txBody>
                    <a:bodyPr/>
                    <a:lstStyle/>
                    <a:p>
                      <a:pPr algn="r">
                        <a:lnSpc>
                          <a:spcPct val="115000"/>
                        </a:lnSpc>
                        <a:spcBef>
                          <a:spcPts val="600"/>
                        </a:spcBef>
                        <a:spcAft>
                          <a:spcPts val="0"/>
                        </a:spcAft>
                      </a:pPr>
                      <a:r>
                        <a:rPr lang="es-ES" sz="2000" dirty="0">
                          <a:solidFill>
                            <a:schemeClr val="accent6"/>
                          </a:solidFill>
                          <a:effectLst/>
                        </a:rPr>
                        <a:t>2009</a:t>
                      </a:r>
                      <a:endParaRPr lang="es-ES" sz="20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25,4</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59,2</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15,8</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42,5</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24,6</a:t>
                      </a:r>
                      <a:endParaRPr lang="es-ES" sz="2000">
                        <a:effectLst/>
                        <a:latin typeface="Verdana"/>
                        <a:ea typeface="Calibri"/>
                        <a:cs typeface="Times New Roman"/>
                      </a:endParaRPr>
                    </a:p>
                  </a:txBody>
                  <a:tcPr marL="68583" marR="68583" marT="0" marB="0"/>
                </a:tc>
              </a:tr>
              <a:tr h="498545">
                <a:tc>
                  <a:txBody>
                    <a:bodyPr/>
                    <a:lstStyle/>
                    <a:p>
                      <a:pPr algn="r">
                        <a:lnSpc>
                          <a:spcPct val="115000"/>
                        </a:lnSpc>
                        <a:spcBef>
                          <a:spcPts val="600"/>
                        </a:spcBef>
                        <a:spcAft>
                          <a:spcPts val="0"/>
                        </a:spcAft>
                      </a:pPr>
                      <a:r>
                        <a:rPr lang="es-ES" sz="2000" dirty="0">
                          <a:solidFill>
                            <a:schemeClr val="accent6"/>
                          </a:solidFill>
                          <a:effectLst/>
                        </a:rPr>
                        <a:t>2010</a:t>
                      </a:r>
                      <a:endParaRPr lang="es-ES" sz="20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24,9</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59,3</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16,2</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dirty="0">
                          <a:effectLst/>
                        </a:rPr>
                        <a:t>41,6</a:t>
                      </a:r>
                      <a:endParaRPr lang="es-ES" sz="20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23,5</a:t>
                      </a:r>
                      <a:endParaRPr lang="es-ES" sz="2000">
                        <a:effectLst/>
                        <a:latin typeface="Verdana"/>
                        <a:ea typeface="Calibri"/>
                        <a:cs typeface="Times New Roman"/>
                      </a:endParaRPr>
                    </a:p>
                  </a:txBody>
                  <a:tcPr marL="68583" marR="68583" marT="0" marB="0"/>
                </a:tc>
              </a:tr>
              <a:tr h="498545">
                <a:tc>
                  <a:txBody>
                    <a:bodyPr/>
                    <a:lstStyle/>
                    <a:p>
                      <a:pPr algn="r">
                        <a:lnSpc>
                          <a:spcPct val="115000"/>
                        </a:lnSpc>
                        <a:spcBef>
                          <a:spcPts val="600"/>
                        </a:spcBef>
                        <a:spcAft>
                          <a:spcPts val="0"/>
                        </a:spcAft>
                      </a:pPr>
                      <a:r>
                        <a:rPr lang="es-ES" sz="2000" dirty="0">
                          <a:solidFill>
                            <a:schemeClr val="accent6"/>
                          </a:solidFill>
                          <a:effectLst/>
                        </a:rPr>
                        <a:t>2011</a:t>
                      </a:r>
                      <a:endParaRPr lang="es-ES" sz="2000" dirty="0">
                        <a:solidFill>
                          <a:schemeClr val="accent6"/>
                        </a:solidFill>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25,3</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57,5</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a:effectLst/>
                        </a:rPr>
                        <a:t>16,8</a:t>
                      </a:r>
                      <a:endParaRPr lang="es-ES" sz="200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dirty="0">
                          <a:effectLst/>
                        </a:rPr>
                        <a:t>40,4</a:t>
                      </a:r>
                      <a:endParaRPr lang="es-ES" sz="2000" dirty="0">
                        <a:effectLst/>
                        <a:latin typeface="Verdana"/>
                        <a:ea typeface="Calibri"/>
                        <a:cs typeface="Times New Roman"/>
                      </a:endParaRPr>
                    </a:p>
                  </a:txBody>
                  <a:tcPr marL="68583" marR="68583" marT="0" marB="0"/>
                </a:tc>
                <a:tc>
                  <a:txBody>
                    <a:bodyPr/>
                    <a:lstStyle/>
                    <a:p>
                      <a:pPr algn="r">
                        <a:lnSpc>
                          <a:spcPct val="115000"/>
                        </a:lnSpc>
                        <a:spcBef>
                          <a:spcPts val="600"/>
                        </a:spcBef>
                        <a:spcAft>
                          <a:spcPts val="0"/>
                        </a:spcAft>
                      </a:pPr>
                      <a:r>
                        <a:rPr lang="es-ES" sz="2000" dirty="0">
                          <a:solidFill>
                            <a:srgbClr val="FF0000"/>
                          </a:solidFill>
                          <a:effectLst/>
                        </a:rPr>
                        <a:t>24,4</a:t>
                      </a:r>
                      <a:endParaRPr lang="es-ES" sz="2000" dirty="0">
                        <a:solidFill>
                          <a:srgbClr val="FF0000"/>
                        </a:solidFill>
                        <a:effectLst/>
                        <a:latin typeface="Verdana"/>
                        <a:ea typeface="Calibri"/>
                        <a:cs typeface="Times New Roman"/>
                      </a:endParaRPr>
                    </a:p>
                  </a:txBody>
                  <a:tcPr marL="68583" marR="68583" marT="0" marB="0"/>
                </a:tc>
              </a:tr>
            </a:tbl>
          </a:graphicData>
        </a:graphic>
      </p:graphicFrame>
    </p:spTree>
    <p:extLst>
      <p:ext uri="{BB962C8B-B14F-4D97-AF65-F5344CB8AC3E}">
        <p14:creationId xmlns:p14="http://schemas.microsoft.com/office/powerpoint/2010/main" val="10293012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fr-FR" sz="3200" b="1" dirty="0" smtClean="0">
                <a:solidFill>
                  <a:srgbClr val="344B74"/>
                </a:solidFill>
                <a:latin typeface="Verdana" pitchFamily="34" charset="0"/>
              </a:rPr>
              <a:t>:</a:t>
            </a:r>
            <a:endParaRPr lang="es-ES" dirty="0" smtClean="0">
              <a:solidFill>
                <a:srgbClr val="000000"/>
              </a:solidFill>
            </a:endParaRPr>
          </a:p>
        </p:txBody>
      </p:sp>
      <p:sp>
        <p:nvSpPr>
          <p:cNvPr id="27651"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000" b="1" smtClean="0">
                <a:solidFill>
                  <a:srgbClr val="344B74"/>
                </a:solidFill>
                <a:latin typeface="Verdana" pitchFamily="34" charset="0"/>
              </a:rPr>
              <a:t>Main figures</a:t>
            </a:r>
          </a:p>
          <a:p>
            <a:pPr algn="just" eaLnBrk="1" hangingPunct="1"/>
            <a:r>
              <a:rPr lang="es-ES_tradnl" sz="2000" b="1" smtClean="0">
                <a:solidFill>
                  <a:srgbClr val="0070C0"/>
                </a:solidFill>
                <a:ea typeface="Calibri" pitchFamily="34" charset="0"/>
                <a:cs typeface="Times New Roman" pitchFamily="18" charset="0"/>
              </a:rPr>
              <a:t>Employment rate by sector </a:t>
            </a:r>
            <a:r>
              <a:rPr lang="en-US" sz="2000" b="1" smtClean="0">
                <a:solidFill>
                  <a:srgbClr val="0070C0"/>
                </a:solidFill>
                <a:ea typeface="Calibri" pitchFamily="34" charset="0"/>
                <a:cs typeface="Times New Roman" pitchFamily="18" charset="0"/>
              </a:rPr>
              <a:t>(%)</a:t>
            </a:r>
            <a:endParaRPr lang="en-US" sz="2000" b="1" smtClean="0">
              <a:solidFill>
                <a:srgbClr val="344B74"/>
              </a:solidFill>
              <a:latin typeface="Verdana" pitchFamily="34" charset="0"/>
            </a:endParaRPr>
          </a:p>
          <a:p>
            <a:pPr algn="just" eaLnBrk="1" hangingPunct="1">
              <a:lnSpc>
                <a:spcPct val="115000"/>
              </a:lnSpc>
              <a:spcBef>
                <a:spcPts val="1800"/>
              </a:spcBef>
              <a:spcAft>
                <a:spcPts val="1200"/>
              </a:spcAft>
            </a:pPr>
            <a:endParaRPr lang="es-ES" sz="3200" smtClean="0">
              <a:solidFill>
                <a:srgbClr val="000000"/>
              </a:solidFill>
            </a:endParaRPr>
          </a:p>
        </p:txBody>
      </p:sp>
      <p:graphicFrame>
        <p:nvGraphicFramePr>
          <p:cNvPr id="4" name="3 Tabla"/>
          <p:cNvGraphicFramePr>
            <a:graphicFrameLocks noGrp="1"/>
          </p:cNvGraphicFramePr>
          <p:nvPr/>
        </p:nvGraphicFramePr>
        <p:xfrm>
          <a:off x="611188" y="1682750"/>
          <a:ext cx="6626226" cy="3673476"/>
        </p:xfrm>
        <a:graphic>
          <a:graphicData uri="http://schemas.openxmlformats.org/drawingml/2006/table">
            <a:tbl>
              <a:tblPr firstRow="1" firstCol="1" bandRow="1">
                <a:tableStyleId>{5C22544A-7EE6-4342-B048-85BDC9FD1C3A}</a:tableStyleId>
              </a:tblPr>
              <a:tblGrid>
                <a:gridCol w="1297564"/>
                <a:gridCol w="1297564"/>
                <a:gridCol w="1297564"/>
                <a:gridCol w="1435970"/>
                <a:gridCol w="1297564"/>
              </a:tblGrid>
              <a:tr h="632320">
                <a:tc>
                  <a:txBody>
                    <a:bodyPr/>
                    <a:lstStyle/>
                    <a:p>
                      <a:pPr algn="ctr">
                        <a:lnSpc>
                          <a:spcPct val="115000"/>
                        </a:lnSpc>
                        <a:spcBef>
                          <a:spcPts val="600"/>
                        </a:spcBef>
                        <a:spcAft>
                          <a:spcPts val="0"/>
                        </a:spcAft>
                      </a:pPr>
                      <a:r>
                        <a:rPr lang="es-ES" sz="2000" dirty="0" err="1">
                          <a:solidFill>
                            <a:schemeClr val="accent6"/>
                          </a:solidFill>
                          <a:effectLst/>
                        </a:rPr>
                        <a:t>Year</a:t>
                      </a:r>
                      <a:endParaRPr lang="es-ES" sz="2000" dirty="0">
                        <a:solidFill>
                          <a:schemeClr val="accent6"/>
                        </a:solidFill>
                        <a:effectLst/>
                        <a:latin typeface="Verdana"/>
                        <a:ea typeface="Calibri"/>
                        <a:cs typeface="Times New Roman"/>
                      </a:endParaRPr>
                    </a:p>
                  </a:txBody>
                  <a:tcPr marL="44450" marR="44450" marT="0" marB="0" anchor="ctr"/>
                </a:tc>
                <a:tc>
                  <a:txBody>
                    <a:bodyPr/>
                    <a:lstStyle/>
                    <a:p>
                      <a:pPr algn="ctr">
                        <a:lnSpc>
                          <a:spcPct val="115000"/>
                        </a:lnSpc>
                        <a:spcBef>
                          <a:spcPts val="600"/>
                        </a:spcBef>
                        <a:spcAft>
                          <a:spcPts val="0"/>
                        </a:spcAft>
                      </a:pPr>
                      <a:r>
                        <a:rPr lang="es-ES" sz="2000" dirty="0" err="1">
                          <a:solidFill>
                            <a:schemeClr val="accent6"/>
                          </a:solidFill>
                          <a:effectLst/>
                        </a:rPr>
                        <a:t>Agric</a:t>
                      </a:r>
                      <a:r>
                        <a:rPr lang="es-ES" sz="2000" dirty="0">
                          <a:solidFill>
                            <a:schemeClr val="accent6"/>
                          </a:solidFill>
                          <a:effectLst/>
                        </a:rPr>
                        <a:t>.</a:t>
                      </a:r>
                      <a:endParaRPr lang="es-ES" sz="2000" dirty="0">
                        <a:solidFill>
                          <a:schemeClr val="accent6"/>
                        </a:solidFill>
                        <a:effectLst/>
                        <a:latin typeface="Verdana"/>
                        <a:ea typeface="Calibri"/>
                        <a:cs typeface="Times New Roman"/>
                      </a:endParaRPr>
                    </a:p>
                  </a:txBody>
                  <a:tcPr marL="44450" marR="44450" marT="0" marB="0" anchor="ctr"/>
                </a:tc>
                <a:tc>
                  <a:txBody>
                    <a:bodyPr/>
                    <a:lstStyle/>
                    <a:p>
                      <a:pPr algn="ctr">
                        <a:lnSpc>
                          <a:spcPct val="115000"/>
                        </a:lnSpc>
                        <a:spcBef>
                          <a:spcPts val="600"/>
                        </a:spcBef>
                        <a:spcAft>
                          <a:spcPts val="0"/>
                        </a:spcAft>
                      </a:pPr>
                      <a:r>
                        <a:rPr lang="es-ES" sz="2000" dirty="0">
                          <a:solidFill>
                            <a:schemeClr val="accent6"/>
                          </a:solidFill>
                          <a:effectLst/>
                        </a:rPr>
                        <a:t>Industrial</a:t>
                      </a:r>
                      <a:endParaRPr lang="es-ES" sz="2000" dirty="0">
                        <a:solidFill>
                          <a:schemeClr val="accent6"/>
                        </a:solidFill>
                        <a:effectLst/>
                        <a:latin typeface="Verdana"/>
                        <a:ea typeface="Calibri"/>
                        <a:cs typeface="Times New Roman"/>
                      </a:endParaRPr>
                    </a:p>
                  </a:txBody>
                  <a:tcPr marL="44450" marR="44450" marT="0" marB="0" anchor="ctr"/>
                </a:tc>
                <a:tc>
                  <a:txBody>
                    <a:bodyPr/>
                    <a:lstStyle/>
                    <a:p>
                      <a:pPr algn="ctr">
                        <a:lnSpc>
                          <a:spcPct val="115000"/>
                        </a:lnSpc>
                        <a:spcBef>
                          <a:spcPts val="600"/>
                        </a:spcBef>
                        <a:spcAft>
                          <a:spcPts val="0"/>
                        </a:spcAft>
                      </a:pPr>
                      <a:r>
                        <a:rPr lang="es-ES" sz="2000" dirty="0" err="1">
                          <a:solidFill>
                            <a:schemeClr val="accent6"/>
                          </a:solidFill>
                          <a:effectLst/>
                        </a:rPr>
                        <a:t>Building</a:t>
                      </a:r>
                      <a:endParaRPr lang="es-ES" sz="2000" dirty="0">
                        <a:solidFill>
                          <a:schemeClr val="accent6"/>
                        </a:solidFill>
                        <a:effectLst/>
                        <a:latin typeface="Verdana"/>
                        <a:ea typeface="Calibri"/>
                        <a:cs typeface="Times New Roman"/>
                      </a:endParaRPr>
                    </a:p>
                  </a:txBody>
                  <a:tcPr marL="44450" marR="44450" marT="0" marB="0" anchor="ctr"/>
                </a:tc>
                <a:tc>
                  <a:txBody>
                    <a:bodyPr/>
                    <a:lstStyle/>
                    <a:p>
                      <a:pPr algn="ctr">
                        <a:lnSpc>
                          <a:spcPct val="115000"/>
                        </a:lnSpc>
                        <a:spcBef>
                          <a:spcPts val="600"/>
                        </a:spcBef>
                        <a:spcAft>
                          <a:spcPts val="0"/>
                        </a:spcAft>
                      </a:pPr>
                      <a:r>
                        <a:rPr lang="es-ES" sz="2000" dirty="0" err="1">
                          <a:solidFill>
                            <a:schemeClr val="accent6"/>
                          </a:solidFill>
                          <a:effectLst/>
                        </a:rPr>
                        <a:t>Services</a:t>
                      </a:r>
                      <a:endParaRPr lang="es-ES" sz="2000" dirty="0">
                        <a:solidFill>
                          <a:schemeClr val="accent6"/>
                        </a:solidFill>
                        <a:effectLst/>
                        <a:latin typeface="Verdana"/>
                        <a:ea typeface="Calibri"/>
                        <a:cs typeface="Times New Roman"/>
                      </a:endParaRPr>
                    </a:p>
                  </a:txBody>
                  <a:tcPr marL="44450" marR="44450" marT="0" marB="0" anchor="ctr"/>
                </a:tc>
              </a:tr>
              <a:tr h="602209">
                <a:tc>
                  <a:txBody>
                    <a:bodyPr/>
                    <a:lstStyle/>
                    <a:p>
                      <a:pPr algn="r">
                        <a:lnSpc>
                          <a:spcPct val="115000"/>
                        </a:lnSpc>
                        <a:spcBef>
                          <a:spcPts val="600"/>
                        </a:spcBef>
                        <a:spcAft>
                          <a:spcPts val="0"/>
                        </a:spcAft>
                      </a:pPr>
                      <a:r>
                        <a:rPr lang="es-ES" sz="2000" dirty="0">
                          <a:effectLst/>
                        </a:rPr>
                        <a:t>2007</a:t>
                      </a:r>
                      <a:endParaRPr lang="es-ES" sz="20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4,24</a:t>
                      </a:r>
                      <a:endParaRPr lang="es-ES" sz="24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15,89</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13,52</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66,35</a:t>
                      </a:r>
                      <a:endParaRPr lang="es-ES" sz="2400">
                        <a:effectLst/>
                        <a:latin typeface="Verdana"/>
                        <a:ea typeface="Calibri"/>
                        <a:cs typeface="Times New Roman"/>
                      </a:endParaRPr>
                    </a:p>
                  </a:txBody>
                  <a:tcPr marL="44450" marR="44450" marT="0" marB="0" anchor="ctr"/>
                </a:tc>
              </a:tr>
              <a:tr h="602209">
                <a:tc>
                  <a:txBody>
                    <a:bodyPr/>
                    <a:lstStyle/>
                    <a:p>
                      <a:pPr algn="r">
                        <a:lnSpc>
                          <a:spcPct val="115000"/>
                        </a:lnSpc>
                        <a:spcBef>
                          <a:spcPts val="600"/>
                        </a:spcBef>
                        <a:spcAft>
                          <a:spcPts val="0"/>
                        </a:spcAft>
                      </a:pPr>
                      <a:r>
                        <a:rPr lang="es-ES" sz="2000" dirty="0">
                          <a:effectLst/>
                        </a:rPr>
                        <a:t>2008</a:t>
                      </a:r>
                      <a:endParaRPr lang="es-ES" sz="20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4,04</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15,79</a:t>
                      </a:r>
                      <a:endParaRPr lang="es-ES" sz="24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12,11</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68,06</a:t>
                      </a:r>
                      <a:endParaRPr lang="es-ES" sz="2400">
                        <a:effectLst/>
                        <a:latin typeface="Verdana"/>
                        <a:ea typeface="Calibri"/>
                        <a:cs typeface="Times New Roman"/>
                      </a:endParaRPr>
                    </a:p>
                  </a:txBody>
                  <a:tcPr marL="44450" marR="44450" marT="0" marB="0" anchor="ctr"/>
                </a:tc>
              </a:tr>
              <a:tr h="602209">
                <a:tc>
                  <a:txBody>
                    <a:bodyPr/>
                    <a:lstStyle/>
                    <a:p>
                      <a:pPr algn="r">
                        <a:lnSpc>
                          <a:spcPct val="115000"/>
                        </a:lnSpc>
                        <a:spcBef>
                          <a:spcPts val="600"/>
                        </a:spcBef>
                        <a:spcAft>
                          <a:spcPts val="0"/>
                        </a:spcAft>
                      </a:pPr>
                      <a:r>
                        <a:rPr lang="es-ES" sz="2000" dirty="0">
                          <a:effectLst/>
                        </a:rPr>
                        <a:t>2009</a:t>
                      </a:r>
                      <a:endParaRPr lang="es-ES" sz="20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4,16</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14,69</a:t>
                      </a:r>
                      <a:endParaRPr lang="es-ES" sz="24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10,00</a:t>
                      </a:r>
                      <a:endParaRPr lang="es-ES" sz="24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71,15</a:t>
                      </a:r>
                      <a:endParaRPr lang="es-ES" sz="2400">
                        <a:effectLst/>
                        <a:latin typeface="Verdana"/>
                        <a:ea typeface="Calibri"/>
                        <a:cs typeface="Times New Roman"/>
                      </a:endParaRPr>
                    </a:p>
                  </a:txBody>
                  <a:tcPr marL="44450" marR="44450" marT="0" marB="0" anchor="ctr"/>
                </a:tc>
              </a:tr>
              <a:tr h="602209">
                <a:tc>
                  <a:txBody>
                    <a:bodyPr/>
                    <a:lstStyle/>
                    <a:p>
                      <a:pPr algn="r">
                        <a:lnSpc>
                          <a:spcPct val="115000"/>
                        </a:lnSpc>
                        <a:spcBef>
                          <a:spcPts val="600"/>
                        </a:spcBef>
                        <a:spcAft>
                          <a:spcPts val="0"/>
                        </a:spcAft>
                      </a:pPr>
                      <a:r>
                        <a:rPr lang="es-ES" sz="2000" dirty="0">
                          <a:effectLst/>
                        </a:rPr>
                        <a:t>2010</a:t>
                      </a:r>
                      <a:endParaRPr lang="es-ES" sz="20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4,30</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14,14</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8,94</a:t>
                      </a:r>
                      <a:endParaRPr lang="es-ES" sz="24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72,62</a:t>
                      </a:r>
                      <a:endParaRPr lang="es-ES" sz="2400" dirty="0">
                        <a:effectLst/>
                        <a:latin typeface="Verdana"/>
                        <a:ea typeface="Calibri"/>
                        <a:cs typeface="Times New Roman"/>
                      </a:endParaRPr>
                    </a:p>
                  </a:txBody>
                  <a:tcPr marL="44450" marR="44450" marT="0" marB="0" anchor="ctr"/>
                </a:tc>
              </a:tr>
              <a:tr h="632320">
                <a:tc>
                  <a:txBody>
                    <a:bodyPr/>
                    <a:lstStyle/>
                    <a:p>
                      <a:pPr algn="r">
                        <a:lnSpc>
                          <a:spcPct val="115000"/>
                        </a:lnSpc>
                        <a:spcBef>
                          <a:spcPts val="600"/>
                        </a:spcBef>
                        <a:spcAft>
                          <a:spcPts val="0"/>
                        </a:spcAft>
                      </a:pPr>
                      <a:r>
                        <a:rPr lang="es-ES" sz="2000" dirty="0">
                          <a:effectLst/>
                        </a:rPr>
                        <a:t>2011</a:t>
                      </a:r>
                      <a:endParaRPr lang="es-ES" sz="2000" dirty="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4,20</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14,11</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a:effectLst/>
                        </a:rPr>
                        <a:t>7,69</a:t>
                      </a:r>
                      <a:endParaRPr lang="es-ES" sz="2400">
                        <a:effectLst/>
                        <a:latin typeface="Verdana"/>
                        <a:ea typeface="Calibri"/>
                        <a:cs typeface="Times New Roman"/>
                      </a:endParaRPr>
                    </a:p>
                  </a:txBody>
                  <a:tcPr marL="44450" marR="44450" marT="0" marB="0" anchor="ctr"/>
                </a:tc>
                <a:tc>
                  <a:txBody>
                    <a:bodyPr/>
                    <a:lstStyle/>
                    <a:p>
                      <a:pPr algn="r">
                        <a:lnSpc>
                          <a:spcPct val="115000"/>
                        </a:lnSpc>
                        <a:spcBef>
                          <a:spcPts val="600"/>
                        </a:spcBef>
                        <a:spcAft>
                          <a:spcPts val="0"/>
                        </a:spcAft>
                      </a:pPr>
                      <a:r>
                        <a:rPr lang="es-ES" sz="2400" dirty="0">
                          <a:effectLst/>
                        </a:rPr>
                        <a:t>73,99</a:t>
                      </a:r>
                      <a:endParaRPr lang="es-ES" sz="2400" dirty="0">
                        <a:effectLst/>
                        <a:latin typeface="Verdana"/>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5510495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4"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_tradnl" sz="2000" b="1" dirty="0" smtClean="0">
                <a:solidFill>
                  <a:srgbClr val="0070C0"/>
                </a:solidFill>
                <a:ea typeface="Calibri"/>
                <a:cs typeface="Times New Roman"/>
              </a:rPr>
              <a:t>The </a:t>
            </a:r>
            <a:r>
              <a:rPr lang="es-ES_tradnl" sz="2000" b="1" dirty="0" err="1" smtClean="0">
                <a:solidFill>
                  <a:srgbClr val="0070C0"/>
                </a:solidFill>
                <a:ea typeface="Calibri"/>
                <a:cs typeface="Times New Roman"/>
              </a:rPr>
              <a:t>deepest</a:t>
            </a:r>
            <a:r>
              <a:rPr lang="es-ES_tradnl" sz="2000" b="1" dirty="0" smtClean="0">
                <a:solidFill>
                  <a:srgbClr val="0070C0"/>
                </a:solidFill>
                <a:ea typeface="Calibri"/>
                <a:cs typeface="Times New Roman"/>
              </a:rPr>
              <a:t>, extreme, </a:t>
            </a:r>
            <a:r>
              <a:rPr lang="es-ES_tradnl" sz="2000" b="1" dirty="0" err="1" smtClean="0">
                <a:solidFill>
                  <a:srgbClr val="0070C0"/>
                </a:solidFill>
                <a:ea typeface="Calibri"/>
                <a:cs typeface="Times New Roman"/>
              </a:rPr>
              <a:t>ultraliberal</a:t>
            </a:r>
            <a:r>
              <a:rPr lang="es-ES_tradnl" sz="2000" b="1" dirty="0" smtClean="0">
                <a:solidFill>
                  <a:srgbClr val="0070C0"/>
                </a:solidFill>
                <a:ea typeface="Calibri"/>
                <a:cs typeface="Times New Roman"/>
              </a:rPr>
              <a:t> and </a:t>
            </a:r>
            <a:r>
              <a:rPr lang="es-ES_tradnl" sz="2000" b="1" dirty="0" err="1" smtClean="0">
                <a:solidFill>
                  <a:srgbClr val="0070C0"/>
                </a:solidFill>
                <a:ea typeface="Calibri"/>
                <a:cs typeface="Times New Roman"/>
              </a:rPr>
              <a:t>unfair</a:t>
            </a:r>
            <a:r>
              <a:rPr lang="es-ES_tradnl" sz="2000" b="1" dirty="0" smtClean="0">
                <a:solidFill>
                  <a:srgbClr val="0070C0"/>
                </a:solidFill>
                <a:ea typeface="Calibri"/>
                <a:cs typeface="Times New Roman"/>
              </a:rPr>
              <a:t> labor </a:t>
            </a:r>
            <a:r>
              <a:rPr lang="es-ES_tradnl" sz="2000" b="1" dirty="0" err="1" smtClean="0">
                <a:solidFill>
                  <a:srgbClr val="0070C0"/>
                </a:solidFill>
                <a:ea typeface="Calibri"/>
                <a:cs typeface="Times New Roman"/>
              </a:rPr>
              <a:t>reform</a:t>
            </a:r>
            <a:r>
              <a:rPr lang="es-ES_tradnl" sz="2000" b="1" dirty="0" smtClean="0">
                <a:solidFill>
                  <a:srgbClr val="0070C0"/>
                </a:solidFill>
                <a:ea typeface="Calibri"/>
                <a:cs typeface="Times New Roman"/>
              </a:rPr>
              <a:t> in </a:t>
            </a:r>
            <a:r>
              <a:rPr lang="es-ES_tradnl" sz="2000" b="1" dirty="0" err="1" smtClean="0">
                <a:solidFill>
                  <a:srgbClr val="0070C0"/>
                </a:solidFill>
                <a:ea typeface="Calibri"/>
                <a:cs typeface="Times New Roman"/>
              </a:rPr>
              <a:t>the</a:t>
            </a:r>
            <a:r>
              <a:rPr lang="es-ES_tradnl" sz="2000" b="1" dirty="0" smtClean="0">
                <a:solidFill>
                  <a:srgbClr val="0070C0"/>
                </a:solidFill>
                <a:ea typeface="Calibri"/>
                <a:cs typeface="Times New Roman"/>
              </a:rPr>
              <a:t> </a:t>
            </a:r>
            <a:r>
              <a:rPr lang="es-ES_tradnl" sz="2000" b="1" dirty="0" err="1" smtClean="0">
                <a:solidFill>
                  <a:srgbClr val="0070C0"/>
                </a:solidFill>
                <a:ea typeface="Calibri"/>
                <a:cs typeface="Times New Roman"/>
              </a:rPr>
              <a:t>History</a:t>
            </a:r>
            <a:r>
              <a:rPr lang="es-ES_tradnl" sz="2000" b="1" dirty="0" smtClean="0">
                <a:solidFill>
                  <a:srgbClr val="0070C0"/>
                </a:solidFill>
                <a:ea typeface="Calibri"/>
                <a:cs typeface="Times New Roman"/>
              </a:rPr>
              <a:t> of </a:t>
            </a:r>
            <a:r>
              <a:rPr lang="es-ES_tradnl" sz="2000" b="1" dirty="0" err="1" smtClean="0">
                <a:solidFill>
                  <a:srgbClr val="0070C0"/>
                </a:solidFill>
                <a:ea typeface="Calibri"/>
                <a:cs typeface="Times New Roman"/>
              </a:rPr>
              <a:t>the</a:t>
            </a:r>
            <a:r>
              <a:rPr lang="es-ES_tradnl" sz="2000" b="1" dirty="0" smtClean="0">
                <a:solidFill>
                  <a:srgbClr val="0070C0"/>
                </a:solidFill>
                <a:ea typeface="Calibri"/>
                <a:cs typeface="Times New Roman"/>
              </a:rPr>
              <a:t> </a:t>
            </a:r>
            <a:r>
              <a:rPr lang="es-ES_tradnl" sz="2000" b="1" dirty="0" err="1" smtClean="0">
                <a:solidFill>
                  <a:srgbClr val="0070C0"/>
                </a:solidFill>
                <a:ea typeface="Calibri"/>
                <a:cs typeface="Times New Roman"/>
              </a:rPr>
              <a:t>Spanish</a:t>
            </a:r>
            <a:r>
              <a:rPr lang="es-ES_tradnl" sz="2000" b="1" dirty="0" smtClean="0">
                <a:solidFill>
                  <a:srgbClr val="0070C0"/>
                </a:solidFill>
                <a:ea typeface="Calibri"/>
                <a:cs typeface="Times New Roman"/>
              </a:rPr>
              <a:t> </a:t>
            </a:r>
            <a:r>
              <a:rPr lang="es-ES_tradnl" sz="2000" b="1" dirty="0" err="1" smtClean="0">
                <a:solidFill>
                  <a:srgbClr val="0070C0"/>
                </a:solidFill>
                <a:ea typeface="Calibri"/>
                <a:cs typeface="Times New Roman"/>
              </a:rPr>
              <a:t>Democracy</a:t>
            </a: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28676" name="Picture 2" descr="http://www.ugt.es/ReformaLaboral/REFORMA20120219_UGT_4d.jpg">
            <a:hlinkClick r:id="rId3" tooltip="NO a la Reforma Labor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138" y="5349875"/>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txBox="1">
            <a:spLocks/>
          </p:cNvSpPr>
          <p:nvPr/>
        </p:nvSpPr>
        <p:spPr>
          <a:xfrm>
            <a:off x="1091158" y="2132856"/>
            <a:ext cx="7139136" cy="2980927"/>
          </a:xfrm>
          <a:prstGeom prst="rect">
            <a:avLst/>
          </a:prstGeom>
        </p:spPr>
        <p:style>
          <a:lnRef idx="0">
            <a:schemeClr val="dk1"/>
          </a:lnRef>
          <a:fillRef idx="3">
            <a:schemeClr val="dk1"/>
          </a:fillRef>
          <a:effectRef idx="3">
            <a:schemeClr val="dk1"/>
          </a:effectRef>
          <a:fontRef idx="minor">
            <a:schemeClr val="lt1"/>
          </a:fontRef>
        </p:style>
        <p:txBody>
          <a:bodyPr>
            <a:normAutofit fontScale="92500" lnSpcReduction="2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FontTx/>
              <a:buNone/>
              <a:defRPr/>
            </a:pPr>
            <a:endParaRPr lang="es-ES" sz="3500" dirty="0" smtClean="0">
              <a:solidFill>
                <a:srgbClr val="FFFFFF"/>
              </a:solidFill>
            </a:endParaRPr>
          </a:p>
          <a:p>
            <a:pPr marL="0" indent="0" algn="ctr">
              <a:buFontTx/>
              <a:buNone/>
              <a:defRPr/>
            </a:pPr>
            <a:r>
              <a:rPr lang="es-ES" sz="3500" dirty="0" err="1" smtClean="0">
                <a:solidFill>
                  <a:srgbClr val="FFFFFF"/>
                </a:solidFill>
              </a:rPr>
              <a:t>An</a:t>
            </a:r>
            <a:r>
              <a:rPr lang="es-ES" sz="3500" dirty="0" smtClean="0">
                <a:solidFill>
                  <a:srgbClr val="FFFFFF"/>
                </a:solidFill>
              </a:rPr>
              <a:t> UNFAIR </a:t>
            </a:r>
            <a:r>
              <a:rPr lang="es-ES" sz="3500" dirty="0" err="1" smtClean="0">
                <a:solidFill>
                  <a:srgbClr val="FFFFFF"/>
                </a:solidFill>
              </a:rPr>
              <a:t>reform</a:t>
            </a:r>
            <a:r>
              <a:rPr lang="es-ES" sz="3500" dirty="0" smtClean="0">
                <a:solidFill>
                  <a:srgbClr val="FFFFFF"/>
                </a:solidFill>
              </a:rPr>
              <a:t> </a:t>
            </a:r>
            <a:r>
              <a:rPr lang="es-ES" sz="3500" dirty="0" err="1" smtClean="0">
                <a:solidFill>
                  <a:srgbClr val="FFFFFF"/>
                </a:solidFill>
              </a:rPr>
              <a:t>to</a:t>
            </a:r>
            <a:r>
              <a:rPr lang="es-ES" sz="3500" dirty="0" smtClean="0">
                <a:solidFill>
                  <a:srgbClr val="FFFFFF"/>
                </a:solidFill>
              </a:rPr>
              <a:t> </a:t>
            </a:r>
            <a:r>
              <a:rPr lang="es-ES" sz="3500" dirty="0" err="1" smtClean="0">
                <a:solidFill>
                  <a:srgbClr val="FFFFFF"/>
                </a:solidFill>
              </a:rPr>
              <a:t>workers</a:t>
            </a:r>
            <a:endParaRPr lang="es-ES" sz="3500" dirty="0" smtClean="0">
              <a:solidFill>
                <a:srgbClr val="FFFFFF"/>
              </a:solidFill>
            </a:endParaRPr>
          </a:p>
          <a:p>
            <a:pPr marL="0" indent="0" algn="ctr">
              <a:buFontTx/>
              <a:buNone/>
              <a:defRPr/>
            </a:pPr>
            <a:endParaRPr lang="es-ES" sz="3500" dirty="0" smtClean="0">
              <a:solidFill>
                <a:srgbClr val="FFFFFF"/>
              </a:solidFill>
            </a:endParaRPr>
          </a:p>
          <a:p>
            <a:pPr marL="0" indent="0" algn="ctr">
              <a:buFontTx/>
              <a:buNone/>
              <a:defRPr/>
            </a:pPr>
            <a:r>
              <a:rPr lang="es-ES" sz="3500" dirty="0" err="1" smtClean="0">
                <a:solidFill>
                  <a:srgbClr val="FFFFFF"/>
                </a:solidFill>
              </a:rPr>
              <a:t>An</a:t>
            </a:r>
            <a:r>
              <a:rPr lang="es-ES" sz="3500" dirty="0" smtClean="0">
                <a:solidFill>
                  <a:srgbClr val="FFFFFF"/>
                </a:solidFill>
              </a:rPr>
              <a:t> INEFFECTIVE </a:t>
            </a:r>
            <a:r>
              <a:rPr lang="es-ES" sz="3500" dirty="0" err="1" smtClean="0">
                <a:solidFill>
                  <a:srgbClr val="FFFFFF"/>
                </a:solidFill>
              </a:rPr>
              <a:t>reform</a:t>
            </a:r>
            <a:r>
              <a:rPr lang="es-ES" sz="3500" dirty="0" smtClean="0">
                <a:solidFill>
                  <a:srgbClr val="FFFFFF"/>
                </a:solidFill>
              </a:rPr>
              <a:t> </a:t>
            </a:r>
            <a:r>
              <a:rPr lang="es-ES" sz="3500" dirty="0" err="1" smtClean="0">
                <a:solidFill>
                  <a:srgbClr val="FFFFFF"/>
                </a:solidFill>
              </a:rPr>
              <a:t>for</a:t>
            </a:r>
            <a:r>
              <a:rPr lang="es-ES" sz="3500" dirty="0" smtClean="0">
                <a:solidFill>
                  <a:srgbClr val="FFFFFF"/>
                </a:solidFill>
              </a:rPr>
              <a:t> </a:t>
            </a:r>
            <a:r>
              <a:rPr lang="es-ES" sz="3500" dirty="0" err="1" smtClean="0">
                <a:solidFill>
                  <a:srgbClr val="FFFFFF"/>
                </a:solidFill>
              </a:rPr>
              <a:t>economy</a:t>
            </a:r>
            <a:endParaRPr lang="es-ES" sz="3500" dirty="0" smtClean="0">
              <a:solidFill>
                <a:srgbClr val="FFFFFF"/>
              </a:solidFill>
            </a:endParaRPr>
          </a:p>
          <a:p>
            <a:pPr marL="0" indent="0" algn="ctr">
              <a:buFontTx/>
              <a:buNone/>
              <a:defRPr/>
            </a:pPr>
            <a:endParaRPr lang="es-ES" sz="3500" dirty="0" smtClean="0">
              <a:solidFill>
                <a:srgbClr val="FFFFFF"/>
              </a:solidFill>
            </a:endParaRPr>
          </a:p>
          <a:p>
            <a:pPr marL="0" indent="0" algn="ctr">
              <a:buFontTx/>
              <a:buNone/>
              <a:defRPr/>
            </a:pPr>
            <a:r>
              <a:rPr lang="es-ES" sz="3500" dirty="0" smtClean="0">
                <a:solidFill>
                  <a:srgbClr val="FFFFFF"/>
                </a:solidFill>
              </a:rPr>
              <a:t>A POINTLESS </a:t>
            </a:r>
            <a:r>
              <a:rPr lang="es-ES" sz="3500" dirty="0" err="1" smtClean="0">
                <a:solidFill>
                  <a:srgbClr val="FFFFFF"/>
                </a:solidFill>
              </a:rPr>
              <a:t>reform</a:t>
            </a:r>
            <a:r>
              <a:rPr lang="es-ES" sz="3500" dirty="0" smtClean="0">
                <a:solidFill>
                  <a:srgbClr val="FFFFFF"/>
                </a:solidFill>
              </a:rPr>
              <a:t> </a:t>
            </a:r>
            <a:r>
              <a:rPr lang="es-ES" sz="3500" dirty="0" err="1" smtClean="0">
                <a:solidFill>
                  <a:srgbClr val="FFFFFF"/>
                </a:solidFill>
              </a:rPr>
              <a:t>for</a:t>
            </a:r>
            <a:r>
              <a:rPr lang="es-ES" sz="3500" dirty="0" smtClean="0">
                <a:solidFill>
                  <a:srgbClr val="FFFFFF"/>
                </a:solidFill>
              </a:rPr>
              <a:t> </a:t>
            </a:r>
            <a:r>
              <a:rPr lang="es-ES" sz="3500" dirty="0" err="1" smtClean="0">
                <a:solidFill>
                  <a:srgbClr val="FFFFFF"/>
                </a:solidFill>
              </a:rPr>
              <a:t>employment</a:t>
            </a:r>
            <a:endParaRPr lang="es-ES" sz="3500" dirty="0" smtClean="0">
              <a:solidFill>
                <a:srgbClr val="FFFFFF"/>
              </a:solidFill>
            </a:endParaRPr>
          </a:p>
          <a:p>
            <a:pPr marL="0" indent="0">
              <a:buFontTx/>
              <a:buNone/>
              <a:defRPr/>
            </a:pPr>
            <a:endParaRPr lang="es-ES" sz="3500" dirty="0">
              <a:solidFill>
                <a:srgbClr val="FFFFFF"/>
              </a:solidFill>
            </a:endParaRPr>
          </a:p>
        </p:txBody>
      </p:sp>
    </p:spTree>
    <p:extLst>
      <p:ext uri="{BB962C8B-B14F-4D97-AF65-F5344CB8AC3E}">
        <p14:creationId xmlns:p14="http://schemas.microsoft.com/office/powerpoint/2010/main" val="26789933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A </a:t>
            </a:r>
            <a:r>
              <a:rPr lang="es-ES" sz="2000" b="1" dirty="0" err="1" smtClean="0">
                <a:solidFill>
                  <a:srgbClr val="0070C0"/>
                </a:solidFill>
                <a:ea typeface="Calibri"/>
                <a:cs typeface="Times New Roman"/>
              </a:rPr>
              <a:t>Neocon</a:t>
            </a:r>
            <a:r>
              <a:rPr lang="es-ES" sz="2000" b="1" dirty="0" smtClean="0">
                <a:solidFill>
                  <a:srgbClr val="0070C0"/>
                </a:solidFill>
                <a:ea typeface="Calibri"/>
                <a:cs typeface="Times New Roman"/>
              </a:rPr>
              <a:t> </a:t>
            </a:r>
            <a:r>
              <a:rPr lang="es-ES" sz="2000" b="1" dirty="0" err="1" smtClean="0">
                <a:solidFill>
                  <a:srgbClr val="0070C0"/>
                </a:solidFill>
                <a:ea typeface="Calibri"/>
                <a:cs typeface="Times New Roman"/>
              </a:rPr>
              <a:t>Reform</a:t>
            </a: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sp>
        <p:nvSpPr>
          <p:cNvPr id="4" name="Marcador de contenido 2"/>
          <p:cNvSpPr txBox="1">
            <a:spLocks/>
          </p:cNvSpPr>
          <p:nvPr/>
        </p:nvSpPr>
        <p:spPr>
          <a:xfrm>
            <a:off x="457200" y="1700809"/>
            <a:ext cx="7643192" cy="3744416"/>
          </a:xfrm>
          <a:prstGeom prst="rect">
            <a:avLst/>
          </a:prstGeom>
        </p:spPr>
        <p:style>
          <a:lnRef idx="0">
            <a:schemeClr val="dk1"/>
          </a:lnRef>
          <a:fillRef idx="3">
            <a:schemeClr val="dk1"/>
          </a:fillRef>
          <a:effectRef idx="3">
            <a:schemeClr val="dk1"/>
          </a:effectRef>
          <a:fontRef idx="minor">
            <a:schemeClr val="lt1"/>
          </a:fontRef>
        </p:style>
        <p:txBody>
          <a:bodyPr>
            <a:normAutofit fontScale="85000" lnSpcReduction="2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endParaRPr lang="es-ES" smtClean="0">
              <a:solidFill>
                <a:srgbClr val="FFFFFF"/>
              </a:solidFill>
            </a:endParaRPr>
          </a:p>
          <a:p>
            <a:pPr>
              <a:defRPr/>
            </a:pPr>
            <a:r>
              <a:rPr lang="es-ES" smtClean="0">
                <a:solidFill>
                  <a:srgbClr val="FFFFFF"/>
                </a:solidFill>
              </a:rPr>
              <a:t>Targeting INDIVIDUALISM as the core of our labour relations system *</a:t>
            </a:r>
          </a:p>
          <a:p>
            <a:pPr>
              <a:defRPr/>
            </a:pPr>
            <a:r>
              <a:rPr lang="es-ES" smtClean="0">
                <a:solidFill>
                  <a:srgbClr val="FFFFFF"/>
                </a:solidFill>
              </a:rPr>
              <a:t>This reform makes COMPANIES POSSIBLE TO OPT OUT OF  THE COLLECTIVE AGREEMENT without any  reason</a:t>
            </a:r>
          </a:p>
          <a:p>
            <a:pPr>
              <a:defRPr/>
            </a:pPr>
            <a:endParaRPr lang="es-ES" smtClean="0">
              <a:solidFill>
                <a:srgbClr val="FFFFFF"/>
              </a:solidFill>
            </a:endParaRPr>
          </a:p>
          <a:p>
            <a:pPr marL="0" indent="0">
              <a:buFontTx/>
              <a:buNone/>
              <a:defRPr/>
            </a:pPr>
            <a:r>
              <a:rPr lang="es-ES" sz="200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180.000 metal companies in Spain</a:t>
            </a:r>
          </a:p>
          <a:p>
            <a:pPr marL="0" indent="0">
              <a:buFontTx/>
              <a:buNone/>
              <a:defRPr/>
            </a:pPr>
            <a:r>
              <a:rPr lang="es-ES" sz="200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90% employes  less than 10 workers</a:t>
            </a:r>
          </a:p>
          <a:p>
            <a:pPr marL="0" indent="0">
              <a:buFontTx/>
              <a:buNone/>
              <a:defRPr/>
            </a:pPr>
            <a:r>
              <a:rPr lang="es-ES" sz="200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18.000 companies have </a:t>
            </a:r>
            <a:r>
              <a:rPr lang="es-ES" sz="2000" b="1"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 10 -50 workers. 50% without TU repr.</a:t>
            </a:r>
            <a:endParaRPr lang="es-ES" sz="2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pic>
        <p:nvPicPr>
          <p:cNvPr id="29701" name="Picture 2" descr="http://www.ugt.es/ReformaLaboral/REFORMA20120219_UGT_4d.jpg">
            <a:hlinkClick r:id="rId3" tooltip="NO a la Reforma Labor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5353050"/>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5876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sp>
        <p:nvSpPr>
          <p:cNvPr id="4" name="Marcador de contenido 3"/>
          <p:cNvSpPr txBox="1">
            <a:spLocks/>
          </p:cNvSpPr>
          <p:nvPr/>
        </p:nvSpPr>
        <p:spPr>
          <a:xfrm>
            <a:off x="482600" y="1638300"/>
            <a:ext cx="8229600" cy="3878931"/>
          </a:xfrm>
          <a:prstGeom prst="rect">
            <a:avLst/>
          </a:prstGeom>
        </p:spPr>
        <p:style>
          <a:lnRef idx="0">
            <a:schemeClr val="dk1"/>
          </a:lnRef>
          <a:fillRef idx="3">
            <a:schemeClr val="dk1"/>
          </a:fillRef>
          <a:effectRef idx="3">
            <a:schemeClr val="dk1"/>
          </a:effectRef>
          <a:fontRef idx="minor">
            <a:schemeClr val="lt1"/>
          </a:fontRef>
        </p:style>
        <p:txBody>
          <a:bodyPr>
            <a:normAutofit fontScale="55000" lnSpcReduction="2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Permanent</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work</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contract</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to</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support</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5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entrepreneurs</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t>
            </a:r>
            <a:r>
              <a:rPr lang="es-ES" sz="5100" b="1" strike="sngStrike"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businessmen</a:t>
            </a:r>
            <a:r>
              <a:rPr lang="es-ES" sz="5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dirty="0" smtClean="0">
                <a:solidFill>
                  <a:srgbClr val="FFFFFF"/>
                </a:solidFill>
              </a:rPr>
              <a:t>por </a:t>
            </a:r>
            <a:r>
              <a:rPr lang="es-ES" dirty="0" err="1" smtClean="0">
                <a:solidFill>
                  <a:srgbClr val="FFFFFF"/>
                </a:solidFill>
              </a:rPr>
              <a:t>SMEs</a:t>
            </a:r>
            <a:r>
              <a:rPr lang="es-ES" dirty="0" smtClean="0">
                <a:solidFill>
                  <a:srgbClr val="FFFFFF"/>
                </a:solidFill>
              </a:rPr>
              <a:t> </a:t>
            </a:r>
            <a:r>
              <a:rPr lang="es-ES" dirty="0" err="1" smtClean="0">
                <a:solidFill>
                  <a:srgbClr val="FFFFFF"/>
                </a:solidFill>
              </a:rPr>
              <a:t>with</a:t>
            </a:r>
            <a:r>
              <a:rPr lang="es-ES" dirty="0" smtClean="0">
                <a:solidFill>
                  <a:srgbClr val="FFFFFF"/>
                </a:solidFill>
              </a:rPr>
              <a:t> </a:t>
            </a:r>
            <a:r>
              <a:rPr lang="es-ES" dirty="0" err="1" smtClean="0">
                <a:solidFill>
                  <a:srgbClr val="FFFFFF"/>
                </a:solidFill>
              </a:rPr>
              <a:t>less</a:t>
            </a:r>
            <a:r>
              <a:rPr lang="es-ES" dirty="0" smtClean="0">
                <a:solidFill>
                  <a:srgbClr val="FFFFFF"/>
                </a:solidFill>
              </a:rPr>
              <a:t> </a:t>
            </a:r>
            <a:r>
              <a:rPr lang="es-ES" dirty="0" err="1" smtClean="0">
                <a:solidFill>
                  <a:srgbClr val="FFFFFF"/>
                </a:solidFill>
              </a:rPr>
              <a:t>than</a:t>
            </a:r>
            <a:r>
              <a:rPr lang="es-ES" dirty="0" smtClean="0">
                <a:solidFill>
                  <a:srgbClr val="FFFFFF"/>
                </a:solidFill>
              </a:rPr>
              <a:t> 50 </a:t>
            </a:r>
            <a:r>
              <a:rPr lang="es-ES" dirty="0" err="1" smtClean="0">
                <a:solidFill>
                  <a:srgbClr val="FFFFFF"/>
                </a:solidFill>
              </a:rPr>
              <a:t>workers</a:t>
            </a:r>
            <a:r>
              <a:rPr lang="es-ES" dirty="0" smtClean="0">
                <a:solidFill>
                  <a:srgbClr val="FFFFFF"/>
                </a:solidFill>
              </a:rPr>
              <a:t> :</a:t>
            </a:r>
          </a:p>
          <a:p>
            <a:pPr>
              <a:defRPr/>
            </a:pPr>
            <a:endParaRPr lang="es-ES" dirty="0" smtClean="0">
              <a:solidFill>
                <a:srgbClr val="FFFFFF"/>
              </a:solidFill>
            </a:endParaRPr>
          </a:p>
          <a:p>
            <a:pPr lvl="1">
              <a:defRPr/>
            </a:pPr>
            <a:r>
              <a:rPr lang="es-ES" dirty="0" smtClean="0">
                <a:solidFill>
                  <a:srgbClr val="FFFFFF"/>
                </a:solidFill>
              </a:rPr>
              <a:t>1 </a:t>
            </a:r>
            <a:r>
              <a:rPr lang="es-ES" dirty="0" err="1" smtClean="0">
                <a:solidFill>
                  <a:srgbClr val="FFFFFF"/>
                </a:solidFill>
              </a:rPr>
              <a:t>year</a:t>
            </a:r>
            <a:r>
              <a:rPr lang="es-ES" dirty="0" smtClean="0">
                <a:solidFill>
                  <a:srgbClr val="FFFFFF"/>
                </a:solidFill>
              </a:rPr>
              <a:t> trial </a:t>
            </a:r>
            <a:r>
              <a:rPr lang="es-ES" dirty="0" err="1" smtClean="0">
                <a:solidFill>
                  <a:srgbClr val="FFFFFF"/>
                </a:solidFill>
              </a:rPr>
              <a:t>period</a:t>
            </a:r>
            <a:r>
              <a:rPr lang="es-ES" dirty="0" smtClean="0">
                <a:solidFill>
                  <a:srgbClr val="FFFFFF"/>
                </a:solidFill>
              </a:rPr>
              <a:t> (</a:t>
            </a:r>
            <a:r>
              <a:rPr lang="es-ES" dirty="0" err="1" smtClean="0">
                <a:solidFill>
                  <a:srgbClr val="FFFFFF"/>
                </a:solidFill>
              </a:rPr>
              <a:t>during</a:t>
            </a:r>
            <a:r>
              <a:rPr lang="es-ES" dirty="0" smtClean="0">
                <a:solidFill>
                  <a:srgbClr val="FFFFFF"/>
                </a:solidFill>
              </a:rPr>
              <a:t> </a:t>
            </a:r>
            <a:r>
              <a:rPr lang="es-ES" dirty="0" err="1" smtClean="0">
                <a:solidFill>
                  <a:srgbClr val="FFFFFF"/>
                </a:solidFill>
              </a:rPr>
              <a:t>this</a:t>
            </a:r>
            <a:r>
              <a:rPr lang="es-ES" dirty="0" smtClean="0">
                <a:solidFill>
                  <a:srgbClr val="FFFFFF"/>
                </a:solidFill>
              </a:rPr>
              <a:t> </a:t>
            </a:r>
            <a:r>
              <a:rPr lang="es-ES" dirty="0" err="1" smtClean="0">
                <a:solidFill>
                  <a:srgbClr val="FFFFFF"/>
                </a:solidFill>
              </a:rPr>
              <a:t>period</a:t>
            </a:r>
            <a:r>
              <a:rPr lang="es-ES" dirty="0" smtClean="0">
                <a:solidFill>
                  <a:srgbClr val="FFFFFF"/>
                </a:solidFill>
              </a:rPr>
              <a:t> </a:t>
            </a:r>
            <a:r>
              <a:rPr lang="es-ES" dirty="0" err="1" smtClean="0">
                <a:solidFill>
                  <a:srgbClr val="FFFFFF"/>
                </a:solidFill>
              </a:rPr>
              <a:t>you</a:t>
            </a:r>
            <a:r>
              <a:rPr lang="es-ES" dirty="0" smtClean="0">
                <a:solidFill>
                  <a:srgbClr val="FFFFFF"/>
                </a:solidFill>
              </a:rPr>
              <a:t> can be </a:t>
            </a:r>
            <a:r>
              <a:rPr lang="es-ES" dirty="0" err="1" smtClean="0">
                <a:solidFill>
                  <a:srgbClr val="FFFFFF"/>
                </a:solidFill>
              </a:rPr>
              <a:t>fired</a:t>
            </a:r>
            <a:r>
              <a:rPr lang="es-ES" dirty="0" smtClean="0">
                <a:solidFill>
                  <a:srgbClr val="FFFFFF"/>
                </a:solidFill>
              </a:rPr>
              <a:t> at </a:t>
            </a:r>
            <a:r>
              <a:rPr lang="es-ES" dirty="0" err="1" smtClean="0">
                <a:solidFill>
                  <a:srgbClr val="FFFFFF"/>
                </a:solidFill>
              </a:rPr>
              <a:t>anytime</a:t>
            </a:r>
            <a:r>
              <a:rPr lang="es-ES" dirty="0" smtClean="0">
                <a:solidFill>
                  <a:srgbClr val="FFFFFF"/>
                </a:solidFill>
              </a:rPr>
              <a:t>, </a:t>
            </a:r>
            <a:r>
              <a:rPr lang="es-ES" dirty="0" err="1" smtClean="0">
                <a:solidFill>
                  <a:srgbClr val="FFFFFF"/>
                </a:solidFill>
              </a:rPr>
              <a:t>under</a:t>
            </a:r>
            <a:r>
              <a:rPr lang="es-ES" dirty="0" smtClean="0">
                <a:solidFill>
                  <a:srgbClr val="FFFFFF"/>
                </a:solidFill>
              </a:rPr>
              <a:t> </a:t>
            </a:r>
            <a:r>
              <a:rPr lang="es-ES" dirty="0" err="1" smtClean="0">
                <a:solidFill>
                  <a:srgbClr val="FFFFFF"/>
                </a:solidFill>
              </a:rPr>
              <a:t>any</a:t>
            </a:r>
            <a:r>
              <a:rPr lang="es-ES" dirty="0" smtClean="0">
                <a:solidFill>
                  <a:srgbClr val="FFFFFF"/>
                </a:solidFill>
              </a:rPr>
              <a:t> </a:t>
            </a:r>
            <a:r>
              <a:rPr lang="es-ES" dirty="0" err="1" smtClean="0">
                <a:solidFill>
                  <a:srgbClr val="FFFFFF"/>
                </a:solidFill>
              </a:rPr>
              <a:t>circumstances</a:t>
            </a:r>
            <a:r>
              <a:rPr lang="es-ES" dirty="0" smtClean="0">
                <a:solidFill>
                  <a:srgbClr val="FFFFFF"/>
                </a:solidFill>
              </a:rPr>
              <a:t>, </a:t>
            </a:r>
            <a:r>
              <a:rPr lang="es-ES" dirty="0" err="1" smtClean="0">
                <a:solidFill>
                  <a:srgbClr val="FFFFFF"/>
                </a:solidFill>
              </a:rPr>
              <a:t>without</a:t>
            </a:r>
            <a:r>
              <a:rPr lang="es-ES" dirty="0" smtClean="0">
                <a:solidFill>
                  <a:srgbClr val="FFFFFF"/>
                </a:solidFill>
              </a:rPr>
              <a:t> </a:t>
            </a:r>
            <a:r>
              <a:rPr lang="es-ES" dirty="0" err="1" smtClean="0">
                <a:solidFill>
                  <a:srgbClr val="FFFFFF"/>
                </a:solidFill>
              </a:rPr>
              <a:t>any</a:t>
            </a:r>
            <a:r>
              <a:rPr lang="es-ES" dirty="0" smtClean="0">
                <a:solidFill>
                  <a:srgbClr val="FFFFFF"/>
                </a:solidFill>
              </a:rPr>
              <a:t> </a:t>
            </a:r>
            <a:r>
              <a:rPr lang="es-ES" dirty="0" err="1" smtClean="0">
                <a:solidFill>
                  <a:srgbClr val="FFFFFF"/>
                </a:solidFill>
              </a:rPr>
              <a:t>severance</a:t>
            </a:r>
            <a:r>
              <a:rPr lang="es-ES" dirty="0" smtClean="0">
                <a:solidFill>
                  <a:srgbClr val="FFFFFF"/>
                </a:solidFill>
              </a:rPr>
              <a:t> </a:t>
            </a:r>
            <a:r>
              <a:rPr lang="es-ES" dirty="0" err="1" smtClean="0">
                <a:solidFill>
                  <a:srgbClr val="FFFFFF"/>
                </a:solidFill>
              </a:rPr>
              <a:t>pay</a:t>
            </a:r>
            <a:r>
              <a:rPr lang="es-ES" dirty="0" smtClean="0">
                <a:solidFill>
                  <a:srgbClr val="FFFFFF"/>
                </a:solidFill>
              </a:rPr>
              <a:t>, </a:t>
            </a:r>
            <a:r>
              <a:rPr lang="es-ES" dirty="0" err="1" smtClean="0">
                <a:solidFill>
                  <a:srgbClr val="FFFFFF"/>
                </a:solidFill>
              </a:rPr>
              <a:t>without</a:t>
            </a:r>
            <a:r>
              <a:rPr lang="es-ES" dirty="0" smtClean="0">
                <a:solidFill>
                  <a:srgbClr val="FFFFFF"/>
                </a:solidFill>
              </a:rPr>
              <a:t> </a:t>
            </a:r>
            <a:r>
              <a:rPr lang="es-ES" dirty="0" err="1" smtClean="0">
                <a:solidFill>
                  <a:srgbClr val="FFFFFF"/>
                </a:solidFill>
              </a:rPr>
              <a:t>any</a:t>
            </a:r>
            <a:r>
              <a:rPr lang="es-ES" dirty="0" smtClean="0">
                <a:solidFill>
                  <a:srgbClr val="FFFFFF"/>
                </a:solidFill>
              </a:rPr>
              <a:t> </a:t>
            </a:r>
            <a:r>
              <a:rPr lang="es-ES" dirty="0" err="1" smtClean="0">
                <a:solidFill>
                  <a:srgbClr val="FFFFFF"/>
                </a:solidFill>
              </a:rPr>
              <a:t>right</a:t>
            </a:r>
            <a:r>
              <a:rPr lang="es-ES" dirty="0" smtClean="0">
                <a:solidFill>
                  <a:srgbClr val="FFFFFF"/>
                </a:solidFill>
              </a:rPr>
              <a:t>)</a:t>
            </a:r>
          </a:p>
          <a:p>
            <a:pPr lvl="1">
              <a:defRPr/>
            </a:pPr>
            <a:r>
              <a:rPr lang="es-ES" dirty="0" err="1" smtClean="0">
                <a:solidFill>
                  <a:srgbClr val="FFFFFF"/>
                </a:solidFill>
              </a:rPr>
              <a:t>Public</a:t>
            </a:r>
            <a:r>
              <a:rPr lang="es-ES" dirty="0" smtClean="0">
                <a:solidFill>
                  <a:srgbClr val="FFFFFF"/>
                </a:solidFill>
              </a:rPr>
              <a:t>  </a:t>
            </a:r>
            <a:r>
              <a:rPr lang="es-ES" dirty="0" err="1" smtClean="0">
                <a:solidFill>
                  <a:srgbClr val="FFFFFF"/>
                </a:solidFill>
              </a:rPr>
              <a:t>aids</a:t>
            </a:r>
            <a:endParaRPr lang="es-ES" dirty="0" smtClean="0">
              <a:solidFill>
                <a:srgbClr val="FFFFFF"/>
              </a:solidFill>
            </a:endParaRPr>
          </a:p>
          <a:p>
            <a:pPr lvl="1">
              <a:defRPr/>
            </a:pPr>
            <a:r>
              <a:rPr lang="es-ES" dirty="0" err="1" smtClean="0">
                <a:solidFill>
                  <a:srgbClr val="FFFFFF"/>
                </a:solidFill>
              </a:rPr>
              <a:t>Unemployment</a:t>
            </a:r>
            <a:r>
              <a:rPr lang="es-ES" dirty="0" smtClean="0">
                <a:solidFill>
                  <a:srgbClr val="FFFFFF"/>
                </a:solidFill>
              </a:rPr>
              <a:t> </a:t>
            </a:r>
            <a:r>
              <a:rPr lang="es-ES" dirty="0" err="1" smtClean="0">
                <a:solidFill>
                  <a:srgbClr val="FFFFFF"/>
                </a:solidFill>
              </a:rPr>
              <a:t>financial</a:t>
            </a:r>
            <a:r>
              <a:rPr lang="es-ES" dirty="0" smtClean="0">
                <a:solidFill>
                  <a:srgbClr val="FFFFFF"/>
                </a:solidFill>
              </a:rPr>
              <a:t> </a:t>
            </a:r>
            <a:r>
              <a:rPr lang="es-ES" dirty="0" err="1" smtClean="0">
                <a:solidFill>
                  <a:srgbClr val="FFFFFF"/>
                </a:solidFill>
              </a:rPr>
              <a:t>coverage</a:t>
            </a:r>
            <a:r>
              <a:rPr lang="es-ES" dirty="0" smtClean="0">
                <a:solidFill>
                  <a:srgbClr val="FFFFFF"/>
                </a:solidFill>
              </a:rPr>
              <a:t> can be </a:t>
            </a:r>
            <a:r>
              <a:rPr lang="es-ES" dirty="0" err="1" smtClean="0">
                <a:solidFill>
                  <a:srgbClr val="FFFFFF"/>
                </a:solidFill>
              </a:rPr>
              <a:t>combined</a:t>
            </a:r>
            <a:r>
              <a:rPr lang="es-ES" dirty="0" smtClean="0">
                <a:solidFill>
                  <a:srgbClr val="FFFFFF"/>
                </a:solidFill>
              </a:rPr>
              <a:t> </a:t>
            </a:r>
            <a:r>
              <a:rPr lang="es-ES" dirty="0" err="1" smtClean="0">
                <a:solidFill>
                  <a:srgbClr val="FFFFFF"/>
                </a:solidFill>
              </a:rPr>
              <a:t>with</a:t>
            </a:r>
            <a:r>
              <a:rPr lang="es-ES" dirty="0" smtClean="0">
                <a:solidFill>
                  <a:srgbClr val="FFFFFF"/>
                </a:solidFill>
              </a:rPr>
              <a:t> </a:t>
            </a:r>
            <a:r>
              <a:rPr lang="es-ES" dirty="0" err="1" smtClean="0">
                <a:solidFill>
                  <a:srgbClr val="FFFFFF"/>
                </a:solidFill>
              </a:rPr>
              <a:t>wages</a:t>
            </a:r>
            <a:r>
              <a:rPr lang="es-ES" dirty="0" smtClean="0">
                <a:solidFill>
                  <a:srgbClr val="FFFFFF"/>
                </a:solidFill>
              </a:rPr>
              <a:t> (25%)</a:t>
            </a:r>
          </a:p>
          <a:p>
            <a:pPr lvl="1">
              <a:defRPr/>
            </a:pPr>
            <a:r>
              <a:rPr lang="es-ES" dirty="0" err="1" smtClean="0">
                <a:solidFill>
                  <a:srgbClr val="FFFFFF"/>
                </a:solidFill>
              </a:rPr>
              <a:t>Just</a:t>
            </a:r>
            <a:r>
              <a:rPr lang="es-ES" dirty="0" smtClean="0">
                <a:solidFill>
                  <a:srgbClr val="FFFFFF"/>
                </a:solidFill>
              </a:rPr>
              <a:t> </a:t>
            </a:r>
            <a:r>
              <a:rPr lang="es-ES" dirty="0" err="1" smtClean="0">
                <a:solidFill>
                  <a:srgbClr val="FFFFFF"/>
                </a:solidFill>
              </a:rPr>
              <a:t>for</a:t>
            </a:r>
            <a:r>
              <a:rPr lang="es-ES" dirty="0" smtClean="0">
                <a:solidFill>
                  <a:srgbClr val="FFFFFF"/>
                </a:solidFill>
              </a:rPr>
              <a:t> </a:t>
            </a:r>
            <a:r>
              <a:rPr lang="es-ES" dirty="0" err="1" smtClean="0">
                <a:solidFill>
                  <a:srgbClr val="FFFFFF"/>
                </a:solidFill>
              </a:rPr>
              <a:t>workers</a:t>
            </a:r>
            <a:r>
              <a:rPr lang="es-ES" dirty="0" smtClean="0">
                <a:solidFill>
                  <a:srgbClr val="FFFFFF"/>
                </a:solidFill>
              </a:rPr>
              <a:t>  </a:t>
            </a:r>
            <a:r>
              <a:rPr lang="es-ES" dirty="0" err="1" smtClean="0">
                <a:solidFill>
                  <a:srgbClr val="FFFFFF"/>
                </a:solidFill>
              </a:rPr>
              <a:t>covered</a:t>
            </a:r>
            <a:r>
              <a:rPr lang="es-ES" dirty="0" smtClean="0">
                <a:solidFill>
                  <a:srgbClr val="FFFFFF"/>
                </a:solidFill>
              </a:rPr>
              <a:t> </a:t>
            </a:r>
            <a:r>
              <a:rPr lang="es-ES" dirty="0" err="1" smtClean="0">
                <a:solidFill>
                  <a:srgbClr val="FFFFFF"/>
                </a:solidFill>
              </a:rPr>
              <a:t>by</a:t>
            </a:r>
            <a:r>
              <a:rPr lang="es-ES" dirty="0" smtClean="0">
                <a:solidFill>
                  <a:srgbClr val="FFFFFF"/>
                </a:solidFill>
              </a:rPr>
              <a:t> </a:t>
            </a:r>
            <a:r>
              <a:rPr lang="es-ES" dirty="0" err="1" smtClean="0">
                <a:solidFill>
                  <a:srgbClr val="FFFFFF"/>
                </a:solidFill>
              </a:rPr>
              <a:t>employment</a:t>
            </a:r>
            <a:r>
              <a:rPr lang="es-ES" dirty="0" smtClean="0">
                <a:solidFill>
                  <a:srgbClr val="FFFFFF"/>
                </a:solidFill>
              </a:rPr>
              <a:t> </a:t>
            </a:r>
            <a:r>
              <a:rPr lang="es-ES" dirty="0" err="1" smtClean="0">
                <a:solidFill>
                  <a:srgbClr val="FFFFFF"/>
                </a:solidFill>
              </a:rPr>
              <a:t>found</a:t>
            </a:r>
            <a:endParaRPr lang="es-ES" dirty="0" smtClean="0">
              <a:solidFill>
                <a:srgbClr val="FFFFFF"/>
              </a:solidFill>
            </a:endParaRPr>
          </a:p>
          <a:p>
            <a:pPr lvl="1">
              <a:defRPr/>
            </a:pPr>
            <a:r>
              <a:rPr lang="es-ES" dirty="0" err="1" smtClean="0">
                <a:solidFill>
                  <a:srgbClr val="FFFFFF"/>
                </a:solidFill>
              </a:rPr>
              <a:t>Especially</a:t>
            </a:r>
            <a:r>
              <a:rPr lang="es-ES" dirty="0" smtClean="0">
                <a:solidFill>
                  <a:srgbClr val="FFFFFF"/>
                </a:solidFill>
              </a:rPr>
              <a:t> </a:t>
            </a:r>
            <a:r>
              <a:rPr lang="es-ES" dirty="0" err="1" smtClean="0">
                <a:solidFill>
                  <a:srgbClr val="FFFFFF"/>
                </a:solidFill>
              </a:rPr>
              <a:t>addressed</a:t>
            </a:r>
            <a:r>
              <a:rPr lang="es-ES" dirty="0" smtClean="0">
                <a:solidFill>
                  <a:srgbClr val="FFFFFF"/>
                </a:solidFill>
              </a:rPr>
              <a:t> </a:t>
            </a:r>
            <a:r>
              <a:rPr lang="es-ES" dirty="0" err="1" smtClean="0">
                <a:solidFill>
                  <a:srgbClr val="FFFFFF"/>
                </a:solidFill>
              </a:rPr>
              <a:t>to</a:t>
            </a:r>
            <a:r>
              <a:rPr lang="es-ES" dirty="0" smtClean="0">
                <a:solidFill>
                  <a:srgbClr val="FFFFFF"/>
                </a:solidFill>
              </a:rPr>
              <a:t> </a:t>
            </a:r>
            <a:r>
              <a:rPr lang="es-ES" dirty="0" err="1" smtClean="0">
                <a:solidFill>
                  <a:srgbClr val="FFFFFF"/>
                </a:solidFill>
              </a:rPr>
              <a:t>most</a:t>
            </a:r>
            <a:r>
              <a:rPr lang="es-ES" dirty="0" smtClean="0">
                <a:solidFill>
                  <a:srgbClr val="FFFFFF"/>
                </a:solidFill>
              </a:rPr>
              <a:t> </a:t>
            </a:r>
            <a:r>
              <a:rPr lang="es-ES" dirty="0" err="1" smtClean="0">
                <a:solidFill>
                  <a:srgbClr val="FFFFFF"/>
                </a:solidFill>
              </a:rPr>
              <a:t>profitable</a:t>
            </a:r>
            <a:r>
              <a:rPr lang="es-ES" dirty="0" smtClean="0">
                <a:solidFill>
                  <a:srgbClr val="FFFFFF"/>
                </a:solidFill>
              </a:rPr>
              <a:t> </a:t>
            </a:r>
            <a:r>
              <a:rPr lang="es-ES" dirty="0" err="1" smtClean="0">
                <a:solidFill>
                  <a:srgbClr val="FFFFFF"/>
                </a:solidFill>
              </a:rPr>
              <a:t>workers</a:t>
            </a:r>
            <a:r>
              <a:rPr lang="es-ES" dirty="0" smtClean="0">
                <a:solidFill>
                  <a:srgbClr val="FFFFFF"/>
                </a:solidFill>
              </a:rPr>
              <a:t>: </a:t>
            </a:r>
            <a:r>
              <a:rPr lang="es-ES" dirty="0" err="1" smtClean="0">
                <a:solidFill>
                  <a:srgbClr val="FFFFFF"/>
                </a:solidFill>
              </a:rPr>
              <a:t>those</a:t>
            </a:r>
            <a:r>
              <a:rPr lang="es-ES" dirty="0" smtClean="0">
                <a:solidFill>
                  <a:srgbClr val="FFFFFF"/>
                </a:solidFill>
              </a:rPr>
              <a:t> </a:t>
            </a:r>
            <a:r>
              <a:rPr lang="es-ES" dirty="0" err="1" smtClean="0">
                <a:solidFill>
                  <a:srgbClr val="FFFFFF"/>
                </a:solidFill>
              </a:rPr>
              <a:t>with</a:t>
            </a:r>
            <a:r>
              <a:rPr lang="es-ES" dirty="0" smtClean="0">
                <a:solidFill>
                  <a:srgbClr val="FFFFFF"/>
                </a:solidFill>
              </a:rPr>
              <a:t> </a:t>
            </a:r>
            <a:r>
              <a:rPr lang="es-ES" dirty="0" err="1" smtClean="0">
                <a:solidFill>
                  <a:srgbClr val="FFFFFF"/>
                </a:solidFill>
              </a:rPr>
              <a:t>higher</a:t>
            </a:r>
            <a:r>
              <a:rPr lang="es-ES" dirty="0" smtClean="0">
                <a:solidFill>
                  <a:srgbClr val="FFFFFF"/>
                </a:solidFill>
              </a:rPr>
              <a:t> salaries and </a:t>
            </a:r>
            <a:r>
              <a:rPr lang="es-ES" dirty="0" err="1" smtClean="0">
                <a:solidFill>
                  <a:srgbClr val="FFFFFF"/>
                </a:solidFill>
              </a:rPr>
              <a:t>longer</a:t>
            </a:r>
            <a:r>
              <a:rPr lang="es-ES" dirty="0" smtClean="0">
                <a:solidFill>
                  <a:srgbClr val="FFFFFF"/>
                </a:solidFill>
              </a:rPr>
              <a:t> </a:t>
            </a:r>
            <a:r>
              <a:rPr lang="es-ES" dirty="0" err="1" smtClean="0">
                <a:solidFill>
                  <a:srgbClr val="FFFFFF"/>
                </a:solidFill>
              </a:rPr>
              <a:t>employment</a:t>
            </a:r>
            <a:r>
              <a:rPr lang="es-ES" dirty="0" smtClean="0">
                <a:solidFill>
                  <a:srgbClr val="FFFFFF"/>
                </a:solidFill>
              </a:rPr>
              <a:t> </a:t>
            </a:r>
            <a:r>
              <a:rPr lang="es-ES" dirty="0" err="1" smtClean="0">
                <a:solidFill>
                  <a:srgbClr val="FFFFFF"/>
                </a:solidFill>
              </a:rPr>
              <a:t>fund</a:t>
            </a:r>
            <a:r>
              <a:rPr lang="es-ES" dirty="0" smtClean="0">
                <a:solidFill>
                  <a:srgbClr val="FFFFFF"/>
                </a:solidFill>
              </a:rPr>
              <a:t>  </a:t>
            </a:r>
            <a:r>
              <a:rPr lang="es-ES" dirty="0" err="1" smtClean="0">
                <a:solidFill>
                  <a:srgbClr val="FFFFFF"/>
                </a:solidFill>
              </a:rPr>
              <a:t>coverage</a:t>
            </a:r>
            <a:r>
              <a:rPr lang="es-ES" dirty="0" smtClean="0">
                <a:solidFill>
                  <a:srgbClr val="FFFFFF"/>
                </a:solidFill>
              </a:rPr>
              <a:t>  (</a:t>
            </a:r>
            <a:r>
              <a:rPr lang="es-ES" dirty="0" err="1" smtClean="0">
                <a:solidFill>
                  <a:srgbClr val="FFFFFF"/>
                </a:solidFill>
              </a:rPr>
              <a:t>companies</a:t>
            </a:r>
            <a:r>
              <a:rPr lang="es-ES" dirty="0" smtClean="0">
                <a:solidFill>
                  <a:srgbClr val="FFFFFF"/>
                </a:solidFill>
              </a:rPr>
              <a:t> can </a:t>
            </a:r>
            <a:r>
              <a:rPr lang="es-ES" dirty="0" err="1" smtClean="0">
                <a:solidFill>
                  <a:srgbClr val="FFFFFF"/>
                </a:solidFill>
              </a:rPr>
              <a:t>tax</a:t>
            </a:r>
            <a:r>
              <a:rPr lang="es-ES" dirty="0" smtClean="0">
                <a:solidFill>
                  <a:srgbClr val="FFFFFF"/>
                </a:solidFill>
              </a:rPr>
              <a:t> </a:t>
            </a:r>
            <a:r>
              <a:rPr lang="es-ES" dirty="0" err="1" smtClean="0">
                <a:solidFill>
                  <a:srgbClr val="FFFFFF"/>
                </a:solidFill>
              </a:rPr>
              <a:t>deduct</a:t>
            </a:r>
            <a:r>
              <a:rPr lang="es-ES" dirty="0" smtClean="0">
                <a:solidFill>
                  <a:srgbClr val="FFFFFF"/>
                </a:solidFill>
              </a:rPr>
              <a:t> 50% of 1 </a:t>
            </a:r>
            <a:r>
              <a:rPr lang="es-ES" dirty="0" err="1" smtClean="0">
                <a:solidFill>
                  <a:srgbClr val="FFFFFF"/>
                </a:solidFill>
              </a:rPr>
              <a:t>year</a:t>
            </a:r>
            <a:r>
              <a:rPr lang="es-ES" dirty="0" smtClean="0">
                <a:solidFill>
                  <a:srgbClr val="FFFFFF"/>
                </a:solidFill>
              </a:rPr>
              <a:t> </a:t>
            </a:r>
            <a:r>
              <a:rPr lang="es-ES" dirty="0" err="1" smtClean="0">
                <a:solidFill>
                  <a:srgbClr val="FFFFFF"/>
                </a:solidFill>
              </a:rPr>
              <a:t>unpaid</a:t>
            </a:r>
            <a:r>
              <a:rPr lang="es-ES" dirty="0" smtClean="0">
                <a:solidFill>
                  <a:srgbClr val="FFFFFF"/>
                </a:solidFill>
              </a:rPr>
              <a:t> </a:t>
            </a:r>
            <a:r>
              <a:rPr lang="es-ES" dirty="0" err="1" smtClean="0">
                <a:solidFill>
                  <a:srgbClr val="FFFFFF"/>
                </a:solidFill>
              </a:rPr>
              <a:t>employment</a:t>
            </a:r>
            <a:r>
              <a:rPr lang="es-ES" dirty="0" smtClean="0">
                <a:solidFill>
                  <a:srgbClr val="FFFFFF"/>
                </a:solidFill>
              </a:rPr>
              <a:t> </a:t>
            </a:r>
            <a:r>
              <a:rPr lang="es-ES" dirty="0" err="1" smtClean="0">
                <a:solidFill>
                  <a:srgbClr val="FFFFFF"/>
                </a:solidFill>
              </a:rPr>
              <a:t>coverage</a:t>
            </a:r>
            <a:r>
              <a:rPr lang="es-ES" dirty="0" smtClean="0">
                <a:solidFill>
                  <a:srgbClr val="FFFFFF"/>
                </a:solidFill>
              </a:rPr>
              <a:t>)</a:t>
            </a:r>
          </a:p>
          <a:p>
            <a:pPr lvl="1">
              <a:defRPr/>
            </a:pPr>
            <a:r>
              <a:rPr lang="es-ES" dirty="0" err="1" smtClean="0">
                <a:solidFill>
                  <a:srgbClr val="FFFFFF"/>
                </a:solidFill>
              </a:rPr>
              <a:t>Companies</a:t>
            </a:r>
            <a:r>
              <a:rPr lang="es-ES" dirty="0" smtClean="0">
                <a:solidFill>
                  <a:srgbClr val="FFFFFF"/>
                </a:solidFill>
              </a:rPr>
              <a:t> </a:t>
            </a:r>
            <a:r>
              <a:rPr lang="es-ES" dirty="0" err="1" smtClean="0">
                <a:solidFill>
                  <a:srgbClr val="FFFFFF"/>
                </a:solidFill>
              </a:rPr>
              <a:t>wont</a:t>
            </a:r>
            <a:r>
              <a:rPr lang="es-ES" dirty="0" smtClean="0">
                <a:solidFill>
                  <a:srgbClr val="FFFFFF"/>
                </a:solidFill>
              </a:rPr>
              <a:t> </a:t>
            </a:r>
            <a:r>
              <a:rPr lang="es-ES" dirty="0" err="1" smtClean="0">
                <a:solidFill>
                  <a:srgbClr val="FFFFFF"/>
                </a:solidFill>
              </a:rPr>
              <a:t>get</a:t>
            </a:r>
            <a:r>
              <a:rPr lang="es-ES" dirty="0" smtClean="0">
                <a:solidFill>
                  <a:srgbClr val="FFFFFF"/>
                </a:solidFill>
              </a:rPr>
              <a:t> </a:t>
            </a:r>
            <a:r>
              <a:rPr lang="es-ES" dirty="0" err="1" smtClean="0">
                <a:solidFill>
                  <a:srgbClr val="FFFFFF"/>
                </a:solidFill>
              </a:rPr>
              <a:t>interested</a:t>
            </a:r>
            <a:r>
              <a:rPr lang="es-ES" dirty="0" smtClean="0">
                <a:solidFill>
                  <a:srgbClr val="FFFFFF"/>
                </a:solidFill>
              </a:rPr>
              <a:t> in </a:t>
            </a:r>
            <a:r>
              <a:rPr lang="es-ES" dirty="0" err="1" smtClean="0">
                <a:solidFill>
                  <a:srgbClr val="FFFFFF"/>
                </a:solidFill>
              </a:rPr>
              <a:t>you</a:t>
            </a:r>
            <a:r>
              <a:rPr lang="es-ES" dirty="0" smtClean="0">
                <a:solidFill>
                  <a:srgbClr val="FFFFFF"/>
                </a:solidFill>
              </a:rPr>
              <a:t> </a:t>
            </a:r>
            <a:r>
              <a:rPr lang="es-ES" dirty="0" err="1" smtClean="0">
                <a:solidFill>
                  <a:srgbClr val="FFFFFF"/>
                </a:solidFill>
              </a:rPr>
              <a:t>If</a:t>
            </a:r>
            <a:r>
              <a:rPr lang="es-ES" dirty="0" smtClean="0">
                <a:solidFill>
                  <a:srgbClr val="FFFFFF"/>
                </a:solidFill>
              </a:rPr>
              <a:t> </a:t>
            </a:r>
            <a:r>
              <a:rPr lang="es-ES" dirty="0" err="1" smtClean="0">
                <a:solidFill>
                  <a:srgbClr val="FFFFFF"/>
                </a:solidFill>
              </a:rPr>
              <a:t>you</a:t>
            </a:r>
            <a:r>
              <a:rPr lang="es-ES" dirty="0" smtClean="0">
                <a:solidFill>
                  <a:srgbClr val="FFFFFF"/>
                </a:solidFill>
              </a:rPr>
              <a:t> are </a:t>
            </a:r>
            <a:r>
              <a:rPr lang="es-ES" dirty="0" err="1" smtClean="0">
                <a:solidFill>
                  <a:srgbClr val="FFFFFF"/>
                </a:solidFill>
              </a:rPr>
              <a:t>just</a:t>
            </a:r>
            <a:r>
              <a:rPr lang="es-ES" dirty="0" smtClean="0">
                <a:solidFill>
                  <a:srgbClr val="FFFFFF"/>
                </a:solidFill>
              </a:rPr>
              <a:t> </a:t>
            </a:r>
            <a:r>
              <a:rPr lang="es-ES" dirty="0" err="1" smtClean="0">
                <a:solidFill>
                  <a:srgbClr val="FFFFFF"/>
                </a:solidFill>
              </a:rPr>
              <a:t>unemployed</a:t>
            </a:r>
            <a:r>
              <a:rPr lang="es-ES" dirty="0" smtClean="0">
                <a:solidFill>
                  <a:srgbClr val="FFFFFF"/>
                </a:solidFill>
              </a:rPr>
              <a:t>, </a:t>
            </a:r>
            <a:r>
              <a:rPr lang="es-ES" dirty="0" err="1" smtClean="0">
                <a:solidFill>
                  <a:srgbClr val="FFFFFF"/>
                </a:solidFill>
              </a:rPr>
              <a:t>without</a:t>
            </a:r>
            <a:r>
              <a:rPr lang="es-ES" dirty="0" smtClean="0">
                <a:solidFill>
                  <a:srgbClr val="FFFFFF"/>
                </a:solidFill>
              </a:rPr>
              <a:t> </a:t>
            </a:r>
            <a:r>
              <a:rPr lang="es-ES" dirty="0" err="1" smtClean="0">
                <a:solidFill>
                  <a:srgbClr val="FFFFFF"/>
                </a:solidFill>
              </a:rPr>
              <a:t>any</a:t>
            </a:r>
            <a:r>
              <a:rPr lang="es-ES" dirty="0" smtClean="0">
                <a:solidFill>
                  <a:srgbClr val="FFFFFF"/>
                </a:solidFill>
              </a:rPr>
              <a:t> </a:t>
            </a:r>
            <a:r>
              <a:rPr lang="es-ES" dirty="0" err="1" smtClean="0">
                <a:solidFill>
                  <a:srgbClr val="FFFFFF"/>
                </a:solidFill>
              </a:rPr>
              <a:t>employment</a:t>
            </a:r>
            <a:r>
              <a:rPr lang="es-ES" dirty="0" smtClean="0">
                <a:solidFill>
                  <a:srgbClr val="FFFFFF"/>
                </a:solidFill>
              </a:rPr>
              <a:t> </a:t>
            </a:r>
            <a:r>
              <a:rPr lang="es-ES" dirty="0" err="1" smtClean="0">
                <a:solidFill>
                  <a:srgbClr val="FFFFFF"/>
                </a:solidFill>
              </a:rPr>
              <a:t>fund</a:t>
            </a:r>
            <a:r>
              <a:rPr lang="es-ES" dirty="0" smtClean="0">
                <a:solidFill>
                  <a:srgbClr val="FFFFFF"/>
                </a:solidFill>
              </a:rPr>
              <a:t> </a:t>
            </a:r>
            <a:r>
              <a:rPr lang="es-ES" dirty="0" err="1" smtClean="0">
                <a:solidFill>
                  <a:srgbClr val="FFFFFF"/>
                </a:solidFill>
              </a:rPr>
              <a:t>coverage</a:t>
            </a:r>
            <a:endParaRPr lang="es-ES" dirty="0" smtClean="0">
              <a:solidFill>
                <a:srgbClr val="FFFFFF"/>
              </a:solidFill>
            </a:endParaRPr>
          </a:p>
        </p:txBody>
      </p:sp>
      <p:pic>
        <p:nvPicPr>
          <p:cNvPr id="30725" name="Picture 2" descr="http://www.ugt.es/ReformaLaboral/REFORMA20120219_UGT_4d.jpg">
            <a:hlinkClick r:id="rId3" tooltip="NO a la Reforma Labor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524033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949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sp>
        <p:nvSpPr>
          <p:cNvPr id="4" name="Marcador de contenido 2"/>
          <p:cNvSpPr txBox="1">
            <a:spLocks/>
          </p:cNvSpPr>
          <p:nvPr/>
        </p:nvSpPr>
        <p:spPr>
          <a:xfrm>
            <a:off x="482600" y="1625601"/>
            <a:ext cx="8229600" cy="3315567"/>
          </a:xfrm>
          <a:prstGeom prst="rect">
            <a:avLst/>
          </a:prstGeom>
        </p:spPr>
        <p:style>
          <a:lnRef idx="0">
            <a:schemeClr val="dk1"/>
          </a:lnRef>
          <a:fillRef idx="3">
            <a:schemeClr val="dk1"/>
          </a:fillRef>
          <a:effectRef idx="3">
            <a:schemeClr val="dk1"/>
          </a:effectRef>
          <a:fontRef idx="minor">
            <a:schemeClr val="lt1"/>
          </a:fontRef>
        </p:style>
        <p:txBody>
          <a:bodyPr>
            <a:normAutofit fontScale="85000" lnSpcReduction="2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r>
              <a:rPr lang="es-ES" sz="4000"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Training contract</a:t>
            </a:r>
            <a:r>
              <a:rPr lang="es-ES" smtClean="0">
                <a:solidFill>
                  <a:srgbClr val="FFFFFF"/>
                </a:solidFill>
              </a:rPr>
              <a:t>:</a:t>
            </a:r>
          </a:p>
          <a:p>
            <a:pPr lvl="1">
              <a:defRPr/>
            </a:pPr>
            <a:endParaRPr lang="es-ES" smtClean="0">
              <a:solidFill>
                <a:srgbClr val="FFFFFF"/>
              </a:solidFill>
            </a:endParaRPr>
          </a:p>
          <a:p>
            <a:pPr lvl="1">
              <a:defRPr/>
            </a:pPr>
            <a:r>
              <a:rPr lang="es-ES" smtClean="0">
                <a:solidFill>
                  <a:srgbClr val="FFFFFF"/>
                </a:solidFill>
              </a:rPr>
              <a:t>From 16 to 30 year-old workers (this period could be covered by the same workers changing his/her functions every 3 years) (no limit for handicapped workers)</a:t>
            </a:r>
          </a:p>
          <a:p>
            <a:pPr lvl="1">
              <a:defRPr/>
            </a:pPr>
            <a:endParaRPr lang="es-ES" smtClean="0">
              <a:solidFill>
                <a:srgbClr val="FFFFFF"/>
              </a:solidFill>
            </a:endParaRPr>
          </a:p>
          <a:p>
            <a:pPr lvl="1">
              <a:defRPr/>
            </a:pPr>
            <a:r>
              <a:rPr lang="es-ES" smtClean="0">
                <a:solidFill>
                  <a:srgbClr val="FFFFFF"/>
                </a:solidFill>
              </a:rPr>
              <a:t>After the first year  contract, time devoted to work could reach 85%</a:t>
            </a:r>
            <a:endParaRPr lang="es-ES" dirty="0">
              <a:solidFill>
                <a:srgbClr val="FFFFFF"/>
              </a:solidFill>
            </a:endParaRPr>
          </a:p>
        </p:txBody>
      </p:sp>
      <p:pic>
        <p:nvPicPr>
          <p:cNvPr id="31749"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49418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6608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sp>
        <p:nvSpPr>
          <p:cNvPr id="4" name="Marcador de contenido 2"/>
          <p:cNvSpPr txBox="1">
            <a:spLocks/>
          </p:cNvSpPr>
          <p:nvPr/>
        </p:nvSpPr>
        <p:spPr>
          <a:xfrm>
            <a:off x="457200" y="1600201"/>
            <a:ext cx="8229600" cy="3412976"/>
          </a:xfrm>
          <a:prstGeom prst="rect">
            <a:avLst/>
          </a:prstGeom>
        </p:spPr>
        <p:style>
          <a:lnRef idx="0">
            <a:schemeClr val="dk1"/>
          </a:lnRef>
          <a:fillRef idx="3">
            <a:schemeClr val="dk1"/>
          </a:fillRef>
          <a:effectRef idx="3">
            <a:schemeClr val="dk1"/>
          </a:effectRef>
          <a:fontRef idx="minor">
            <a:schemeClr val="lt1"/>
          </a:fontRef>
        </p:style>
        <p:txBody>
          <a:bodyPr>
            <a:normAutofit fontScale="925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r>
              <a:rPr lang="es-ES" sz="4000"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Collective Agreement</a:t>
            </a:r>
            <a:r>
              <a:rPr lang="es-ES" smtClean="0">
                <a:solidFill>
                  <a:srgbClr val="FFFFFF"/>
                </a:solidFill>
              </a:rPr>
              <a:t>:</a:t>
            </a:r>
          </a:p>
          <a:p>
            <a:pPr lvl="1">
              <a:defRPr/>
            </a:pPr>
            <a:r>
              <a:rPr lang="es-ES" smtClean="0">
                <a:solidFill>
                  <a:srgbClr val="FFFFFF"/>
                </a:solidFill>
              </a:rPr>
              <a:t>All possible flexibility measures (to be negociated by social agentes) are regulated/imposed by law:</a:t>
            </a:r>
          </a:p>
          <a:p>
            <a:pPr lvl="2">
              <a:defRPr/>
            </a:pPr>
            <a:endParaRPr lang="es-ES" smtClean="0">
              <a:solidFill>
                <a:srgbClr val="FFFFFF"/>
              </a:solidFill>
            </a:endParaRPr>
          </a:p>
          <a:p>
            <a:pPr lvl="2">
              <a:defRPr/>
            </a:pPr>
            <a:r>
              <a:rPr lang="es-ES" smtClean="0">
                <a:solidFill>
                  <a:srgbClr val="FFFFFF"/>
                </a:solidFill>
              </a:rPr>
              <a:t>The </a:t>
            </a:r>
            <a:r>
              <a:rPr lang="es-ES" strike="sngStrike" smtClean="0">
                <a:solidFill>
                  <a:srgbClr val="FFFFFF"/>
                </a:solidFill>
              </a:rPr>
              <a:t>Businessman</a:t>
            </a:r>
            <a:r>
              <a:rPr lang="es-ES" smtClean="0">
                <a:solidFill>
                  <a:srgbClr val="FFFFFF"/>
                </a:solidFill>
              </a:rPr>
              <a:t>/entrepreneur has not any obligation to inform, consult, justify anything </a:t>
            </a:r>
          </a:p>
          <a:p>
            <a:pPr lvl="2">
              <a:defRPr/>
            </a:pPr>
            <a:r>
              <a:rPr lang="es-ES" smtClean="0">
                <a:solidFill>
                  <a:srgbClr val="FFFFFF"/>
                </a:solidFill>
              </a:rPr>
              <a:t>CA </a:t>
            </a:r>
            <a:r>
              <a:rPr lang="es-ES" b="1" smtClean="0">
                <a:solidFill>
                  <a:srgbClr val="FFFFFF"/>
                </a:solidFill>
              </a:rPr>
              <a:t>retroactivity is over</a:t>
            </a:r>
            <a:endParaRPr lang="es-ES" b="1" dirty="0">
              <a:solidFill>
                <a:srgbClr val="FFFFFF"/>
              </a:solidFill>
            </a:endParaRPr>
          </a:p>
        </p:txBody>
      </p:sp>
      <p:pic>
        <p:nvPicPr>
          <p:cNvPr id="32773"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49418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1494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3796"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1"/>
            <a:ext cx="8229600" cy="3196951"/>
          </a:xfrm>
          <a:prstGeom prst="rect">
            <a:avLst/>
          </a:prstGeom>
        </p:spPr>
        <p:style>
          <a:lnRef idx="0">
            <a:schemeClr val="dk1"/>
          </a:lnRef>
          <a:fillRef idx="3">
            <a:schemeClr val="dk1"/>
          </a:fillRef>
          <a:effectRef idx="3">
            <a:schemeClr val="dk1"/>
          </a:effectRef>
          <a:fontRef idx="minor">
            <a:schemeClr val="lt1"/>
          </a:fontRef>
        </p:style>
        <p:txBody>
          <a:bodyPr>
            <a:normAutofit fontScale="70000" lnSpcReduction="2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r>
              <a:rPr lang="es-ES" sz="4000"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Collective Bargaining</a:t>
            </a:r>
            <a:r>
              <a:rPr lang="es-ES" smtClean="0">
                <a:solidFill>
                  <a:srgbClr val="FFFFFF"/>
                </a:solidFill>
              </a:rPr>
              <a:t>:</a:t>
            </a:r>
          </a:p>
          <a:p>
            <a:pPr lvl="1">
              <a:defRPr/>
            </a:pPr>
            <a:r>
              <a:rPr lang="es-ES" smtClean="0">
                <a:solidFill>
                  <a:srgbClr val="FFFFFF"/>
                </a:solidFill>
              </a:rPr>
              <a:t>COMPANY LEVEL TARGETED to avoid TU representation</a:t>
            </a:r>
          </a:p>
          <a:p>
            <a:pPr lvl="1">
              <a:defRPr/>
            </a:pPr>
            <a:endParaRPr lang="es-ES" smtClean="0">
              <a:solidFill>
                <a:srgbClr val="FFFFFF"/>
              </a:solidFill>
            </a:endParaRPr>
          </a:p>
          <a:p>
            <a:pPr lvl="1">
              <a:defRPr/>
            </a:pPr>
            <a:r>
              <a:rPr lang="es-ES" smtClean="0">
                <a:solidFill>
                  <a:srgbClr val="FFFFFF"/>
                </a:solidFill>
              </a:rPr>
              <a:t>CA is over (it vanishes off the face of the earth) after 2 years of negotiation without reaching an agreement then the existing higher scope CA is applicable.</a:t>
            </a:r>
          </a:p>
          <a:p>
            <a:pPr lvl="1">
              <a:defRPr/>
            </a:pPr>
            <a:endParaRPr lang="es-ES" smtClean="0">
              <a:solidFill>
                <a:srgbClr val="FFFFFF"/>
              </a:solidFill>
            </a:endParaRPr>
          </a:p>
          <a:p>
            <a:pPr lvl="1">
              <a:defRPr/>
            </a:pPr>
            <a:r>
              <a:rPr lang="es-ES" smtClean="0">
                <a:solidFill>
                  <a:srgbClr val="FFFFFF"/>
                </a:solidFill>
              </a:rPr>
              <a:t>As a result of it (and when the company decides to opt out of the CA)  salaries , working hours shifts… can be dawnward , ie:  the nationwide average  salarie (€21.500) could be  turn into the national minimum wage  (€7.700)</a:t>
            </a:r>
            <a:endParaRPr lang="es-ES" dirty="0">
              <a:solidFill>
                <a:srgbClr val="FFFFFF"/>
              </a:solidFill>
            </a:endParaRPr>
          </a:p>
        </p:txBody>
      </p:sp>
    </p:spTree>
    <p:extLst>
      <p:ext uri="{BB962C8B-B14F-4D97-AF65-F5344CB8AC3E}">
        <p14:creationId xmlns:p14="http://schemas.microsoft.com/office/powerpoint/2010/main" val="212189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fr-BE" sz="6600" dirty="0" smtClean="0"/>
              <a:t>La diminution du choix</a:t>
            </a:r>
            <a:endParaRPr lang="fr-BE" sz="6600" dirty="0"/>
          </a:p>
        </p:txBody>
      </p:sp>
      <p:sp>
        <p:nvSpPr>
          <p:cNvPr id="6" name="Ondertitel 5"/>
          <p:cNvSpPr>
            <a:spLocks noGrp="1"/>
          </p:cNvSpPr>
          <p:nvPr>
            <p:ph type="subTitle" idx="1"/>
          </p:nvPr>
        </p:nvSpPr>
        <p:spPr/>
        <p:txBody>
          <a:bodyPr/>
          <a:lstStyle/>
          <a:p>
            <a:endParaRPr lang="fr-BE" dirty="0"/>
          </a:p>
        </p:txBody>
      </p:sp>
      <p:sp>
        <p:nvSpPr>
          <p:cNvPr id="4" name="Tijdelijke aanduiding voor dianummer 3"/>
          <p:cNvSpPr>
            <a:spLocks noGrp="1"/>
          </p:cNvSpPr>
          <p:nvPr>
            <p:ph type="sldNum" sz="quarter" idx="12"/>
          </p:nvPr>
        </p:nvSpPr>
        <p:spPr/>
        <p:txBody>
          <a:bodyPr/>
          <a:lstStyle/>
          <a:p>
            <a:fld id="{F38DF745-7D3F-47F4-83A3-874385CFAA69}"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1518975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4"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4820"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txBox="1">
            <a:spLocks/>
          </p:cNvSpPr>
          <p:nvPr/>
        </p:nvSpPr>
        <p:spPr>
          <a:xfrm>
            <a:off x="457200" y="1600201"/>
            <a:ext cx="8229600" cy="3226667"/>
          </a:xfrm>
          <a:prstGeom prst="rect">
            <a:avLst/>
          </a:prstGeom>
        </p:spPr>
        <p:style>
          <a:lnRef idx="0">
            <a:schemeClr val="dk1"/>
          </a:lnRef>
          <a:fillRef idx="3">
            <a:schemeClr val="dk1"/>
          </a:fillRef>
          <a:effectRef idx="3">
            <a:schemeClr val="dk1"/>
          </a:effectRef>
          <a:fontRef idx="minor">
            <a:schemeClr val="lt1"/>
          </a:fontRef>
        </p:style>
        <p:txBody>
          <a:bodyPr>
            <a:normAutofit fontScale="92500" lnSpcReduction="10000"/>
          </a:bodyPr>
          <a:lstStyle>
            <a:lvl1pPr marL="342900" indent="-342900" algn="l" rtl="0" fontAlgn="base">
              <a:spcBef>
                <a:spcPct val="20000"/>
              </a:spcBef>
              <a:spcAft>
                <a:spcPct val="0"/>
              </a:spcAft>
              <a:buChar char="•"/>
              <a:defRPr sz="3200">
                <a:solidFill>
                  <a:schemeClr val="lt1"/>
                </a:solidFill>
                <a:latin typeface="+mn-lt"/>
                <a:ea typeface="+mn-ea"/>
                <a:cs typeface="+mn-cs"/>
              </a:defRPr>
            </a:lvl1pPr>
            <a:lvl2pPr marL="742950" indent="-285750" algn="l" rtl="0" fontAlgn="base">
              <a:spcBef>
                <a:spcPct val="20000"/>
              </a:spcBef>
              <a:spcAft>
                <a:spcPct val="0"/>
              </a:spcAft>
              <a:buChar char="–"/>
              <a:defRPr sz="2800">
                <a:solidFill>
                  <a:schemeClr val="lt1"/>
                </a:solidFill>
                <a:latin typeface="+mn-lt"/>
                <a:ea typeface="+mn-ea"/>
                <a:cs typeface="+mn-cs"/>
              </a:defRPr>
            </a:lvl2pPr>
            <a:lvl3pPr marL="1143000" indent="-228600" algn="l" rtl="0" fontAlgn="base">
              <a:spcBef>
                <a:spcPct val="20000"/>
              </a:spcBef>
              <a:spcAft>
                <a:spcPct val="0"/>
              </a:spcAft>
              <a:buChar char="•"/>
              <a:defRPr sz="2400">
                <a:solidFill>
                  <a:schemeClr val="lt1"/>
                </a:solidFill>
                <a:latin typeface="+mn-lt"/>
                <a:ea typeface="+mn-ea"/>
                <a:cs typeface="+mn-cs"/>
              </a:defRPr>
            </a:lvl3pPr>
            <a:lvl4pPr marL="1600200" indent="-228600" algn="l" rtl="0" fontAlgn="base">
              <a:spcBef>
                <a:spcPct val="20000"/>
              </a:spcBef>
              <a:spcAft>
                <a:spcPct val="0"/>
              </a:spcAft>
              <a:buChar char="–"/>
              <a:defRPr sz="2000">
                <a:solidFill>
                  <a:schemeClr val="lt1"/>
                </a:solidFill>
                <a:latin typeface="+mn-lt"/>
                <a:ea typeface="+mn-ea"/>
                <a:cs typeface="+mn-cs"/>
              </a:defRPr>
            </a:lvl4pPr>
            <a:lvl5pPr marL="2057400" indent="-228600" algn="l" rtl="0" fontAlgn="base">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defRPr/>
            </a:pPr>
            <a:r>
              <a:rPr lang="es-E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REDUNDANCY PROCEDURE</a:t>
            </a:r>
            <a:r>
              <a:rPr lang="es-ES" dirty="0" smtClean="0">
                <a:solidFill>
                  <a:srgbClr val="FFFFFF"/>
                </a:solidFill>
              </a:rPr>
              <a:t>:</a:t>
            </a:r>
          </a:p>
          <a:p>
            <a:pPr lvl="1">
              <a:defRPr/>
            </a:pPr>
            <a:endParaRPr lang="es-ES" dirty="0" smtClean="0">
              <a:solidFill>
                <a:srgbClr val="FFFFFF"/>
              </a:solidFill>
            </a:endParaRPr>
          </a:p>
          <a:p>
            <a:pPr lvl="1">
              <a:defRPr/>
            </a:pPr>
            <a:r>
              <a:rPr lang="es-ES" dirty="0" err="1" smtClean="0">
                <a:solidFill>
                  <a:srgbClr val="FFFFFF"/>
                </a:solidFill>
              </a:rPr>
              <a:t>Requirement</a:t>
            </a:r>
            <a:r>
              <a:rPr lang="es-ES" dirty="0" smtClean="0">
                <a:solidFill>
                  <a:srgbClr val="FFFFFF"/>
                </a:solidFill>
              </a:rPr>
              <a:t> </a:t>
            </a:r>
            <a:r>
              <a:rPr lang="es-ES" dirty="0" err="1" smtClean="0">
                <a:solidFill>
                  <a:srgbClr val="FFFFFF"/>
                </a:solidFill>
              </a:rPr>
              <a:t>for</a:t>
            </a:r>
            <a:r>
              <a:rPr lang="es-ES" dirty="0" smtClean="0">
                <a:solidFill>
                  <a:srgbClr val="FFFFFF"/>
                </a:solidFill>
              </a:rPr>
              <a:t> </a:t>
            </a:r>
            <a:r>
              <a:rPr lang="es-ES" dirty="0" err="1" smtClean="0">
                <a:solidFill>
                  <a:srgbClr val="FFFFFF"/>
                </a:solidFill>
              </a:rPr>
              <a:t>official</a:t>
            </a:r>
            <a:r>
              <a:rPr lang="es-ES" dirty="0" smtClean="0">
                <a:solidFill>
                  <a:srgbClr val="FFFFFF"/>
                </a:solidFill>
              </a:rPr>
              <a:t> </a:t>
            </a:r>
            <a:r>
              <a:rPr lang="es-ES" dirty="0" err="1" smtClean="0">
                <a:solidFill>
                  <a:srgbClr val="FFFFFF"/>
                </a:solidFill>
              </a:rPr>
              <a:t>authorization</a:t>
            </a:r>
            <a:r>
              <a:rPr lang="es-ES" dirty="0" smtClean="0">
                <a:solidFill>
                  <a:srgbClr val="FFFFFF"/>
                </a:solidFill>
              </a:rPr>
              <a:t> </a:t>
            </a:r>
            <a:r>
              <a:rPr lang="es-ES" dirty="0" err="1" smtClean="0">
                <a:solidFill>
                  <a:srgbClr val="FFFFFF"/>
                </a:solidFill>
              </a:rPr>
              <a:t>is</a:t>
            </a:r>
            <a:r>
              <a:rPr lang="es-ES" dirty="0" smtClean="0">
                <a:solidFill>
                  <a:srgbClr val="FFFFFF"/>
                </a:solidFill>
              </a:rPr>
              <a:t> </a:t>
            </a:r>
            <a:r>
              <a:rPr lang="es-ES" dirty="0" err="1" smtClean="0">
                <a:solidFill>
                  <a:srgbClr val="FFFFFF"/>
                </a:solidFill>
              </a:rPr>
              <a:t>over</a:t>
            </a:r>
            <a:endParaRPr lang="es-ES" dirty="0" smtClean="0">
              <a:solidFill>
                <a:srgbClr val="FFFFFF"/>
              </a:solidFill>
            </a:endParaRPr>
          </a:p>
          <a:p>
            <a:pPr lvl="1">
              <a:defRPr/>
            </a:pPr>
            <a:r>
              <a:rPr lang="es-ES" dirty="0" smtClean="0">
                <a:solidFill>
                  <a:srgbClr val="FFFFFF"/>
                </a:solidFill>
              </a:rPr>
              <a:t> Workers’ </a:t>
            </a:r>
            <a:r>
              <a:rPr lang="es-ES" dirty="0" err="1" smtClean="0">
                <a:solidFill>
                  <a:srgbClr val="FFFFFF"/>
                </a:solidFill>
              </a:rPr>
              <a:t>representatives</a:t>
            </a:r>
            <a:r>
              <a:rPr lang="es-ES" dirty="0" smtClean="0">
                <a:solidFill>
                  <a:srgbClr val="FFFFFF"/>
                </a:solidFill>
              </a:rPr>
              <a:t> </a:t>
            </a:r>
            <a:r>
              <a:rPr lang="es-ES" dirty="0" err="1" smtClean="0">
                <a:solidFill>
                  <a:srgbClr val="FFFFFF"/>
                </a:solidFill>
              </a:rPr>
              <a:t>agreement</a:t>
            </a:r>
            <a:r>
              <a:rPr lang="es-ES" dirty="0" smtClean="0">
                <a:solidFill>
                  <a:srgbClr val="FFFFFF"/>
                </a:solidFill>
              </a:rPr>
              <a:t> </a:t>
            </a:r>
            <a:r>
              <a:rPr lang="es-ES" dirty="0" err="1" smtClean="0">
                <a:solidFill>
                  <a:srgbClr val="FFFFFF"/>
                </a:solidFill>
              </a:rPr>
              <a:t>is</a:t>
            </a:r>
            <a:r>
              <a:rPr lang="es-ES" dirty="0" smtClean="0">
                <a:solidFill>
                  <a:srgbClr val="FFFFFF"/>
                </a:solidFill>
              </a:rPr>
              <a:t> nos </a:t>
            </a:r>
            <a:r>
              <a:rPr lang="es-ES" dirty="0" err="1" smtClean="0">
                <a:solidFill>
                  <a:srgbClr val="FFFFFF"/>
                </a:solidFill>
              </a:rPr>
              <a:t>requiered</a:t>
            </a:r>
            <a:endParaRPr lang="es-ES" dirty="0" smtClean="0">
              <a:solidFill>
                <a:srgbClr val="FFFFFF"/>
              </a:solidFill>
            </a:endParaRPr>
          </a:p>
          <a:p>
            <a:pPr lvl="1">
              <a:defRPr/>
            </a:pPr>
            <a:r>
              <a:rPr lang="es-ES" dirty="0" err="1" smtClean="0">
                <a:solidFill>
                  <a:srgbClr val="FFFFFF"/>
                </a:solidFill>
              </a:rPr>
              <a:t>Objective</a:t>
            </a:r>
            <a:r>
              <a:rPr lang="es-ES" dirty="0" smtClean="0">
                <a:solidFill>
                  <a:srgbClr val="FFFFFF"/>
                </a:solidFill>
              </a:rPr>
              <a:t> </a:t>
            </a:r>
            <a:r>
              <a:rPr lang="es-ES" dirty="0" err="1" smtClean="0">
                <a:solidFill>
                  <a:srgbClr val="FFFFFF"/>
                </a:solidFill>
              </a:rPr>
              <a:t>Reasons</a:t>
            </a:r>
            <a:r>
              <a:rPr lang="es-ES" dirty="0" smtClean="0">
                <a:solidFill>
                  <a:srgbClr val="FFFFFF"/>
                </a:solidFill>
              </a:rPr>
              <a:t> </a:t>
            </a:r>
            <a:r>
              <a:rPr lang="es-ES" dirty="0" err="1" smtClean="0">
                <a:solidFill>
                  <a:srgbClr val="FFFFFF"/>
                </a:solidFill>
              </a:rPr>
              <a:t>required</a:t>
            </a:r>
            <a:r>
              <a:rPr lang="es-ES" dirty="0" smtClean="0">
                <a:solidFill>
                  <a:srgbClr val="FFFFFF"/>
                </a:solidFill>
              </a:rPr>
              <a:t> are  </a:t>
            </a:r>
            <a:r>
              <a:rPr lang="es-ES" dirty="0" err="1" smtClean="0">
                <a:solidFill>
                  <a:srgbClr val="FFFFFF"/>
                </a:solidFill>
              </a:rPr>
              <a:t>fulfilled</a:t>
            </a:r>
            <a:r>
              <a:rPr lang="es-ES" dirty="0" smtClean="0">
                <a:solidFill>
                  <a:srgbClr val="FFFFFF"/>
                </a:solidFill>
              </a:rPr>
              <a:t> in </a:t>
            </a:r>
            <a:r>
              <a:rPr lang="es-ES" dirty="0" err="1" smtClean="0">
                <a:solidFill>
                  <a:srgbClr val="FFFFFF"/>
                </a:solidFill>
              </a:rPr>
              <a:t>advance</a:t>
            </a:r>
            <a:endParaRPr lang="es-ES" dirty="0">
              <a:solidFill>
                <a:srgbClr val="FFFFFF"/>
              </a:solidFill>
            </a:endParaRPr>
          </a:p>
        </p:txBody>
      </p:sp>
    </p:spTree>
    <p:extLst>
      <p:ext uri="{BB962C8B-B14F-4D97-AF65-F5344CB8AC3E}">
        <p14:creationId xmlns:p14="http://schemas.microsoft.com/office/powerpoint/2010/main" val="2880607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5844"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3"/>
            <a:ext cx="8229600" cy="3226666"/>
          </a:xfrm>
          <a:prstGeom prst="rect">
            <a:avLst/>
          </a:prstGeom>
        </p:spPr>
        <p:style>
          <a:lnRef idx="0">
            <a:schemeClr val="dk1"/>
          </a:lnRef>
          <a:fillRef idx="3">
            <a:schemeClr val="dk1"/>
          </a:fillRef>
          <a:effectRef idx="3">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defRPr/>
            </a:pPr>
            <a:r>
              <a:rPr lang="es-ES"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Dismissals</a:t>
            </a:r>
            <a:r>
              <a:rPr lang="es-ES" dirty="0" smtClean="0">
                <a:solidFill>
                  <a:srgbClr val="FFFFFF"/>
                </a:solidFill>
              </a:rPr>
              <a:t>:</a:t>
            </a:r>
          </a:p>
          <a:p>
            <a:pPr lvl="1">
              <a:defRPr/>
            </a:pPr>
            <a:r>
              <a:rPr lang="es-ES" sz="2600" dirty="0" err="1" smtClean="0">
                <a:solidFill>
                  <a:srgbClr val="FFFFFF"/>
                </a:solidFill>
              </a:rPr>
              <a:t>Any</a:t>
            </a:r>
            <a:r>
              <a:rPr lang="es-ES" sz="2600" dirty="0" smtClean="0">
                <a:solidFill>
                  <a:srgbClr val="FFFFFF"/>
                </a:solidFill>
              </a:rPr>
              <a:t> unilateral </a:t>
            </a:r>
            <a:r>
              <a:rPr lang="es-ES" sz="2600" dirty="0" err="1" smtClean="0">
                <a:solidFill>
                  <a:srgbClr val="FFFFFF"/>
                </a:solidFill>
              </a:rPr>
              <a:t>decision</a:t>
            </a:r>
            <a:r>
              <a:rPr lang="es-ES" sz="2600" dirty="0" smtClean="0">
                <a:solidFill>
                  <a:srgbClr val="FFFFFF"/>
                </a:solidFill>
              </a:rPr>
              <a:t> of </a:t>
            </a:r>
            <a:r>
              <a:rPr lang="es-ES" sz="2600" dirty="0" err="1" smtClean="0">
                <a:solidFill>
                  <a:srgbClr val="FFFFFF"/>
                </a:solidFill>
              </a:rPr>
              <a:t>the</a:t>
            </a:r>
            <a:r>
              <a:rPr lang="es-ES" sz="2600" dirty="0" smtClean="0">
                <a:solidFill>
                  <a:srgbClr val="FFFFFF"/>
                </a:solidFill>
              </a:rPr>
              <a:t> </a:t>
            </a:r>
            <a:r>
              <a:rPr lang="es-ES" sz="2600" dirty="0" err="1" smtClean="0">
                <a:solidFill>
                  <a:srgbClr val="FFFFFF"/>
                </a:solidFill>
              </a:rPr>
              <a:t>employer</a:t>
            </a:r>
            <a:r>
              <a:rPr lang="es-ES" sz="2600" dirty="0" smtClean="0">
                <a:solidFill>
                  <a:srgbClr val="FFFFFF"/>
                </a:solidFill>
              </a:rPr>
              <a:t> </a:t>
            </a:r>
            <a:r>
              <a:rPr lang="es-ES" sz="2600" dirty="0" err="1" smtClean="0">
                <a:solidFill>
                  <a:srgbClr val="FFFFFF"/>
                </a:solidFill>
              </a:rPr>
              <a:t>allows</a:t>
            </a:r>
            <a:r>
              <a:rPr lang="es-ES" sz="2600" dirty="0" smtClean="0">
                <a:solidFill>
                  <a:srgbClr val="FFFFFF"/>
                </a:solidFill>
              </a:rPr>
              <a:t> free </a:t>
            </a:r>
            <a:r>
              <a:rPr lang="es-ES" sz="2600" dirty="0" err="1" smtClean="0">
                <a:solidFill>
                  <a:srgbClr val="FFFFFF"/>
                </a:solidFill>
              </a:rPr>
              <a:t>legitimate</a:t>
            </a:r>
            <a:r>
              <a:rPr lang="es-ES" sz="2600" dirty="0" smtClean="0">
                <a:solidFill>
                  <a:srgbClr val="FFFFFF"/>
                </a:solidFill>
              </a:rPr>
              <a:t> </a:t>
            </a:r>
            <a:r>
              <a:rPr lang="es-ES" sz="2600" dirty="0" err="1" smtClean="0">
                <a:solidFill>
                  <a:srgbClr val="FFFFFF"/>
                </a:solidFill>
              </a:rPr>
              <a:t>dismissals</a:t>
            </a:r>
            <a:endParaRPr lang="es-ES" sz="2600" dirty="0" smtClean="0">
              <a:solidFill>
                <a:srgbClr val="FFFFFF"/>
              </a:solidFill>
            </a:endParaRPr>
          </a:p>
          <a:p>
            <a:pPr lvl="1">
              <a:defRPr/>
            </a:pPr>
            <a:r>
              <a:rPr lang="es-ES" sz="2600" dirty="0" err="1" smtClean="0">
                <a:solidFill>
                  <a:srgbClr val="FFFFFF"/>
                </a:solidFill>
              </a:rPr>
              <a:t>Any</a:t>
            </a:r>
            <a:r>
              <a:rPr lang="es-ES" sz="2600" dirty="0" smtClean="0">
                <a:solidFill>
                  <a:srgbClr val="FFFFFF"/>
                </a:solidFill>
              </a:rPr>
              <a:t> </a:t>
            </a:r>
            <a:r>
              <a:rPr lang="es-ES" sz="2600" dirty="0" err="1" smtClean="0">
                <a:solidFill>
                  <a:srgbClr val="FFFFFF"/>
                </a:solidFill>
              </a:rPr>
              <a:t>company</a:t>
            </a:r>
            <a:r>
              <a:rPr lang="es-ES" sz="2600" dirty="0" smtClean="0">
                <a:solidFill>
                  <a:srgbClr val="FFFFFF"/>
                </a:solidFill>
              </a:rPr>
              <a:t> </a:t>
            </a:r>
            <a:r>
              <a:rPr lang="es-ES" sz="2600" dirty="0" err="1" smtClean="0">
                <a:solidFill>
                  <a:srgbClr val="FFFFFF"/>
                </a:solidFill>
              </a:rPr>
              <a:t>just</a:t>
            </a:r>
            <a:r>
              <a:rPr lang="es-ES" sz="2600" dirty="0" smtClean="0">
                <a:solidFill>
                  <a:srgbClr val="FFFFFF"/>
                </a:solidFill>
              </a:rPr>
              <a:t> </a:t>
            </a:r>
            <a:r>
              <a:rPr lang="es-ES" sz="2600" dirty="0" err="1" smtClean="0">
                <a:solidFill>
                  <a:srgbClr val="FFFFFF"/>
                </a:solidFill>
              </a:rPr>
              <a:t>needs</a:t>
            </a:r>
            <a:r>
              <a:rPr lang="es-ES" sz="2600" dirty="0" smtClean="0">
                <a:solidFill>
                  <a:srgbClr val="FFFFFF"/>
                </a:solidFill>
              </a:rPr>
              <a:t> </a:t>
            </a:r>
            <a:r>
              <a:rPr lang="es-ES" sz="2600" dirty="0" err="1" smtClean="0">
                <a:solidFill>
                  <a:srgbClr val="FFFFFF"/>
                </a:solidFill>
              </a:rPr>
              <a:t>to</a:t>
            </a:r>
            <a:r>
              <a:rPr lang="es-ES" sz="2600" dirty="0" smtClean="0">
                <a:solidFill>
                  <a:srgbClr val="FFFFFF"/>
                </a:solidFill>
              </a:rPr>
              <a:t> </a:t>
            </a:r>
            <a:r>
              <a:rPr lang="es-ES" sz="2600" dirty="0" err="1" smtClean="0">
                <a:solidFill>
                  <a:srgbClr val="FFFFFF"/>
                </a:solidFill>
              </a:rPr>
              <a:t>provide</a:t>
            </a:r>
            <a:r>
              <a:rPr lang="es-ES" sz="2600" dirty="0" smtClean="0">
                <a:solidFill>
                  <a:srgbClr val="FFFFFF"/>
                </a:solidFill>
              </a:rPr>
              <a:t> a </a:t>
            </a:r>
            <a:r>
              <a:rPr lang="es-ES" sz="2600" dirty="0" err="1" smtClean="0">
                <a:solidFill>
                  <a:srgbClr val="FFFFFF"/>
                </a:solidFill>
              </a:rPr>
              <a:t>three-month</a:t>
            </a:r>
            <a:r>
              <a:rPr lang="es-ES" sz="2600" dirty="0" smtClean="0">
                <a:solidFill>
                  <a:srgbClr val="FFFFFF"/>
                </a:solidFill>
              </a:rPr>
              <a:t> </a:t>
            </a:r>
            <a:r>
              <a:rPr lang="es-ES" sz="2600" dirty="0" err="1" smtClean="0">
                <a:solidFill>
                  <a:srgbClr val="FFFFFF"/>
                </a:solidFill>
              </a:rPr>
              <a:t>downward</a:t>
            </a:r>
            <a:r>
              <a:rPr lang="es-ES" sz="2600" dirty="0" smtClean="0">
                <a:solidFill>
                  <a:srgbClr val="FFFFFF"/>
                </a:solidFill>
              </a:rPr>
              <a:t> </a:t>
            </a:r>
            <a:r>
              <a:rPr lang="es-ES" sz="2600" dirty="0" err="1" smtClean="0">
                <a:solidFill>
                  <a:srgbClr val="FFFFFF"/>
                </a:solidFill>
              </a:rPr>
              <a:t>progressive</a:t>
            </a:r>
            <a:r>
              <a:rPr lang="es-ES" sz="2600" dirty="0" smtClean="0">
                <a:solidFill>
                  <a:srgbClr val="FFFFFF"/>
                </a:solidFill>
              </a:rPr>
              <a:t>  sales </a:t>
            </a:r>
            <a:r>
              <a:rPr lang="es-ES" sz="2600" dirty="0" err="1" smtClean="0">
                <a:solidFill>
                  <a:srgbClr val="FFFFFF"/>
                </a:solidFill>
              </a:rPr>
              <a:t>or</a:t>
            </a:r>
            <a:r>
              <a:rPr lang="es-ES" sz="2600" dirty="0" smtClean="0">
                <a:solidFill>
                  <a:srgbClr val="FFFFFF"/>
                </a:solidFill>
              </a:rPr>
              <a:t> </a:t>
            </a:r>
            <a:r>
              <a:rPr lang="es-ES" sz="2600" dirty="0" err="1" smtClean="0">
                <a:solidFill>
                  <a:srgbClr val="FFFFFF"/>
                </a:solidFill>
              </a:rPr>
              <a:t>profits</a:t>
            </a:r>
            <a:r>
              <a:rPr lang="es-ES" sz="2600" dirty="0" smtClean="0">
                <a:solidFill>
                  <a:srgbClr val="FFFFFF"/>
                </a:solidFill>
              </a:rPr>
              <a:t> </a:t>
            </a:r>
            <a:r>
              <a:rPr lang="es-ES" sz="2600" dirty="0" err="1" smtClean="0">
                <a:solidFill>
                  <a:srgbClr val="FFFFFF"/>
                </a:solidFill>
              </a:rPr>
              <a:t>trend</a:t>
            </a:r>
            <a:r>
              <a:rPr lang="es-ES" sz="2600" dirty="0" smtClean="0">
                <a:solidFill>
                  <a:srgbClr val="FFFFFF"/>
                </a:solidFill>
              </a:rPr>
              <a:t> </a:t>
            </a:r>
            <a:r>
              <a:rPr lang="es-ES" sz="2600" dirty="0" err="1" smtClean="0">
                <a:solidFill>
                  <a:srgbClr val="FFFFFF"/>
                </a:solidFill>
              </a:rPr>
              <a:t>to</a:t>
            </a:r>
            <a:r>
              <a:rPr lang="es-ES" sz="2600" dirty="0" smtClean="0">
                <a:solidFill>
                  <a:srgbClr val="FFFFFF"/>
                </a:solidFill>
              </a:rPr>
              <a:t> </a:t>
            </a:r>
            <a:r>
              <a:rPr lang="es-ES" sz="2600" dirty="0" err="1" smtClean="0">
                <a:solidFill>
                  <a:srgbClr val="FFFFFF"/>
                </a:solidFill>
              </a:rPr>
              <a:t>have</a:t>
            </a:r>
            <a:r>
              <a:rPr lang="es-ES" sz="2600" dirty="0" smtClean="0">
                <a:solidFill>
                  <a:srgbClr val="FFFFFF"/>
                </a:solidFill>
              </a:rPr>
              <a:t> legal </a:t>
            </a:r>
            <a:r>
              <a:rPr lang="es-ES" sz="2600" dirty="0" err="1" smtClean="0">
                <a:solidFill>
                  <a:srgbClr val="FFFFFF"/>
                </a:solidFill>
              </a:rPr>
              <a:t>ground</a:t>
            </a:r>
            <a:r>
              <a:rPr lang="es-ES" sz="2600" dirty="0" smtClean="0">
                <a:solidFill>
                  <a:srgbClr val="FFFFFF"/>
                </a:solidFill>
              </a:rPr>
              <a:t> </a:t>
            </a:r>
            <a:r>
              <a:rPr lang="es-ES" sz="2600" dirty="0" err="1" smtClean="0">
                <a:solidFill>
                  <a:srgbClr val="FFFFFF"/>
                </a:solidFill>
              </a:rPr>
              <a:t>to</a:t>
            </a:r>
            <a:r>
              <a:rPr lang="es-ES" sz="2600" dirty="0" smtClean="0">
                <a:solidFill>
                  <a:srgbClr val="FFFFFF"/>
                </a:solidFill>
              </a:rPr>
              <a:t> </a:t>
            </a:r>
            <a:r>
              <a:rPr lang="es-ES" sz="2600" dirty="0" err="1" smtClean="0">
                <a:solidFill>
                  <a:srgbClr val="FFFFFF"/>
                </a:solidFill>
              </a:rPr>
              <a:t>fire</a:t>
            </a:r>
            <a:r>
              <a:rPr lang="es-ES" sz="2600" dirty="0" smtClean="0">
                <a:solidFill>
                  <a:srgbClr val="FFFFFF"/>
                </a:solidFill>
              </a:rPr>
              <a:t> </a:t>
            </a:r>
            <a:r>
              <a:rPr lang="es-ES" sz="2600" dirty="0" err="1" smtClean="0">
                <a:solidFill>
                  <a:srgbClr val="FFFFFF"/>
                </a:solidFill>
              </a:rPr>
              <a:t>with</a:t>
            </a:r>
            <a:r>
              <a:rPr lang="es-ES" sz="2600" dirty="0" smtClean="0">
                <a:solidFill>
                  <a:srgbClr val="FFFFFF"/>
                </a:solidFill>
              </a:rPr>
              <a:t> a 20 </a:t>
            </a:r>
            <a:r>
              <a:rPr lang="es-ES" sz="2600" dirty="0" err="1" smtClean="0">
                <a:solidFill>
                  <a:srgbClr val="FFFFFF"/>
                </a:solidFill>
              </a:rPr>
              <a:t>days</a:t>
            </a:r>
            <a:r>
              <a:rPr lang="es-ES" sz="2600" dirty="0" smtClean="0">
                <a:solidFill>
                  <a:srgbClr val="FFFFFF"/>
                </a:solidFill>
              </a:rPr>
              <a:t>’ </a:t>
            </a:r>
            <a:r>
              <a:rPr lang="es-ES" sz="2600" dirty="0" err="1" smtClean="0">
                <a:solidFill>
                  <a:srgbClr val="FFFFFF"/>
                </a:solidFill>
              </a:rPr>
              <a:t>pay</a:t>
            </a:r>
            <a:r>
              <a:rPr lang="es-ES" sz="2600" dirty="0" smtClean="0">
                <a:solidFill>
                  <a:srgbClr val="FFFFFF"/>
                </a:solidFill>
              </a:rPr>
              <a:t> </a:t>
            </a:r>
            <a:r>
              <a:rPr lang="es-ES" sz="2600" dirty="0" err="1" smtClean="0">
                <a:solidFill>
                  <a:srgbClr val="FFFFFF"/>
                </a:solidFill>
              </a:rPr>
              <a:t>for</a:t>
            </a:r>
            <a:r>
              <a:rPr lang="es-ES" sz="2600" dirty="0" smtClean="0">
                <a:solidFill>
                  <a:srgbClr val="FFFFFF"/>
                </a:solidFill>
              </a:rPr>
              <a:t> </a:t>
            </a:r>
            <a:r>
              <a:rPr lang="es-ES" sz="2600" dirty="0" err="1" smtClean="0">
                <a:solidFill>
                  <a:srgbClr val="FFFFFF"/>
                </a:solidFill>
              </a:rPr>
              <a:t>each</a:t>
            </a:r>
            <a:r>
              <a:rPr lang="es-ES" sz="2600" dirty="0" smtClean="0">
                <a:solidFill>
                  <a:srgbClr val="FFFFFF"/>
                </a:solidFill>
              </a:rPr>
              <a:t> </a:t>
            </a:r>
            <a:r>
              <a:rPr lang="es-ES" sz="2600" dirty="0" err="1" smtClean="0">
                <a:solidFill>
                  <a:srgbClr val="FFFFFF"/>
                </a:solidFill>
              </a:rPr>
              <a:t>year</a:t>
            </a:r>
            <a:r>
              <a:rPr lang="es-ES" sz="2600" dirty="0" smtClean="0">
                <a:solidFill>
                  <a:srgbClr val="FFFFFF"/>
                </a:solidFill>
              </a:rPr>
              <a:t> up </a:t>
            </a:r>
            <a:r>
              <a:rPr lang="es-ES" sz="2600" dirty="0" err="1" smtClean="0">
                <a:solidFill>
                  <a:srgbClr val="FFFFFF"/>
                </a:solidFill>
              </a:rPr>
              <a:t>to</a:t>
            </a:r>
            <a:r>
              <a:rPr lang="es-ES" sz="2600" dirty="0" smtClean="0">
                <a:solidFill>
                  <a:srgbClr val="FFFFFF"/>
                </a:solidFill>
              </a:rPr>
              <a:t> 12 </a:t>
            </a:r>
            <a:r>
              <a:rPr lang="es-ES" sz="2600" dirty="0" err="1" smtClean="0">
                <a:solidFill>
                  <a:srgbClr val="FFFFFF"/>
                </a:solidFill>
              </a:rPr>
              <a:t>months</a:t>
            </a:r>
            <a:r>
              <a:rPr lang="es-ES" sz="2600" dirty="0" smtClean="0">
                <a:solidFill>
                  <a:srgbClr val="FFFFFF"/>
                </a:solidFill>
              </a:rPr>
              <a:t> </a:t>
            </a:r>
            <a:r>
              <a:rPr lang="es-ES" sz="2600" dirty="0" err="1" smtClean="0">
                <a:solidFill>
                  <a:srgbClr val="FFFFFF"/>
                </a:solidFill>
              </a:rPr>
              <a:t>compensation</a:t>
            </a:r>
            <a:endParaRPr lang="es-ES" sz="2600" dirty="0">
              <a:solidFill>
                <a:srgbClr val="FFFFFF"/>
              </a:solidFill>
            </a:endParaRPr>
          </a:p>
        </p:txBody>
      </p:sp>
    </p:spTree>
    <p:extLst>
      <p:ext uri="{BB962C8B-B14F-4D97-AF65-F5344CB8AC3E}">
        <p14:creationId xmlns:p14="http://schemas.microsoft.com/office/powerpoint/2010/main" val="14249409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6868"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2"/>
            <a:ext cx="8229600" cy="3226665"/>
          </a:xfrm>
          <a:prstGeom prst="rect">
            <a:avLst/>
          </a:prstGeom>
        </p:spPr>
        <p:style>
          <a:lnRef idx="0">
            <a:schemeClr val="dk1"/>
          </a:lnRef>
          <a:fillRef idx="3">
            <a:schemeClr val="dk1"/>
          </a:fillRef>
          <a:effectRef idx="3">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defRPr/>
            </a:pPr>
            <a:r>
              <a:rPr lang="es-ES"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Dismissals</a:t>
            </a:r>
            <a:r>
              <a:rPr lang="es-ES" dirty="0" smtClean="0">
                <a:solidFill>
                  <a:srgbClr val="FFFFFF"/>
                </a:solidFill>
              </a:rPr>
              <a:t>:</a:t>
            </a:r>
          </a:p>
          <a:p>
            <a:pPr>
              <a:defRPr/>
            </a:pPr>
            <a:endParaRPr lang="es-ES" dirty="0" smtClean="0">
              <a:solidFill>
                <a:srgbClr val="FFFFFF"/>
              </a:solidFill>
            </a:endParaRPr>
          </a:p>
          <a:p>
            <a:pPr lvl="1">
              <a:defRPr/>
            </a:pPr>
            <a:r>
              <a:rPr lang="es-ES" sz="2600" dirty="0" smtClean="0">
                <a:solidFill>
                  <a:srgbClr val="FFFFFF"/>
                </a:solidFill>
              </a:rPr>
              <a:t>The </a:t>
            </a:r>
            <a:r>
              <a:rPr lang="es-ES" sz="2600" dirty="0" err="1" smtClean="0">
                <a:solidFill>
                  <a:srgbClr val="FFFFFF"/>
                </a:solidFill>
              </a:rPr>
              <a:t>Reform</a:t>
            </a:r>
            <a:r>
              <a:rPr lang="es-ES" sz="2600" dirty="0" smtClean="0">
                <a:solidFill>
                  <a:srgbClr val="FFFFFF"/>
                </a:solidFill>
              </a:rPr>
              <a:t> </a:t>
            </a:r>
            <a:r>
              <a:rPr lang="es-ES" sz="2600" dirty="0" err="1" smtClean="0">
                <a:solidFill>
                  <a:srgbClr val="FFFFFF"/>
                </a:solidFill>
              </a:rPr>
              <a:t>allows</a:t>
            </a:r>
            <a:r>
              <a:rPr lang="es-ES" sz="2600" dirty="0" smtClean="0">
                <a:solidFill>
                  <a:srgbClr val="FFFFFF"/>
                </a:solidFill>
              </a:rPr>
              <a:t> </a:t>
            </a:r>
            <a:r>
              <a:rPr lang="es-ES" sz="2600" dirty="0" err="1" smtClean="0">
                <a:solidFill>
                  <a:srgbClr val="FFFFFF"/>
                </a:solidFill>
              </a:rPr>
              <a:t>dismissals</a:t>
            </a:r>
            <a:r>
              <a:rPr lang="es-ES" sz="2600" dirty="0" smtClean="0">
                <a:solidFill>
                  <a:srgbClr val="FFFFFF"/>
                </a:solidFill>
              </a:rPr>
              <a:t> </a:t>
            </a:r>
            <a:r>
              <a:rPr lang="es-ES" sz="2600" dirty="0" err="1" smtClean="0">
                <a:solidFill>
                  <a:srgbClr val="FFFFFF"/>
                </a:solidFill>
              </a:rPr>
              <a:t>when</a:t>
            </a:r>
            <a:r>
              <a:rPr lang="es-ES" sz="2600" dirty="0" smtClean="0">
                <a:solidFill>
                  <a:srgbClr val="FFFFFF"/>
                </a:solidFill>
              </a:rPr>
              <a:t> a </a:t>
            </a:r>
            <a:r>
              <a:rPr lang="es-ES" sz="2600" dirty="0" err="1" smtClean="0">
                <a:solidFill>
                  <a:srgbClr val="FFFFFF"/>
                </a:solidFill>
              </a:rPr>
              <a:t>workers’</a:t>
            </a:r>
            <a:r>
              <a:rPr lang="es-ES" sz="2600" dirty="0" smtClean="0">
                <a:solidFill>
                  <a:srgbClr val="FFFFFF"/>
                </a:solidFill>
              </a:rPr>
              <a:t> </a:t>
            </a:r>
            <a:r>
              <a:rPr lang="es-ES" sz="2600" dirty="0" err="1" smtClean="0">
                <a:solidFill>
                  <a:srgbClr val="FFFFFF"/>
                </a:solidFill>
              </a:rPr>
              <a:t>justified</a:t>
            </a:r>
            <a:r>
              <a:rPr lang="es-ES" sz="2600" dirty="0" smtClean="0">
                <a:solidFill>
                  <a:srgbClr val="FFFFFF"/>
                </a:solidFill>
              </a:rPr>
              <a:t> </a:t>
            </a:r>
            <a:r>
              <a:rPr lang="es-ES" sz="2600" dirty="0" err="1" smtClean="0">
                <a:solidFill>
                  <a:srgbClr val="FFFFFF"/>
                </a:solidFill>
              </a:rPr>
              <a:t>absence</a:t>
            </a:r>
            <a:r>
              <a:rPr lang="es-ES" sz="2600" dirty="0" smtClean="0">
                <a:solidFill>
                  <a:srgbClr val="FFFFFF"/>
                </a:solidFill>
              </a:rPr>
              <a:t>  coincides </a:t>
            </a:r>
            <a:r>
              <a:rPr lang="es-ES" sz="2600" dirty="0" err="1" smtClean="0">
                <a:solidFill>
                  <a:srgbClr val="FFFFFF"/>
                </a:solidFill>
              </a:rPr>
              <a:t>with</a:t>
            </a:r>
            <a:r>
              <a:rPr lang="es-ES" sz="2600" dirty="0" smtClean="0">
                <a:solidFill>
                  <a:srgbClr val="FFFFFF"/>
                </a:solidFill>
              </a:rPr>
              <a:t> 20% of </a:t>
            </a:r>
            <a:r>
              <a:rPr lang="es-ES" sz="2600" dirty="0" err="1" smtClean="0">
                <a:solidFill>
                  <a:srgbClr val="FFFFFF"/>
                </a:solidFill>
              </a:rPr>
              <a:t>the</a:t>
            </a:r>
            <a:r>
              <a:rPr lang="es-ES" sz="2600" dirty="0" smtClean="0">
                <a:solidFill>
                  <a:srgbClr val="FFFFFF"/>
                </a:solidFill>
              </a:rPr>
              <a:t> </a:t>
            </a:r>
            <a:r>
              <a:rPr lang="es-ES" sz="2600" dirty="0" err="1" smtClean="0">
                <a:solidFill>
                  <a:srgbClr val="FFFFFF"/>
                </a:solidFill>
              </a:rPr>
              <a:t>working</a:t>
            </a:r>
            <a:r>
              <a:rPr lang="es-ES" sz="2600" dirty="0" smtClean="0">
                <a:solidFill>
                  <a:srgbClr val="FFFFFF"/>
                </a:solidFill>
              </a:rPr>
              <a:t> </a:t>
            </a:r>
            <a:r>
              <a:rPr lang="es-ES" sz="2600" dirty="0" err="1" smtClean="0">
                <a:solidFill>
                  <a:srgbClr val="FFFFFF"/>
                </a:solidFill>
              </a:rPr>
              <a:t>hours</a:t>
            </a:r>
            <a:r>
              <a:rPr lang="es-ES" sz="2600" dirty="0" smtClean="0">
                <a:solidFill>
                  <a:srgbClr val="FFFFFF"/>
                </a:solidFill>
              </a:rPr>
              <a:t> </a:t>
            </a:r>
            <a:r>
              <a:rPr lang="es-ES" sz="2600" dirty="0" err="1" smtClean="0">
                <a:solidFill>
                  <a:srgbClr val="FFFFFF"/>
                </a:solidFill>
              </a:rPr>
              <a:t>during</a:t>
            </a:r>
            <a:r>
              <a:rPr lang="es-ES" sz="2600" dirty="0" smtClean="0">
                <a:solidFill>
                  <a:srgbClr val="FFFFFF"/>
                </a:solidFill>
              </a:rPr>
              <a:t> 4 </a:t>
            </a:r>
            <a:r>
              <a:rPr lang="es-ES" sz="2600" dirty="0" err="1" smtClean="0">
                <a:solidFill>
                  <a:srgbClr val="FFFFFF"/>
                </a:solidFill>
              </a:rPr>
              <a:t>months</a:t>
            </a:r>
            <a:r>
              <a:rPr lang="es-ES" sz="2600" dirty="0" smtClean="0">
                <a:solidFill>
                  <a:srgbClr val="FFFFFF"/>
                </a:solidFill>
              </a:rPr>
              <a:t> in a </a:t>
            </a:r>
            <a:r>
              <a:rPr lang="es-ES" sz="2600" dirty="0" err="1" smtClean="0">
                <a:solidFill>
                  <a:srgbClr val="FFFFFF"/>
                </a:solidFill>
              </a:rPr>
              <a:t>year</a:t>
            </a:r>
            <a:r>
              <a:rPr lang="es-ES" sz="2600" dirty="0" smtClean="0">
                <a:solidFill>
                  <a:srgbClr val="FFFFFF"/>
                </a:solidFill>
              </a:rPr>
              <a:t>.</a:t>
            </a:r>
            <a:endParaRPr lang="es-ES" sz="2600" dirty="0">
              <a:solidFill>
                <a:srgbClr val="FFFFFF"/>
              </a:solidFill>
            </a:endParaRPr>
          </a:p>
        </p:txBody>
      </p:sp>
    </p:spTree>
    <p:extLst>
      <p:ext uri="{BB962C8B-B14F-4D97-AF65-F5344CB8AC3E}">
        <p14:creationId xmlns:p14="http://schemas.microsoft.com/office/powerpoint/2010/main" val="10959596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7892" name="Picture 2" descr="http://www.ugt.es/ReformaLaboral/REFORMA20120219_UGT_4d.jpg">
            <a:hlinkClick r:id="rId3" tooltip="NO a la Reforma Labor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1"/>
            <a:ext cx="8229600" cy="3226667"/>
          </a:xfrm>
          <a:prstGeom prst="rect">
            <a:avLst/>
          </a:prstGeom>
        </p:spPr>
        <p:style>
          <a:lnRef idx="0">
            <a:schemeClr val="dk1"/>
          </a:lnRef>
          <a:fillRef idx="3">
            <a:schemeClr val="dk1"/>
          </a:fillRef>
          <a:effectRef idx="3">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defRPr/>
            </a:pPr>
            <a:r>
              <a:rPr lang="es-ES" sz="2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Workers</a:t>
            </a:r>
            <a:r>
              <a:rPr lang="es-E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are </a:t>
            </a:r>
            <a:r>
              <a:rPr lang="es-ES" sz="2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cheaper</a:t>
            </a:r>
            <a:r>
              <a:rPr lang="es-ES" sz="2400" dirty="0" smtClean="0">
                <a:solidFill>
                  <a:srgbClr val="FFFFFF"/>
                </a:solidFill>
              </a:rPr>
              <a:t>:</a:t>
            </a:r>
          </a:p>
          <a:p>
            <a:pPr lvl="1">
              <a:defRPr/>
            </a:pPr>
            <a:r>
              <a:rPr lang="es-ES" sz="2400" dirty="0" smtClean="0">
                <a:solidFill>
                  <a:srgbClr val="FFFFFF"/>
                </a:solidFill>
              </a:rPr>
              <a:t>Back </a:t>
            </a:r>
            <a:r>
              <a:rPr lang="es-ES" sz="2400" dirty="0" err="1" smtClean="0">
                <a:solidFill>
                  <a:srgbClr val="FFFFFF"/>
                </a:solidFill>
              </a:rPr>
              <a:t>pay</a:t>
            </a:r>
            <a:r>
              <a:rPr lang="es-ES" sz="2400" dirty="0" smtClean="0">
                <a:solidFill>
                  <a:srgbClr val="FFFFFF"/>
                </a:solidFill>
              </a:rPr>
              <a:t> </a:t>
            </a:r>
            <a:r>
              <a:rPr lang="es-ES" sz="2400" dirty="0" err="1" smtClean="0">
                <a:solidFill>
                  <a:srgbClr val="FFFFFF"/>
                </a:solidFill>
              </a:rPr>
              <a:t>awareded</a:t>
            </a:r>
            <a:r>
              <a:rPr lang="es-ES" sz="2400" dirty="0" smtClean="0">
                <a:solidFill>
                  <a:srgbClr val="FFFFFF"/>
                </a:solidFill>
              </a:rPr>
              <a:t> </a:t>
            </a:r>
            <a:r>
              <a:rPr lang="es-ES" sz="2400" dirty="0" err="1" smtClean="0">
                <a:solidFill>
                  <a:srgbClr val="FFFFFF"/>
                </a:solidFill>
              </a:rPr>
              <a:t>after</a:t>
            </a:r>
            <a:r>
              <a:rPr lang="es-ES" sz="2400" dirty="0" smtClean="0">
                <a:solidFill>
                  <a:srgbClr val="FFFFFF"/>
                </a:solidFill>
              </a:rPr>
              <a:t> </a:t>
            </a:r>
            <a:r>
              <a:rPr lang="es-ES" sz="2400" dirty="0" err="1" smtClean="0">
                <a:solidFill>
                  <a:srgbClr val="FFFFFF"/>
                </a:solidFill>
              </a:rPr>
              <a:t>dismissal</a:t>
            </a:r>
            <a:r>
              <a:rPr lang="es-ES" sz="2400" dirty="0" smtClean="0">
                <a:solidFill>
                  <a:srgbClr val="FFFFFF"/>
                </a:solidFill>
              </a:rPr>
              <a:t> appeal </a:t>
            </a:r>
            <a:r>
              <a:rPr lang="es-ES" sz="2400" dirty="0" err="1" smtClean="0">
                <a:solidFill>
                  <a:srgbClr val="FFFFFF"/>
                </a:solidFill>
              </a:rPr>
              <a:t>hearings</a:t>
            </a:r>
            <a:r>
              <a:rPr lang="es-ES" sz="2400" dirty="0" smtClean="0">
                <a:solidFill>
                  <a:srgbClr val="FFFFFF"/>
                </a:solidFill>
              </a:rPr>
              <a:t> </a:t>
            </a:r>
            <a:r>
              <a:rPr lang="es-ES" sz="2400" dirty="0" err="1" smtClean="0">
                <a:solidFill>
                  <a:srgbClr val="FFFFFF"/>
                </a:solidFill>
              </a:rPr>
              <a:t>is</a:t>
            </a:r>
            <a:r>
              <a:rPr lang="es-ES" sz="2400" dirty="0" smtClean="0">
                <a:solidFill>
                  <a:srgbClr val="FFFFFF"/>
                </a:solidFill>
              </a:rPr>
              <a:t> </a:t>
            </a:r>
            <a:r>
              <a:rPr lang="es-ES" sz="2400" dirty="0" err="1" smtClean="0">
                <a:solidFill>
                  <a:srgbClr val="FFFFFF"/>
                </a:solidFill>
              </a:rPr>
              <a:t>over</a:t>
            </a:r>
            <a:endParaRPr lang="es-ES" sz="2400" dirty="0" smtClean="0">
              <a:solidFill>
                <a:srgbClr val="FFFFFF"/>
              </a:solidFill>
            </a:endParaRPr>
          </a:p>
          <a:p>
            <a:pPr lvl="1">
              <a:defRPr/>
            </a:pPr>
            <a:endParaRPr lang="es-ES" sz="2400" dirty="0" smtClean="0">
              <a:solidFill>
                <a:srgbClr val="FFFFFF"/>
              </a:solidFill>
            </a:endParaRPr>
          </a:p>
          <a:p>
            <a:pPr lvl="1">
              <a:defRPr/>
            </a:pPr>
            <a:r>
              <a:rPr lang="es-ES" sz="2400" dirty="0" err="1" smtClean="0">
                <a:solidFill>
                  <a:srgbClr val="FFFFFF"/>
                </a:solidFill>
              </a:rPr>
              <a:t>Companies</a:t>
            </a:r>
            <a:r>
              <a:rPr lang="es-ES" sz="2400" dirty="0" smtClean="0">
                <a:solidFill>
                  <a:srgbClr val="FFFFFF"/>
                </a:solidFill>
              </a:rPr>
              <a:t> can decide </a:t>
            </a:r>
            <a:r>
              <a:rPr lang="es-ES" sz="2400" dirty="0" err="1" smtClean="0">
                <a:solidFill>
                  <a:srgbClr val="FFFFFF"/>
                </a:solidFill>
              </a:rPr>
              <a:t>to</a:t>
            </a:r>
            <a:r>
              <a:rPr lang="es-ES" sz="2400" dirty="0" smtClean="0">
                <a:solidFill>
                  <a:srgbClr val="FFFFFF"/>
                </a:solidFill>
              </a:rPr>
              <a:t> </a:t>
            </a:r>
            <a:r>
              <a:rPr lang="es-ES" sz="2400" dirty="0" err="1" smtClean="0">
                <a:solidFill>
                  <a:srgbClr val="FFFFFF"/>
                </a:solidFill>
              </a:rPr>
              <a:t>drop</a:t>
            </a:r>
            <a:r>
              <a:rPr lang="es-ES" sz="2400" dirty="0" smtClean="0">
                <a:solidFill>
                  <a:srgbClr val="FFFFFF"/>
                </a:solidFill>
              </a:rPr>
              <a:t> </a:t>
            </a:r>
            <a:r>
              <a:rPr lang="es-ES" sz="2400" dirty="0" err="1" smtClean="0">
                <a:solidFill>
                  <a:srgbClr val="FFFFFF"/>
                </a:solidFill>
              </a:rPr>
              <a:t>wages</a:t>
            </a:r>
            <a:r>
              <a:rPr lang="es-ES" sz="2400" dirty="0" smtClean="0">
                <a:solidFill>
                  <a:srgbClr val="FFFFFF"/>
                </a:solidFill>
              </a:rPr>
              <a:t> (</a:t>
            </a:r>
            <a:r>
              <a:rPr lang="es-ES" sz="2400" dirty="0" err="1" smtClean="0">
                <a:solidFill>
                  <a:srgbClr val="FFFFFF"/>
                </a:solidFill>
              </a:rPr>
              <a:t>changing</a:t>
            </a:r>
            <a:r>
              <a:rPr lang="es-ES" sz="2400" dirty="0" smtClean="0">
                <a:solidFill>
                  <a:srgbClr val="FFFFFF"/>
                </a:solidFill>
              </a:rPr>
              <a:t> </a:t>
            </a:r>
            <a:r>
              <a:rPr lang="es-ES" sz="2400" dirty="0" err="1" smtClean="0">
                <a:solidFill>
                  <a:srgbClr val="FFFFFF"/>
                </a:solidFill>
              </a:rPr>
              <a:t>worker’s</a:t>
            </a:r>
            <a:r>
              <a:rPr lang="es-ES" sz="2400" dirty="0" smtClean="0">
                <a:solidFill>
                  <a:srgbClr val="FFFFFF"/>
                </a:solidFill>
              </a:rPr>
              <a:t> </a:t>
            </a:r>
            <a:r>
              <a:rPr lang="es-ES" sz="2400" dirty="0" err="1" smtClean="0">
                <a:solidFill>
                  <a:srgbClr val="FFFFFF"/>
                </a:solidFill>
              </a:rPr>
              <a:t>job</a:t>
            </a:r>
            <a:r>
              <a:rPr lang="es-ES" sz="2400" dirty="0" smtClean="0">
                <a:solidFill>
                  <a:srgbClr val="FFFFFF"/>
                </a:solidFill>
              </a:rPr>
              <a:t>, </a:t>
            </a:r>
            <a:r>
              <a:rPr lang="es-ES" sz="2400" dirty="0" err="1" smtClean="0">
                <a:solidFill>
                  <a:srgbClr val="FFFFFF"/>
                </a:solidFill>
              </a:rPr>
              <a:t>hours</a:t>
            </a:r>
            <a:r>
              <a:rPr lang="es-ES" sz="2400" dirty="0" smtClean="0">
                <a:solidFill>
                  <a:srgbClr val="FFFFFF"/>
                </a:solidFill>
              </a:rPr>
              <a:t> of </a:t>
            </a:r>
            <a:r>
              <a:rPr lang="es-ES" sz="2400" dirty="0" err="1" smtClean="0">
                <a:solidFill>
                  <a:srgbClr val="FFFFFF"/>
                </a:solidFill>
              </a:rPr>
              <a:t>work</a:t>
            </a:r>
            <a:r>
              <a:rPr lang="es-ES" sz="2400" dirty="0" smtClean="0">
                <a:solidFill>
                  <a:srgbClr val="FFFFFF"/>
                </a:solidFill>
              </a:rPr>
              <a:t>…) </a:t>
            </a:r>
            <a:r>
              <a:rPr lang="es-ES" sz="2400" dirty="0" err="1" smtClean="0">
                <a:solidFill>
                  <a:srgbClr val="FFFFFF"/>
                </a:solidFill>
              </a:rPr>
              <a:t>according</a:t>
            </a:r>
            <a:r>
              <a:rPr lang="es-ES" sz="2400" dirty="0" smtClean="0">
                <a:solidFill>
                  <a:srgbClr val="FFFFFF"/>
                </a:solidFill>
              </a:rPr>
              <a:t> </a:t>
            </a:r>
            <a:r>
              <a:rPr lang="es-ES" sz="2400" dirty="0" err="1" smtClean="0">
                <a:solidFill>
                  <a:srgbClr val="FFFFFF"/>
                </a:solidFill>
              </a:rPr>
              <a:t>to</a:t>
            </a:r>
            <a:r>
              <a:rPr lang="es-ES" sz="2400" dirty="0" smtClean="0">
                <a:solidFill>
                  <a:srgbClr val="FFFFFF"/>
                </a:solidFill>
              </a:rPr>
              <a:t> </a:t>
            </a:r>
            <a:r>
              <a:rPr lang="es-ES" sz="2400" dirty="0" err="1" smtClean="0">
                <a:solidFill>
                  <a:srgbClr val="FFFFFF"/>
                </a:solidFill>
              </a:rPr>
              <a:t>economic</a:t>
            </a:r>
            <a:r>
              <a:rPr lang="es-ES" sz="2400" dirty="0" smtClean="0">
                <a:solidFill>
                  <a:srgbClr val="FFFFFF"/>
                </a:solidFill>
              </a:rPr>
              <a:t>, </a:t>
            </a:r>
            <a:r>
              <a:rPr lang="es-ES" sz="2400" dirty="0" err="1" smtClean="0">
                <a:solidFill>
                  <a:srgbClr val="FFFFFF"/>
                </a:solidFill>
              </a:rPr>
              <a:t>technical</a:t>
            </a:r>
            <a:r>
              <a:rPr lang="es-ES" sz="2400" dirty="0" smtClean="0">
                <a:solidFill>
                  <a:srgbClr val="FFFFFF"/>
                </a:solidFill>
              </a:rPr>
              <a:t>, </a:t>
            </a:r>
            <a:r>
              <a:rPr lang="es-ES" sz="2400" dirty="0" err="1" smtClean="0">
                <a:solidFill>
                  <a:srgbClr val="FFFFFF"/>
                </a:solidFill>
              </a:rPr>
              <a:t>organizative</a:t>
            </a:r>
            <a:r>
              <a:rPr lang="es-ES" sz="2400" dirty="0" smtClean="0">
                <a:solidFill>
                  <a:srgbClr val="FFFFFF"/>
                </a:solidFill>
              </a:rPr>
              <a:t> </a:t>
            </a:r>
            <a:r>
              <a:rPr lang="es-ES" sz="2400" dirty="0" err="1" smtClean="0">
                <a:solidFill>
                  <a:srgbClr val="FFFFFF"/>
                </a:solidFill>
              </a:rPr>
              <a:t>or</a:t>
            </a:r>
            <a:r>
              <a:rPr lang="es-ES" sz="2400" dirty="0" smtClean="0">
                <a:solidFill>
                  <a:srgbClr val="FFFFFF"/>
                </a:solidFill>
              </a:rPr>
              <a:t> </a:t>
            </a:r>
            <a:r>
              <a:rPr lang="es-ES" sz="2400" dirty="0" err="1" smtClean="0">
                <a:solidFill>
                  <a:srgbClr val="FFFFFF"/>
                </a:solidFill>
              </a:rPr>
              <a:t>production</a:t>
            </a:r>
            <a:r>
              <a:rPr lang="es-ES" sz="2400" dirty="0" smtClean="0">
                <a:solidFill>
                  <a:srgbClr val="FFFFFF"/>
                </a:solidFill>
              </a:rPr>
              <a:t>  causes. </a:t>
            </a:r>
            <a:r>
              <a:rPr lang="es-ES" sz="2400" dirty="0" err="1" smtClean="0">
                <a:solidFill>
                  <a:srgbClr val="FFFFFF"/>
                </a:solidFill>
              </a:rPr>
              <a:t>If</a:t>
            </a:r>
            <a:r>
              <a:rPr lang="es-ES" sz="2400" dirty="0" smtClean="0">
                <a:solidFill>
                  <a:srgbClr val="FFFFFF"/>
                </a:solidFill>
              </a:rPr>
              <a:t> </a:t>
            </a:r>
            <a:r>
              <a:rPr lang="es-ES" sz="2400" dirty="0" err="1" smtClean="0">
                <a:solidFill>
                  <a:srgbClr val="FFFFFF"/>
                </a:solidFill>
              </a:rPr>
              <a:t>you</a:t>
            </a:r>
            <a:r>
              <a:rPr lang="es-ES" sz="2400" dirty="0" smtClean="0">
                <a:solidFill>
                  <a:srgbClr val="FFFFFF"/>
                </a:solidFill>
              </a:rPr>
              <a:t> do </a:t>
            </a:r>
            <a:r>
              <a:rPr lang="es-ES" sz="2400" dirty="0" err="1" smtClean="0">
                <a:solidFill>
                  <a:srgbClr val="FFFFFF"/>
                </a:solidFill>
              </a:rPr>
              <a:t>not</a:t>
            </a:r>
            <a:r>
              <a:rPr lang="es-ES" sz="2400" dirty="0" smtClean="0">
                <a:solidFill>
                  <a:srgbClr val="FFFFFF"/>
                </a:solidFill>
              </a:rPr>
              <a:t> </a:t>
            </a:r>
            <a:r>
              <a:rPr lang="es-ES" sz="2400" dirty="0" err="1" smtClean="0">
                <a:solidFill>
                  <a:srgbClr val="FFFFFF"/>
                </a:solidFill>
              </a:rPr>
              <a:t>agree</a:t>
            </a:r>
            <a:r>
              <a:rPr lang="es-ES" sz="2400" dirty="0" smtClean="0">
                <a:solidFill>
                  <a:srgbClr val="FFFFFF"/>
                </a:solidFill>
              </a:rPr>
              <a:t>…</a:t>
            </a:r>
          </a:p>
        </p:txBody>
      </p:sp>
    </p:spTree>
    <p:extLst>
      <p:ext uri="{BB962C8B-B14F-4D97-AF65-F5344CB8AC3E}">
        <p14:creationId xmlns:p14="http://schemas.microsoft.com/office/powerpoint/2010/main" val="16561688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8916" name="Picture 2" descr="http://www.ugt.es/ReformaLaboral/REFORMA20120219_UGT_4d.jpg">
            <a:hlinkClick r:id="rId2" tooltip="NO a la Reforma Labora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1"/>
            <a:ext cx="8229600" cy="3226668"/>
          </a:xfrm>
          <a:prstGeom prst="rect">
            <a:avLst/>
          </a:prstGeom>
        </p:spPr>
        <p:style>
          <a:lnRef idx="0">
            <a:schemeClr val="dk1"/>
          </a:lnRef>
          <a:fillRef idx="3">
            <a:schemeClr val="dk1"/>
          </a:fillRef>
          <a:effectRef idx="3">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defRPr/>
            </a:pPr>
            <a:r>
              <a:rPr lang="es-ES" sz="25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Very</a:t>
            </a:r>
            <a:r>
              <a:rPr lang="es-ES" sz="2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s-ES" sz="25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cheap</a:t>
            </a:r>
            <a:r>
              <a:rPr lang="es-ES" sz="2500" dirty="0" smtClean="0">
                <a:solidFill>
                  <a:srgbClr val="FFFFFF"/>
                </a:solidFill>
              </a:rPr>
              <a:t>:</a:t>
            </a:r>
          </a:p>
          <a:p>
            <a:pPr lvl="1">
              <a:defRPr/>
            </a:pPr>
            <a:r>
              <a:rPr lang="es-ES" sz="2500" dirty="0" err="1" smtClean="0">
                <a:solidFill>
                  <a:srgbClr val="FFFFFF"/>
                </a:solidFill>
              </a:rPr>
              <a:t>Working</a:t>
            </a:r>
            <a:r>
              <a:rPr lang="es-ES" sz="2500" dirty="0" smtClean="0">
                <a:solidFill>
                  <a:srgbClr val="FFFFFF"/>
                </a:solidFill>
              </a:rPr>
              <a:t> </a:t>
            </a:r>
            <a:r>
              <a:rPr lang="es-ES" sz="2500" dirty="0" err="1" smtClean="0">
                <a:solidFill>
                  <a:srgbClr val="FFFFFF"/>
                </a:solidFill>
              </a:rPr>
              <a:t>conditions</a:t>
            </a:r>
            <a:r>
              <a:rPr lang="es-ES" sz="2500" dirty="0" smtClean="0">
                <a:solidFill>
                  <a:srgbClr val="FFFFFF"/>
                </a:solidFill>
              </a:rPr>
              <a:t> can </a:t>
            </a:r>
            <a:r>
              <a:rPr lang="es-ES" sz="2500" dirty="0" err="1" smtClean="0">
                <a:solidFill>
                  <a:srgbClr val="FFFFFF"/>
                </a:solidFill>
              </a:rPr>
              <a:t>be</a:t>
            </a:r>
            <a:r>
              <a:rPr lang="es-ES" sz="2500" dirty="0" smtClean="0">
                <a:solidFill>
                  <a:srgbClr val="FFFFFF"/>
                </a:solidFill>
              </a:rPr>
              <a:t> </a:t>
            </a:r>
            <a:r>
              <a:rPr lang="es-ES" sz="2500" dirty="0" err="1" smtClean="0">
                <a:solidFill>
                  <a:srgbClr val="FFFFFF"/>
                </a:solidFill>
              </a:rPr>
              <a:t>downward</a:t>
            </a:r>
            <a:r>
              <a:rPr lang="es-ES" sz="2500" dirty="0" smtClean="0">
                <a:solidFill>
                  <a:srgbClr val="FFFFFF"/>
                </a:solidFill>
              </a:rPr>
              <a:t> </a:t>
            </a:r>
            <a:r>
              <a:rPr lang="es-ES" sz="2500" dirty="0" err="1" smtClean="0">
                <a:solidFill>
                  <a:srgbClr val="FFFFFF"/>
                </a:solidFill>
              </a:rPr>
              <a:t>changed</a:t>
            </a:r>
            <a:r>
              <a:rPr lang="es-ES" sz="2500" dirty="0" smtClean="0">
                <a:solidFill>
                  <a:srgbClr val="FFFFFF"/>
                </a:solidFill>
              </a:rPr>
              <a:t> </a:t>
            </a:r>
            <a:r>
              <a:rPr lang="es-ES" sz="2500" dirty="0" err="1" smtClean="0">
                <a:solidFill>
                  <a:srgbClr val="FFFFFF"/>
                </a:solidFill>
              </a:rPr>
              <a:t>if</a:t>
            </a:r>
            <a:r>
              <a:rPr lang="es-ES" sz="2500" dirty="0" smtClean="0">
                <a:solidFill>
                  <a:srgbClr val="FFFFFF"/>
                </a:solidFill>
              </a:rPr>
              <a:t> </a:t>
            </a:r>
            <a:r>
              <a:rPr lang="es-ES" sz="2500" dirty="0" err="1" smtClean="0">
                <a:solidFill>
                  <a:srgbClr val="FFFFFF"/>
                </a:solidFill>
              </a:rPr>
              <a:t>the</a:t>
            </a:r>
            <a:r>
              <a:rPr lang="es-ES" sz="2500" dirty="0" smtClean="0">
                <a:solidFill>
                  <a:srgbClr val="FFFFFF"/>
                </a:solidFill>
              </a:rPr>
              <a:t> </a:t>
            </a:r>
            <a:r>
              <a:rPr lang="es-ES" sz="2500" dirty="0" err="1" smtClean="0">
                <a:solidFill>
                  <a:srgbClr val="FFFFFF"/>
                </a:solidFill>
              </a:rPr>
              <a:t>company</a:t>
            </a:r>
            <a:r>
              <a:rPr lang="es-ES" sz="2500" dirty="0" smtClean="0">
                <a:solidFill>
                  <a:srgbClr val="FFFFFF"/>
                </a:solidFill>
              </a:rPr>
              <a:t> </a:t>
            </a:r>
            <a:r>
              <a:rPr lang="es-ES" sz="2500" dirty="0" err="1" smtClean="0">
                <a:solidFill>
                  <a:srgbClr val="FFFFFF"/>
                </a:solidFill>
              </a:rPr>
              <a:t>wants</a:t>
            </a:r>
            <a:r>
              <a:rPr lang="es-ES" sz="2500" dirty="0" smtClean="0">
                <a:solidFill>
                  <a:srgbClr val="FFFFFF"/>
                </a:solidFill>
              </a:rPr>
              <a:t> </a:t>
            </a:r>
            <a:r>
              <a:rPr lang="es-ES" sz="2500" dirty="0" err="1" smtClean="0">
                <a:solidFill>
                  <a:srgbClr val="FFFFFF"/>
                </a:solidFill>
              </a:rPr>
              <a:t>to</a:t>
            </a:r>
            <a:r>
              <a:rPr lang="es-ES" sz="2500" dirty="0" smtClean="0">
                <a:solidFill>
                  <a:srgbClr val="FFFFFF"/>
                </a:solidFill>
              </a:rPr>
              <a:t> </a:t>
            </a:r>
            <a:r>
              <a:rPr lang="es-ES" sz="2500" dirty="0" err="1" smtClean="0">
                <a:solidFill>
                  <a:srgbClr val="FFFFFF"/>
                </a:solidFill>
              </a:rPr>
              <a:t>dissociate</a:t>
            </a:r>
            <a:r>
              <a:rPr lang="es-ES" sz="2500" dirty="0" smtClean="0">
                <a:solidFill>
                  <a:srgbClr val="FFFFFF"/>
                </a:solidFill>
              </a:rPr>
              <a:t> </a:t>
            </a:r>
            <a:r>
              <a:rPr lang="es-ES" sz="2500" dirty="0" err="1" smtClean="0">
                <a:solidFill>
                  <a:srgbClr val="FFFFFF"/>
                </a:solidFill>
              </a:rPr>
              <a:t>itself</a:t>
            </a:r>
            <a:r>
              <a:rPr lang="es-ES" sz="2500" dirty="0" smtClean="0">
                <a:solidFill>
                  <a:srgbClr val="FFFFFF"/>
                </a:solidFill>
              </a:rPr>
              <a:t> </a:t>
            </a:r>
            <a:r>
              <a:rPr lang="es-ES" sz="2500" dirty="0" err="1" smtClean="0">
                <a:solidFill>
                  <a:srgbClr val="FFFFFF"/>
                </a:solidFill>
              </a:rPr>
              <a:t>from</a:t>
            </a:r>
            <a:r>
              <a:rPr lang="es-ES" sz="2500" dirty="0" smtClean="0">
                <a:solidFill>
                  <a:srgbClr val="FFFFFF"/>
                </a:solidFill>
              </a:rPr>
              <a:t> </a:t>
            </a:r>
            <a:r>
              <a:rPr lang="es-ES" sz="2500" dirty="0" err="1" smtClean="0">
                <a:solidFill>
                  <a:srgbClr val="FFFFFF"/>
                </a:solidFill>
              </a:rPr>
              <a:t>the</a:t>
            </a:r>
            <a:r>
              <a:rPr lang="es-ES" sz="2500" dirty="0" smtClean="0">
                <a:solidFill>
                  <a:srgbClr val="FFFFFF"/>
                </a:solidFill>
              </a:rPr>
              <a:t> </a:t>
            </a:r>
            <a:r>
              <a:rPr lang="es-ES" sz="2500" dirty="0" err="1" smtClean="0">
                <a:solidFill>
                  <a:srgbClr val="FFFFFF"/>
                </a:solidFill>
              </a:rPr>
              <a:t>valid</a:t>
            </a:r>
            <a:r>
              <a:rPr lang="es-ES" sz="2500" dirty="0" smtClean="0">
                <a:solidFill>
                  <a:srgbClr val="FFFFFF"/>
                </a:solidFill>
              </a:rPr>
              <a:t> CA</a:t>
            </a:r>
          </a:p>
          <a:p>
            <a:pPr lvl="1">
              <a:defRPr/>
            </a:pPr>
            <a:r>
              <a:rPr lang="es-ES" sz="2500" dirty="0" smtClean="0">
                <a:solidFill>
                  <a:srgbClr val="FFFFFF"/>
                </a:solidFill>
              </a:rPr>
              <a:t>OVERTIME  </a:t>
            </a:r>
            <a:r>
              <a:rPr lang="es-ES" sz="2500" dirty="0" err="1" smtClean="0">
                <a:solidFill>
                  <a:srgbClr val="FFFFFF"/>
                </a:solidFill>
              </a:rPr>
              <a:t>is</a:t>
            </a:r>
            <a:r>
              <a:rPr lang="es-ES" sz="2500" dirty="0" smtClean="0">
                <a:solidFill>
                  <a:srgbClr val="FFFFFF"/>
                </a:solidFill>
              </a:rPr>
              <a:t> open </a:t>
            </a:r>
            <a:r>
              <a:rPr lang="es-ES" sz="2500" dirty="0" err="1" smtClean="0">
                <a:solidFill>
                  <a:srgbClr val="FFFFFF"/>
                </a:solidFill>
              </a:rPr>
              <a:t>for</a:t>
            </a:r>
            <a:r>
              <a:rPr lang="es-ES" sz="2500" dirty="0" smtClean="0">
                <a:solidFill>
                  <a:srgbClr val="FFFFFF"/>
                </a:solidFill>
              </a:rPr>
              <a:t> PART-TIME </a:t>
            </a:r>
            <a:r>
              <a:rPr lang="es-ES" sz="2500" dirty="0" err="1" smtClean="0">
                <a:solidFill>
                  <a:srgbClr val="FFFFFF"/>
                </a:solidFill>
              </a:rPr>
              <a:t>workers</a:t>
            </a:r>
            <a:endParaRPr lang="es-ES" sz="2500" dirty="0" smtClean="0">
              <a:solidFill>
                <a:srgbClr val="FFFFFF"/>
              </a:solidFill>
            </a:endParaRPr>
          </a:p>
          <a:p>
            <a:pPr lvl="1">
              <a:defRPr/>
            </a:pPr>
            <a:r>
              <a:rPr lang="es-ES" sz="2500" dirty="0" err="1" smtClean="0">
                <a:solidFill>
                  <a:srgbClr val="FFFFFF"/>
                </a:solidFill>
              </a:rPr>
              <a:t>Possiblility</a:t>
            </a:r>
            <a:r>
              <a:rPr lang="es-ES" sz="2500" dirty="0" smtClean="0">
                <a:solidFill>
                  <a:srgbClr val="FFFFFF"/>
                </a:solidFill>
              </a:rPr>
              <a:t> of  </a:t>
            </a:r>
            <a:r>
              <a:rPr lang="es-ES" sz="2500" dirty="0" err="1" smtClean="0">
                <a:solidFill>
                  <a:srgbClr val="FFFFFF"/>
                </a:solidFill>
              </a:rPr>
              <a:t>compulsory</a:t>
            </a:r>
            <a:r>
              <a:rPr lang="es-ES" sz="2500" dirty="0" smtClean="0">
                <a:solidFill>
                  <a:srgbClr val="FFFFFF"/>
                </a:solidFill>
              </a:rPr>
              <a:t> social </a:t>
            </a:r>
            <a:r>
              <a:rPr lang="es-ES" sz="2500" dirty="0" err="1" smtClean="0">
                <a:solidFill>
                  <a:srgbClr val="FFFFFF"/>
                </a:solidFill>
              </a:rPr>
              <a:t>work</a:t>
            </a:r>
            <a:r>
              <a:rPr lang="es-ES" sz="2500" dirty="0" smtClean="0">
                <a:solidFill>
                  <a:srgbClr val="FFFFFF"/>
                </a:solidFill>
              </a:rPr>
              <a:t>  </a:t>
            </a:r>
            <a:r>
              <a:rPr lang="es-ES" sz="2500" dirty="0" err="1" smtClean="0">
                <a:solidFill>
                  <a:srgbClr val="FFFFFF"/>
                </a:solidFill>
              </a:rPr>
              <a:t>for</a:t>
            </a:r>
            <a:r>
              <a:rPr lang="es-ES" sz="2500" dirty="0" smtClean="0">
                <a:solidFill>
                  <a:srgbClr val="FFFFFF"/>
                </a:solidFill>
              </a:rPr>
              <a:t> </a:t>
            </a:r>
            <a:r>
              <a:rPr lang="es-ES" sz="2500" dirty="0" err="1" smtClean="0">
                <a:solidFill>
                  <a:srgbClr val="FFFFFF"/>
                </a:solidFill>
              </a:rPr>
              <a:t>unemployed</a:t>
            </a:r>
            <a:r>
              <a:rPr lang="es-ES" sz="2500" dirty="0" smtClean="0">
                <a:solidFill>
                  <a:srgbClr val="FFFFFF"/>
                </a:solidFill>
              </a:rPr>
              <a:t> </a:t>
            </a:r>
            <a:r>
              <a:rPr lang="es-ES" sz="2500" dirty="0" err="1" smtClean="0">
                <a:solidFill>
                  <a:srgbClr val="FFFFFF"/>
                </a:solidFill>
              </a:rPr>
              <a:t>workers</a:t>
            </a:r>
            <a:r>
              <a:rPr lang="es-ES" sz="2500" dirty="0" smtClean="0">
                <a:solidFill>
                  <a:srgbClr val="FFFFFF"/>
                </a:solidFill>
              </a:rPr>
              <a:t> </a:t>
            </a:r>
            <a:r>
              <a:rPr lang="es-ES" sz="2500" dirty="0" err="1" smtClean="0">
                <a:solidFill>
                  <a:srgbClr val="FFFFFF"/>
                </a:solidFill>
              </a:rPr>
              <a:t>covered</a:t>
            </a:r>
            <a:r>
              <a:rPr lang="es-ES" sz="2500" dirty="0" smtClean="0">
                <a:solidFill>
                  <a:srgbClr val="FFFFFF"/>
                </a:solidFill>
              </a:rPr>
              <a:t> </a:t>
            </a:r>
            <a:r>
              <a:rPr lang="es-ES" sz="2500" dirty="0" err="1" smtClean="0">
                <a:solidFill>
                  <a:srgbClr val="FFFFFF"/>
                </a:solidFill>
              </a:rPr>
              <a:t>by</a:t>
            </a:r>
            <a:r>
              <a:rPr lang="es-ES" sz="2500" dirty="0" smtClean="0">
                <a:solidFill>
                  <a:srgbClr val="FFFFFF"/>
                </a:solidFill>
              </a:rPr>
              <a:t> </a:t>
            </a:r>
            <a:r>
              <a:rPr lang="es-ES" sz="2500" dirty="0" err="1" smtClean="0">
                <a:solidFill>
                  <a:srgbClr val="FFFFFF"/>
                </a:solidFill>
              </a:rPr>
              <a:t>unemployment</a:t>
            </a:r>
            <a:r>
              <a:rPr lang="es-ES" sz="2500" dirty="0" smtClean="0">
                <a:solidFill>
                  <a:srgbClr val="FFFFFF"/>
                </a:solidFill>
              </a:rPr>
              <a:t> </a:t>
            </a:r>
            <a:r>
              <a:rPr lang="es-ES" sz="2500" dirty="0" err="1" smtClean="0">
                <a:solidFill>
                  <a:srgbClr val="FFFFFF"/>
                </a:solidFill>
              </a:rPr>
              <a:t>benefit</a:t>
            </a:r>
            <a:endParaRPr lang="es-ES" sz="2500" dirty="0">
              <a:solidFill>
                <a:srgbClr val="FFFFFF"/>
              </a:solidFill>
            </a:endParaRPr>
          </a:p>
        </p:txBody>
      </p:sp>
    </p:spTree>
    <p:extLst>
      <p:ext uri="{BB962C8B-B14F-4D97-AF65-F5344CB8AC3E}">
        <p14:creationId xmlns:p14="http://schemas.microsoft.com/office/powerpoint/2010/main" val="11125859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February 2012</a:t>
            </a:r>
          </a:p>
          <a:p>
            <a:pPr marL="0" indent="0">
              <a:buFontTx/>
              <a:buNone/>
              <a:defRPr/>
            </a:pPr>
            <a:r>
              <a:rPr lang="es-ES" sz="2000" b="1" dirty="0" smtClean="0">
                <a:solidFill>
                  <a:srgbClr val="0070C0"/>
                </a:solidFill>
                <a:ea typeface="Calibri"/>
                <a:cs typeface="Times New Roman"/>
              </a:rPr>
              <a:t>Prime </a:t>
            </a:r>
            <a:r>
              <a:rPr lang="es-ES" sz="2000" b="1" dirty="0" err="1" smtClean="0">
                <a:solidFill>
                  <a:srgbClr val="0070C0"/>
                </a:solidFill>
                <a:ea typeface="Calibri"/>
                <a:cs typeface="Times New Roman"/>
              </a:rPr>
              <a:t>measures</a:t>
            </a:r>
            <a:endParaRPr lang="es-ES" sz="2000" b="1" dirty="0" smtClean="0">
              <a:solidFill>
                <a:srgbClr val="0070C0"/>
              </a:solidFill>
              <a:ea typeface="Calibri"/>
              <a:cs typeface="Times New Roman"/>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pic>
        <p:nvPicPr>
          <p:cNvPr id="39940" name="Picture 2" descr="http://www.ugt.es/ReformaLaboral/REFORMA20120219_UGT_4d.jpg">
            <a:hlinkClick r:id="rId3" tooltip="NO a la Reforma Labor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4827588"/>
            <a:ext cx="523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457200" y="1600200"/>
            <a:ext cx="8229600" cy="3226667"/>
          </a:xfrm>
          <a:prstGeom prst="rect">
            <a:avLst/>
          </a:prstGeom>
        </p:spPr>
        <p:style>
          <a:lnRef idx="0">
            <a:schemeClr val="dk1"/>
          </a:lnRef>
          <a:fillRef idx="3">
            <a:schemeClr val="dk1"/>
          </a:fillRef>
          <a:effectRef idx="3">
            <a:schemeClr val="dk1"/>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defRPr/>
            </a:pPr>
            <a:r>
              <a:rPr lang="es-ES_tradnl" sz="2800" dirty="0" smtClean="0">
                <a:solidFill>
                  <a:srgbClr val="FFFFFF"/>
                </a:solidFill>
              </a:rPr>
              <a:t> </a:t>
            </a:r>
            <a:r>
              <a:rPr lang="es-ES_tradnl" sz="2800" b="1" dirty="0" smtClean="0">
                <a:solidFill>
                  <a:srgbClr val="FFFFFF"/>
                </a:solidFill>
              </a:rPr>
              <a:t>UGT </a:t>
            </a:r>
            <a:r>
              <a:rPr lang="es-ES_tradnl" sz="2800" b="1" dirty="0" err="1" smtClean="0">
                <a:solidFill>
                  <a:srgbClr val="FFFFFF"/>
                </a:solidFill>
              </a:rPr>
              <a:t>started</a:t>
            </a:r>
            <a:r>
              <a:rPr lang="es-ES_tradnl" sz="2800" b="1" dirty="0" smtClean="0">
                <a:solidFill>
                  <a:srgbClr val="FFFFFF"/>
                </a:solidFill>
              </a:rPr>
              <a:t> up social </a:t>
            </a:r>
            <a:r>
              <a:rPr lang="es-ES_tradnl" sz="2800" b="1" dirty="0" err="1" smtClean="0">
                <a:solidFill>
                  <a:srgbClr val="FFFFFF"/>
                </a:solidFill>
              </a:rPr>
              <a:t>mobilizations</a:t>
            </a:r>
            <a:r>
              <a:rPr lang="es-ES_tradnl" sz="2800" b="1" dirty="0" smtClean="0">
                <a:solidFill>
                  <a:srgbClr val="FFFFFF"/>
                </a:solidFill>
              </a:rPr>
              <a:t>  </a:t>
            </a:r>
            <a:r>
              <a:rPr lang="es-ES_tradnl" sz="2800" b="1" dirty="0" err="1" smtClean="0">
                <a:solidFill>
                  <a:srgbClr val="FFFFFF"/>
                </a:solidFill>
              </a:rPr>
              <a:t>to</a:t>
            </a:r>
            <a:r>
              <a:rPr lang="es-ES_tradnl" sz="2800" b="1" dirty="0" smtClean="0">
                <a:solidFill>
                  <a:srgbClr val="FFFFFF"/>
                </a:solidFill>
              </a:rPr>
              <a:t> </a:t>
            </a:r>
            <a:r>
              <a:rPr lang="es-ES_tradnl" sz="2800" b="1" dirty="0" err="1" smtClean="0">
                <a:solidFill>
                  <a:srgbClr val="FFFFFF"/>
                </a:solidFill>
              </a:rPr>
              <a:t>challenge</a:t>
            </a:r>
            <a:r>
              <a:rPr lang="es-ES_tradnl" sz="2800" b="1" dirty="0" smtClean="0">
                <a:solidFill>
                  <a:srgbClr val="FFFFFF"/>
                </a:solidFill>
              </a:rPr>
              <a:t> </a:t>
            </a:r>
            <a:r>
              <a:rPr lang="es-ES_tradnl" sz="2800" b="1" dirty="0" err="1" smtClean="0">
                <a:solidFill>
                  <a:srgbClr val="FFFFFF"/>
                </a:solidFill>
              </a:rPr>
              <a:t>this</a:t>
            </a:r>
            <a:r>
              <a:rPr lang="es-ES_tradnl" sz="2800" b="1" dirty="0" smtClean="0">
                <a:solidFill>
                  <a:srgbClr val="FFFFFF"/>
                </a:solidFill>
              </a:rPr>
              <a:t> </a:t>
            </a:r>
            <a:r>
              <a:rPr lang="es-ES_tradnl" sz="2800" b="1" dirty="0" err="1" smtClean="0">
                <a:solidFill>
                  <a:srgbClr val="FFFFFF"/>
                </a:solidFill>
              </a:rPr>
              <a:t>violation</a:t>
            </a:r>
            <a:r>
              <a:rPr lang="es-ES_tradnl" sz="2800" b="1" dirty="0" smtClean="0">
                <a:solidFill>
                  <a:srgbClr val="FFFFFF"/>
                </a:solidFill>
              </a:rPr>
              <a:t> of </a:t>
            </a:r>
            <a:r>
              <a:rPr lang="es-ES_tradnl" sz="2800" b="1" dirty="0" err="1" smtClean="0">
                <a:solidFill>
                  <a:srgbClr val="FFFFFF"/>
                </a:solidFill>
              </a:rPr>
              <a:t>workers’</a:t>
            </a:r>
            <a:r>
              <a:rPr lang="es-ES_tradnl" sz="2800" b="1" dirty="0" smtClean="0">
                <a:solidFill>
                  <a:srgbClr val="FFFFFF"/>
                </a:solidFill>
              </a:rPr>
              <a:t> </a:t>
            </a:r>
            <a:r>
              <a:rPr lang="es-ES_tradnl" sz="2800" b="1" dirty="0" err="1" smtClean="0">
                <a:solidFill>
                  <a:srgbClr val="FFFFFF"/>
                </a:solidFill>
              </a:rPr>
              <a:t>rights</a:t>
            </a:r>
            <a:r>
              <a:rPr lang="es-ES_tradnl" sz="2800" b="1" dirty="0" smtClean="0">
                <a:solidFill>
                  <a:srgbClr val="FFFFFF"/>
                </a:solidFill>
              </a:rPr>
              <a:t>, </a:t>
            </a:r>
            <a:r>
              <a:rPr lang="es-ES_tradnl" sz="2800" b="1" dirty="0" err="1" smtClean="0">
                <a:solidFill>
                  <a:srgbClr val="FFFFFF"/>
                </a:solidFill>
              </a:rPr>
              <a:t>appealing</a:t>
            </a:r>
            <a:r>
              <a:rPr lang="es-ES_tradnl" sz="2800" b="1" dirty="0" smtClean="0">
                <a:solidFill>
                  <a:srgbClr val="FFFFFF"/>
                </a:solidFill>
              </a:rPr>
              <a:t>  </a:t>
            </a:r>
            <a:r>
              <a:rPr lang="es-ES_tradnl" sz="2800" b="1" dirty="0" err="1" smtClean="0">
                <a:solidFill>
                  <a:srgbClr val="FFFFFF"/>
                </a:solidFill>
              </a:rPr>
              <a:t>workers</a:t>
            </a:r>
            <a:r>
              <a:rPr lang="es-ES_tradnl" sz="2800" b="1" dirty="0" smtClean="0">
                <a:solidFill>
                  <a:srgbClr val="FFFFFF"/>
                </a:solidFill>
              </a:rPr>
              <a:t> and </a:t>
            </a:r>
            <a:r>
              <a:rPr lang="es-ES_tradnl" sz="2800" b="1" dirty="0" err="1" smtClean="0">
                <a:solidFill>
                  <a:srgbClr val="FFFFFF"/>
                </a:solidFill>
              </a:rPr>
              <a:t>citizens</a:t>
            </a:r>
            <a:r>
              <a:rPr lang="es-ES_tradnl" sz="2800" b="1" dirty="0" smtClean="0">
                <a:solidFill>
                  <a:srgbClr val="FFFFFF"/>
                </a:solidFill>
              </a:rPr>
              <a:t>  </a:t>
            </a:r>
            <a:r>
              <a:rPr lang="es-ES_tradnl" sz="2800" b="1" dirty="0" err="1" smtClean="0">
                <a:solidFill>
                  <a:srgbClr val="FFFFFF"/>
                </a:solidFill>
              </a:rPr>
              <a:t>to</a:t>
            </a:r>
            <a:r>
              <a:rPr lang="es-ES_tradnl" sz="2800" b="1" dirty="0" smtClean="0">
                <a:solidFill>
                  <a:srgbClr val="FFFFFF"/>
                </a:solidFill>
              </a:rPr>
              <a:t> </a:t>
            </a:r>
            <a:r>
              <a:rPr lang="es-ES_tradnl" sz="2800" b="1" dirty="0" err="1" smtClean="0">
                <a:solidFill>
                  <a:srgbClr val="FFFFFF"/>
                </a:solidFill>
              </a:rPr>
              <a:t>get</a:t>
            </a:r>
            <a:r>
              <a:rPr lang="es-ES_tradnl" sz="2800" b="1" dirty="0" smtClean="0">
                <a:solidFill>
                  <a:srgbClr val="FFFFFF"/>
                </a:solidFill>
              </a:rPr>
              <a:t> </a:t>
            </a:r>
            <a:r>
              <a:rPr lang="es-ES_tradnl" sz="2800" b="1" dirty="0" err="1" smtClean="0">
                <a:solidFill>
                  <a:srgbClr val="FFFFFF"/>
                </a:solidFill>
              </a:rPr>
              <a:t>information</a:t>
            </a:r>
            <a:r>
              <a:rPr lang="es-ES_tradnl" sz="2800" b="1" dirty="0" smtClean="0">
                <a:solidFill>
                  <a:srgbClr val="FFFFFF"/>
                </a:solidFill>
              </a:rPr>
              <a:t> </a:t>
            </a:r>
            <a:r>
              <a:rPr lang="es-ES_tradnl" sz="2800" b="1" dirty="0" err="1" smtClean="0">
                <a:solidFill>
                  <a:srgbClr val="FFFFFF"/>
                </a:solidFill>
              </a:rPr>
              <a:t>about</a:t>
            </a:r>
            <a:r>
              <a:rPr lang="es-ES_tradnl" sz="2800" b="1" dirty="0" smtClean="0">
                <a:solidFill>
                  <a:srgbClr val="FFFFFF"/>
                </a:solidFill>
              </a:rPr>
              <a:t> </a:t>
            </a:r>
            <a:r>
              <a:rPr lang="es-ES_tradnl" sz="2800" b="1" dirty="0" err="1" smtClean="0">
                <a:solidFill>
                  <a:srgbClr val="FFFFFF"/>
                </a:solidFill>
              </a:rPr>
              <a:t>the</a:t>
            </a:r>
            <a:r>
              <a:rPr lang="es-ES_tradnl" sz="2800" b="1" dirty="0" smtClean="0">
                <a:solidFill>
                  <a:srgbClr val="FFFFFF"/>
                </a:solidFill>
              </a:rPr>
              <a:t> new </a:t>
            </a:r>
            <a:r>
              <a:rPr lang="es-ES_tradnl" sz="2800" b="1" dirty="0" err="1" smtClean="0">
                <a:solidFill>
                  <a:srgbClr val="FFFFFF"/>
                </a:solidFill>
              </a:rPr>
              <a:t>labour</a:t>
            </a:r>
            <a:r>
              <a:rPr lang="es-ES_tradnl" sz="2800" b="1" dirty="0" smtClean="0">
                <a:solidFill>
                  <a:srgbClr val="FFFFFF"/>
                </a:solidFill>
              </a:rPr>
              <a:t> </a:t>
            </a:r>
            <a:r>
              <a:rPr lang="es-ES_tradnl" sz="2800" b="1" dirty="0" err="1" smtClean="0">
                <a:solidFill>
                  <a:srgbClr val="FFFFFF"/>
                </a:solidFill>
              </a:rPr>
              <a:t>conditions</a:t>
            </a:r>
            <a:r>
              <a:rPr lang="es-ES_tradnl" sz="2800" b="1" dirty="0" smtClean="0">
                <a:solidFill>
                  <a:srgbClr val="FFFFFF"/>
                </a:solidFill>
              </a:rPr>
              <a:t> and </a:t>
            </a:r>
            <a:r>
              <a:rPr lang="es-ES_tradnl" sz="2800" b="1" dirty="0" err="1" smtClean="0">
                <a:solidFill>
                  <a:srgbClr val="FFFFFF"/>
                </a:solidFill>
              </a:rPr>
              <a:t>the</a:t>
            </a:r>
            <a:r>
              <a:rPr lang="es-ES_tradnl" sz="2800" b="1" dirty="0" smtClean="0">
                <a:solidFill>
                  <a:srgbClr val="FFFFFF"/>
                </a:solidFill>
              </a:rPr>
              <a:t> </a:t>
            </a:r>
            <a:r>
              <a:rPr lang="es-ES_tradnl" sz="2800" b="1" dirty="0" err="1" smtClean="0">
                <a:solidFill>
                  <a:srgbClr val="FFFFFF"/>
                </a:solidFill>
              </a:rPr>
              <a:t>impact</a:t>
            </a:r>
            <a:r>
              <a:rPr lang="es-ES_tradnl" sz="2800" b="1" dirty="0" smtClean="0">
                <a:solidFill>
                  <a:srgbClr val="FFFFFF"/>
                </a:solidFill>
              </a:rPr>
              <a:t> </a:t>
            </a:r>
            <a:r>
              <a:rPr lang="es-ES_tradnl" sz="2800" b="1" dirty="0" err="1" smtClean="0">
                <a:solidFill>
                  <a:srgbClr val="FFFFFF"/>
                </a:solidFill>
              </a:rPr>
              <a:t>on</a:t>
            </a:r>
            <a:r>
              <a:rPr lang="es-ES_tradnl" sz="2800" b="1" dirty="0" smtClean="0">
                <a:solidFill>
                  <a:srgbClr val="FFFFFF"/>
                </a:solidFill>
              </a:rPr>
              <a:t> </a:t>
            </a:r>
            <a:r>
              <a:rPr lang="es-ES_tradnl" sz="2800" b="1" dirty="0" err="1" smtClean="0">
                <a:solidFill>
                  <a:srgbClr val="FFFFFF"/>
                </a:solidFill>
              </a:rPr>
              <a:t>their</a:t>
            </a:r>
            <a:r>
              <a:rPr lang="es-ES_tradnl" sz="2800" b="1" dirty="0" smtClean="0">
                <a:solidFill>
                  <a:srgbClr val="FFFFFF"/>
                </a:solidFill>
              </a:rPr>
              <a:t> </a:t>
            </a:r>
            <a:r>
              <a:rPr lang="es-ES_tradnl" sz="2800" b="1" dirty="0" err="1" smtClean="0">
                <a:solidFill>
                  <a:srgbClr val="FFFFFF"/>
                </a:solidFill>
              </a:rPr>
              <a:t>lifes</a:t>
            </a:r>
            <a:r>
              <a:rPr lang="es-ES_tradnl" sz="2800" b="1" dirty="0" smtClean="0">
                <a:solidFill>
                  <a:srgbClr val="FFFFFF"/>
                </a:solidFill>
              </a:rPr>
              <a:t> </a:t>
            </a:r>
          </a:p>
          <a:p>
            <a:pPr marL="0" indent="0" algn="ctr">
              <a:buFont typeface="Arial" pitchFamily="34" charset="0"/>
              <a:buNone/>
              <a:defRPr/>
            </a:pPr>
            <a:endParaRPr lang="es-ES_tradnl" sz="2800" b="1" dirty="0" smtClean="0">
              <a:solidFill>
                <a:srgbClr val="FFFFFF"/>
              </a:solidFill>
            </a:endParaRPr>
          </a:p>
          <a:p>
            <a:pPr marL="0" indent="0" algn="ctr">
              <a:buFont typeface="Arial" pitchFamily="34" charset="0"/>
              <a:buNone/>
              <a:defRPr/>
            </a:pPr>
            <a:r>
              <a:rPr lang="es-ES_tradnl" sz="2800" b="1" dirty="0" smtClean="0">
                <a:solidFill>
                  <a:srgbClr val="FFFFFF"/>
                </a:solidFill>
              </a:rPr>
              <a:t>INTERNATIONAL SOLIDARITY</a:t>
            </a:r>
            <a:endParaRPr lang="es-ES" sz="2800" dirty="0">
              <a:solidFill>
                <a:srgbClr val="FFFFFF"/>
              </a:solidFill>
            </a:endParaRPr>
          </a:p>
        </p:txBody>
      </p:sp>
    </p:spTree>
    <p:extLst>
      <p:ext uri="{BB962C8B-B14F-4D97-AF65-F5344CB8AC3E}">
        <p14:creationId xmlns:p14="http://schemas.microsoft.com/office/powerpoint/2010/main" val="2738299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the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Labour </a:t>
            </a:r>
            <a:r>
              <a:rPr lang="es-ES" sz="3200" b="1" cap="small" dirty="0" err="1" smtClean="0">
                <a:solidFill>
                  <a:srgbClr val="000000"/>
                </a:solidFill>
              </a:rPr>
              <a:t>Market</a:t>
            </a:r>
            <a:r>
              <a:rPr lang="es-ES" sz="3200" b="1" cap="small" dirty="0" smtClean="0">
                <a:solidFill>
                  <a:srgbClr val="000000"/>
                </a:solidFill>
              </a:rPr>
              <a:t> REFORM</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712"/>
            <a:ext cx="8229600" cy="5289451"/>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n-US" sz="2000" b="1" dirty="0" smtClean="0">
                <a:solidFill>
                  <a:srgbClr val="344B74"/>
                </a:solidFill>
                <a:latin typeface="Verdana" pitchFamily="34" charset="0"/>
              </a:rPr>
              <a:t>Impact in Construction sector</a:t>
            </a:r>
          </a:p>
          <a:p>
            <a:pPr marL="0" indent="0">
              <a:buFontTx/>
              <a:buNone/>
              <a:defRPr/>
            </a:pPr>
            <a:endParaRPr lang="es-ES" sz="2000" b="1" dirty="0" smtClean="0">
              <a:solidFill>
                <a:srgbClr val="0070C0"/>
              </a:solidFill>
              <a:ea typeface="Calibri"/>
              <a:cs typeface="Times New Roman"/>
            </a:endParaRPr>
          </a:p>
          <a:p>
            <a:pPr>
              <a:defRPr/>
            </a:pPr>
            <a:r>
              <a:rPr lang="es-ES" sz="2400" dirty="0" err="1" smtClean="0">
                <a:solidFill>
                  <a:srgbClr val="000000"/>
                </a:solidFill>
              </a:rPr>
              <a:t>Nor</a:t>
            </a:r>
            <a:r>
              <a:rPr lang="es-ES" sz="2400" dirty="0" smtClean="0">
                <a:solidFill>
                  <a:srgbClr val="000000"/>
                </a:solidFill>
              </a:rPr>
              <a:t> </a:t>
            </a:r>
            <a:r>
              <a:rPr lang="es-ES" sz="2400" dirty="0" err="1" smtClean="0">
                <a:solidFill>
                  <a:srgbClr val="000000"/>
                </a:solidFill>
              </a:rPr>
              <a:t>workers</a:t>
            </a:r>
            <a:r>
              <a:rPr lang="es-ES" sz="2400" dirty="0" smtClean="0">
                <a:solidFill>
                  <a:srgbClr val="000000"/>
                </a:solidFill>
              </a:rPr>
              <a:t>, </a:t>
            </a:r>
            <a:r>
              <a:rPr lang="es-ES" sz="2400" dirty="0" err="1" smtClean="0">
                <a:solidFill>
                  <a:srgbClr val="000000"/>
                </a:solidFill>
              </a:rPr>
              <a:t>who</a:t>
            </a:r>
            <a:r>
              <a:rPr lang="es-ES" sz="2400" dirty="0" smtClean="0">
                <a:solidFill>
                  <a:srgbClr val="000000"/>
                </a:solidFill>
              </a:rPr>
              <a:t> are </a:t>
            </a:r>
            <a:r>
              <a:rPr lang="es-ES" sz="2400" dirty="0" err="1" smtClean="0">
                <a:solidFill>
                  <a:srgbClr val="000000"/>
                </a:solidFill>
              </a:rPr>
              <a:t>paying</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bill</a:t>
            </a:r>
            <a:r>
              <a:rPr lang="es-ES" sz="2400" dirty="0" smtClean="0">
                <a:solidFill>
                  <a:srgbClr val="000000"/>
                </a:solidFill>
              </a:rPr>
              <a:t> </a:t>
            </a:r>
            <a:r>
              <a:rPr lang="es-ES" sz="2400" dirty="0" err="1" smtClean="0">
                <a:solidFill>
                  <a:srgbClr val="000000"/>
                </a:solidFill>
              </a:rPr>
              <a:t>for</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crisis, </a:t>
            </a:r>
            <a:r>
              <a:rPr lang="es-ES" sz="2400" dirty="0" err="1" smtClean="0">
                <a:solidFill>
                  <a:srgbClr val="000000"/>
                </a:solidFill>
              </a:rPr>
              <a:t>neither</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labor </a:t>
            </a:r>
            <a:r>
              <a:rPr lang="es-ES" sz="2400" dirty="0" err="1" smtClean="0">
                <a:solidFill>
                  <a:srgbClr val="000000"/>
                </a:solidFill>
              </a:rPr>
              <a:t>reform</a:t>
            </a:r>
            <a:r>
              <a:rPr lang="es-ES" sz="2400" dirty="0" smtClean="0">
                <a:solidFill>
                  <a:srgbClr val="000000"/>
                </a:solidFill>
              </a:rPr>
              <a:t> </a:t>
            </a:r>
            <a:r>
              <a:rPr lang="es-ES" sz="2400" dirty="0" err="1" smtClean="0">
                <a:solidFill>
                  <a:srgbClr val="000000"/>
                </a:solidFill>
              </a:rPr>
              <a:t>is</a:t>
            </a:r>
            <a:r>
              <a:rPr lang="es-ES" sz="2400" dirty="0" smtClean="0">
                <a:solidFill>
                  <a:srgbClr val="000000"/>
                </a:solidFill>
              </a:rPr>
              <a:t> </a:t>
            </a:r>
            <a:r>
              <a:rPr lang="es-ES" sz="2400" dirty="0" err="1" smtClean="0">
                <a:solidFill>
                  <a:srgbClr val="000000"/>
                </a:solidFill>
              </a:rPr>
              <a:t>going</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get</a:t>
            </a:r>
            <a:r>
              <a:rPr lang="es-ES" sz="2400" dirty="0" smtClean="0">
                <a:solidFill>
                  <a:srgbClr val="000000"/>
                </a:solidFill>
              </a:rPr>
              <a:t> </a:t>
            </a:r>
            <a:r>
              <a:rPr lang="es-ES" sz="2400" dirty="0" err="1" smtClean="0">
                <a:solidFill>
                  <a:srgbClr val="000000"/>
                </a:solidFill>
              </a:rPr>
              <a:t>us</a:t>
            </a:r>
            <a:r>
              <a:rPr lang="es-ES" sz="2400" dirty="0" smtClean="0">
                <a:solidFill>
                  <a:srgbClr val="000000"/>
                </a:solidFill>
              </a:rPr>
              <a:t> </a:t>
            </a:r>
            <a:r>
              <a:rPr lang="es-ES" sz="2400" dirty="0" err="1" smtClean="0">
                <a:solidFill>
                  <a:srgbClr val="000000"/>
                </a:solidFill>
              </a:rPr>
              <a:t>out</a:t>
            </a:r>
            <a:r>
              <a:rPr lang="es-ES" sz="2400" dirty="0" smtClean="0">
                <a:solidFill>
                  <a:srgbClr val="000000"/>
                </a:solidFill>
              </a:rPr>
              <a:t> of </a:t>
            </a:r>
            <a:r>
              <a:rPr lang="es-ES" sz="2400" dirty="0" err="1" smtClean="0">
                <a:solidFill>
                  <a:srgbClr val="000000"/>
                </a:solidFill>
              </a:rPr>
              <a:t>it</a:t>
            </a:r>
            <a:r>
              <a:rPr lang="es-ES" sz="2400" dirty="0" smtClean="0">
                <a:solidFill>
                  <a:srgbClr val="000000"/>
                </a:solidFill>
              </a:rPr>
              <a:t>. The </a:t>
            </a:r>
            <a:r>
              <a:rPr lang="es-ES" sz="2400" dirty="0" err="1" smtClean="0">
                <a:solidFill>
                  <a:srgbClr val="000000"/>
                </a:solidFill>
              </a:rPr>
              <a:t>evolution</a:t>
            </a:r>
            <a:r>
              <a:rPr lang="es-ES" sz="2400" dirty="0" smtClean="0">
                <a:solidFill>
                  <a:srgbClr val="000000"/>
                </a:solidFill>
              </a:rPr>
              <a:t> of </a:t>
            </a:r>
            <a:r>
              <a:rPr lang="es-ES" sz="2400" dirty="0" err="1" smtClean="0">
                <a:solidFill>
                  <a:srgbClr val="000000"/>
                </a:solidFill>
              </a:rPr>
              <a:t>unemployment</a:t>
            </a:r>
            <a:r>
              <a:rPr lang="es-ES" sz="2400" dirty="0" smtClean="0">
                <a:solidFill>
                  <a:srgbClr val="000000"/>
                </a:solidFill>
              </a:rPr>
              <a:t> shows </a:t>
            </a:r>
            <a:r>
              <a:rPr lang="es-ES" sz="2400" dirty="0" err="1" smtClean="0">
                <a:solidFill>
                  <a:srgbClr val="000000"/>
                </a:solidFill>
              </a:rPr>
              <a:t>that</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labor </a:t>
            </a:r>
            <a:r>
              <a:rPr lang="es-ES" sz="2400" dirty="0" err="1" smtClean="0">
                <a:solidFill>
                  <a:srgbClr val="000000"/>
                </a:solidFill>
              </a:rPr>
              <a:t>reform</a:t>
            </a:r>
            <a:r>
              <a:rPr lang="es-ES" sz="2400" dirty="0" smtClean="0">
                <a:solidFill>
                  <a:srgbClr val="000000"/>
                </a:solidFill>
              </a:rPr>
              <a:t> </a:t>
            </a:r>
            <a:r>
              <a:rPr lang="es-ES" sz="2400" dirty="0" err="1" smtClean="0">
                <a:solidFill>
                  <a:srgbClr val="000000"/>
                </a:solidFill>
              </a:rPr>
              <a:t>only</a:t>
            </a:r>
            <a:r>
              <a:rPr lang="es-ES" sz="2400" dirty="0" smtClean="0">
                <a:solidFill>
                  <a:srgbClr val="000000"/>
                </a:solidFill>
              </a:rPr>
              <a:t> drives  </a:t>
            </a:r>
            <a:r>
              <a:rPr lang="es-ES" sz="2400" dirty="0" err="1" smtClean="0">
                <a:solidFill>
                  <a:srgbClr val="000000"/>
                </a:solidFill>
              </a:rPr>
              <a:t>to</a:t>
            </a:r>
            <a:r>
              <a:rPr lang="es-ES" sz="2400" dirty="0" smtClean="0">
                <a:solidFill>
                  <a:srgbClr val="000000"/>
                </a:solidFill>
              </a:rPr>
              <a:t> </a:t>
            </a:r>
            <a:r>
              <a:rPr lang="es-ES" sz="2400" b="1" dirty="0" smtClean="0">
                <a:solidFill>
                  <a:srgbClr val="000000"/>
                </a:solidFill>
              </a:rPr>
              <a:t>reduce </a:t>
            </a:r>
            <a:r>
              <a:rPr lang="es-ES" sz="2400" b="1" dirty="0" err="1" smtClean="0">
                <a:solidFill>
                  <a:srgbClr val="000000"/>
                </a:solidFill>
              </a:rPr>
              <a:t>workers`</a:t>
            </a:r>
            <a:r>
              <a:rPr lang="es-ES" sz="2400" b="1" dirty="0" smtClean="0">
                <a:solidFill>
                  <a:srgbClr val="000000"/>
                </a:solidFill>
              </a:rPr>
              <a:t> </a:t>
            </a:r>
            <a:r>
              <a:rPr lang="es-ES" sz="2400" b="1" dirty="0" err="1" smtClean="0">
                <a:solidFill>
                  <a:srgbClr val="000000"/>
                </a:solidFill>
              </a:rPr>
              <a:t>rights</a:t>
            </a:r>
            <a:r>
              <a:rPr lang="es-ES" sz="2400" b="1" dirty="0" smtClean="0">
                <a:solidFill>
                  <a:srgbClr val="000000"/>
                </a:solidFill>
              </a:rPr>
              <a:t> </a:t>
            </a:r>
            <a:r>
              <a:rPr lang="es-ES" sz="2400" b="1" dirty="0" err="1" smtClean="0">
                <a:solidFill>
                  <a:srgbClr val="000000"/>
                </a:solidFill>
              </a:rPr>
              <a:t>not</a:t>
            </a:r>
            <a:r>
              <a:rPr lang="es-ES" sz="2400" b="1" dirty="0" smtClean="0">
                <a:solidFill>
                  <a:srgbClr val="000000"/>
                </a:solidFill>
              </a:rPr>
              <a:t> </a:t>
            </a:r>
            <a:r>
              <a:rPr lang="es-ES" sz="2400" b="1" dirty="0" err="1" smtClean="0">
                <a:solidFill>
                  <a:srgbClr val="000000"/>
                </a:solidFill>
              </a:rPr>
              <a:t>to</a:t>
            </a:r>
            <a:r>
              <a:rPr lang="es-ES" sz="2400" b="1" dirty="0" smtClean="0">
                <a:solidFill>
                  <a:srgbClr val="000000"/>
                </a:solidFill>
              </a:rPr>
              <a:t> </a:t>
            </a:r>
            <a:r>
              <a:rPr lang="es-ES" sz="2400" b="1" dirty="0" err="1" smtClean="0">
                <a:solidFill>
                  <a:srgbClr val="000000"/>
                </a:solidFill>
              </a:rPr>
              <a:t>solve</a:t>
            </a:r>
            <a:r>
              <a:rPr lang="es-ES" sz="2400" b="1" dirty="0" smtClean="0">
                <a:solidFill>
                  <a:srgbClr val="000000"/>
                </a:solidFill>
              </a:rPr>
              <a:t> </a:t>
            </a:r>
            <a:r>
              <a:rPr lang="es-ES" sz="2400" b="1" dirty="0" err="1" smtClean="0">
                <a:solidFill>
                  <a:srgbClr val="000000"/>
                </a:solidFill>
              </a:rPr>
              <a:t>the</a:t>
            </a:r>
            <a:r>
              <a:rPr lang="es-ES" sz="2400" b="1" dirty="0" smtClean="0">
                <a:solidFill>
                  <a:srgbClr val="000000"/>
                </a:solidFill>
              </a:rPr>
              <a:t> </a:t>
            </a:r>
            <a:r>
              <a:rPr lang="es-ES" sz="2400" b="1" dirty="0" err="1" smtClean="0">
                <a:solidFill>
                  <a:srgbClr val="000000"/>
                </a:solidFill>
              </a:rPr>
              <a:t>serious</a:t>
            </a:r>
            <a:r>
              <a:rPr lang="es-ES" sz="2400" b="1" dirty="0" smtClean="0">
                <a:solidFill>
                  <a:srgbClr val="000000"/>
                </a:solidFill>
              </a:rPr>
              <a:t> </a:t>
            </a:r>
            <a:r>
              <a:rPr lang="es-ES" sz="2400" b="1" dirty="0" err="1" smtClean="0">
                <a:solidFill>
                  <a:srgbClr val="000000"/>
                </a:solidFill>
              </a:rPr>
              <a:t>problems</a:t>
            </a:r>
            <a:r>
              <a:rPr lang="es-ES" sz="2400" b="1" dirty="0" smtClean="0">
                <a:solidFill>
                  <a:srgbClr val="000000"/>
                </a:solidFill>
              </a:rPr>
              <a:t> </a:t>
            </a:r>
            <a:r>
              <a:rPr lang="es-ES" sz="2400" dirty="0" err="1" smtClean="0">
                <a:solidFill>
                  <a:srgbClr val="000000"/>
                </a:solidFill>
              </a:rPr>
              <a:t>existing</a:t>
            </a:r>
            <a:r>
              <a:rPr lang="es-ES" sz="2400" dirty="0" smtClean="0">
                <a:solidFill>
                  <a:srgbClr val="000000"/>
                </a:solidFill>
              </a:rPr>
              <a:t> in </a:t>
            </a:r>
            <a:r>
              <a:rPr lang="es-ES" sz="2400" dirty="0" err="1" smtClean="0">
                <a:solidFill>
                  <a:srgbClr val="000000"/>
                </a:solidFill>
              </a:rPr>
              <a:t>our</a:t>
            </a:r>
            <a:r>
              <a:rPr lang="es-ES" sz="2400" dirty="0" smtClean="0">
                <a:solidFill>
                  <a:srgbClr val="000000"/>
                </a:solidFill>
              </a:rPr>
              <a:t> labour </a:t>
            </a:r>
            <a:r>
              <a:rPr lang="es-ES" sz="2400" dirty="0" err="1" smtClean="0">
                <a:solidFill>
                  <a:srgbClr val="000000"/>
                </a:solidFill>
              </a:rPr>
              <a:t>market</a:t>
            </a:r>
            <a:r>
              <a:rPr lang="es-ES" sz="2400" dirty="0" smtClean="0">
                <a:solidFill>
                  <a:srgbClr val="000000"/>
                </a:solidFill>
              </a:rPr>
              <a:t>. </a:t>
            </a:r>
          </a:p>
          <a:p>
            <a:pPr>
              <a:defRPr/>
            </a:pPr>
            <a:r>
              <a:rPr lang="es-ES" sz="2400" dirty="0" smtClean="0">
                <a:solidFill>
                  <a:srgbClr val="000000"/>
                </a:solidFill>
              </a:rPr>
              <a:t>The </a:t>
            </a:r>
            <a:r>
              <a:rPr lang="es-ES" sz="2400" b="1" dirty="0" err="1" smtClean="0">
                <a:solidFill>
                  <a:srgbClr val="000000"/>
                </a:solidFill>
              </a:rPr>
              <a:t>construction</a:t>
            </a:r>
            <a:r>
              <a:rPr lang="es-ES" sz="2400" b="1" dirty="0" smtClean="0">
                <a:solidFill>
                  <a:srgbClr val="000000"/>
                </a:solidFill>
              </a:rPr>
              <a:t> sector has </a:t>
            </a:r>
            <a:r>
              <a:rPr lang="es-ES" sz="2400" b="1" dirty="0" err="1" smtClean="0">
                <a:solidFill>
                  <a:srgbClr val="000000"/>
                </a:solidFill>
              </a:rPr>
              <a:t>been</a:t>
            </a:r>
            <a:r>
              <a:rPr lang="es-ES" sz="2400" b="1" dirty="0" smtClean="0">
                <a:solidFill>
                  <a:srgbClr val="000000"/>
                </a:solidFill>
              </a:rPr>
              <a:t> </a:t>
            </a:r>
            <a:r>
              <a:rPr lang="es-ES" sz="2400" b="1" dirty="0" err="1" smtClean="0">
                <a:solidFill>
                  <a:srgbClr val="000000"/>
                </a:solidFill>
              </a:rPr>
              <a:t>deeply</a:t>
            </a:r>
            <a:r>
              <a:rPr lang="es-ES" sz="2400" b="1" dirty="0" smtClean="0">
                <a:solidFill>
                  <a:srgbClr val="000000"/>
                </a:solidFill>
              </a:rPr>
              <a:t> hit </a:t>
            </a:r>
            <a:r>
              <a:rPr lang="es-ES" sz="2400" b="1" dirty="0" err="1" smtClean="0">
                <a:solidFill>
                  <a:srgbClr val="000000"/>
                </a:solidFill>
              </a:rPr>
              <a:t>by</a:t>
            </a:r>
            <a:r>
              <a:rPr lang="es-ES" sz="2400" b="1" dirty="0" smtClean="0">
                <a:solidFill>
                  <a:srgbClr val="000000"/>
                </a:solidFill>
              </a:rPr>
              <a:t> </a:t>
            </a:r>
            <a:r>
              <a:rPr lang="es-ES" sz="2400" b="1" dirty="0" err="1" smtClean="0">
                <a:solidFill>
                  <a:srgbClr val="000000"/>
                </a:solidFill>
              </a:rPr>
              <a:t>the</a:t>
            </a:r>
            <a:r>
              <a:rPr lang="es-ES" sz="2400" b="1" dirty="0" smtClean="0">
                <a:solidFill>
                  <a:srgbClr val="000000"/>
                </a:solidFill>
              </a:rPr>
              <a:t> </a:t>
            </a:r>
            <a:r>
              <a:rPr lang="es-ES" sz="2400" dirty="0" err="1" smtClean="0">
                <a:solidFill>
                  <a:srgbClr val="000000"/>
                </a:solidFill>
              </a:rPr>
              <a:t>economic</a:t>
            </a:r>
            <a:r>
              <a:rPr lang="es-ES" sz="2400" dirty="0" smtClean="0">
                <a:solidFill>
                  <a:srgbClr val="000000"/>
                </a:solidFill>
              </a:rPr>
              <a:t> </a:t>
            </a:r>
            <a:r>
              <a:rPr lang="es-ES" sz="2400" b="1" dirty="0" smtClean="0">
                <a:solidFill>
                  <a:srgbClr val="000000"/>
                </a:solidFill>
              </a:rPr>
              <a:t>crisis</a:t>
            </a:r>
            <a:r>
              <a:rPr lang="es-ES" sz="2400" dirty="0" smtClean="0">
                <a:solidFill>
                  <a:srgbClr val="000000"/>
                </a:solidFill>
              </a:rPr>
              <a:t> in </a:t>
            </a:r>
            <a:r>
              <a:rPr lang="es-ES" sz="2400" dirty="0" err="1" smtClean="0">
                <a:solidFill>
                  <a:srgbClr val="000000"/>
                </a:solidFill>
              </a:rPr>
              <a:t>terms</a:t>
            </a:r>
            <a:r>
              <a:rPr lang="es-ES" sz="2400" dirty="0" smtClean="0">
                <a:solidFill>
                  <a:srgbClr val="000000"/>
                </a:solidFill>
              </a:rPr>
              <a:t> of </a:t>
            </a:r>
            <a:r>
              <a:rPr lang="es-ES" sz="2400" b="1" dirty="0" err="1" smtClean="0">
                <a:solidFill>
                  <a:srgbClr val="000000"/>
                </a:solidFill>
              </a:rPr>
              <a:t>employment</a:t>
            </a:r>
            <a:r>
              <a:rPr lang="es-ES" sz="2400" dirty="0" smtClean="0">
                <a:solidFill>
                  <a:srgbClr val="000000"/>
                </a:solidFill>
              </a:rPr>
              <a:t> and </a:t>
            </a:r>
            <a:r>
              <a:rPr lang="es-ES" sz="2400" dirty="0" err="1" smtClean="0">
                <a:solidFill>
                  <a:srgbClr val="000000"/>
                </a:solidFill>
              </a:rPr>
              <a:t>where</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extreme </a:t>
            </a:r>
            <a:r>
              <a:rPr lang="es-ES" sz="2400" b="1" dirty="0" err="1" smtClean="0">
                <a:solidFill>
                  <a:srgbClr val="000000"/>
                </a:solidFill>
              </a:rPr>
              <a:t>outsourcing</a:t>
            </a:r>
            <a:r>
              <a:rPr lang="es-ES" sz="2400" dirty="0" smtClean="0">
                <a:solidFill>
                  <a:srgbClr val="000000"/>
                </a:solidFill>
              </a:rPr>
              <a:t> has </a:t>
            </a:r>
            <a:r>
              <a:rPr lang="es-ES" sz="2400" dirty="0" err="1" smtClean="0">
                <a:solidFill>
                  <a:srgbClr val="000000"/>
                </a:solidFill>
              </a:rPr>
              <a:t>been</a:t>
            </a:r>
            <a:r>
              <a:rPr lang="es-ES" sz="2400" dirty="0" smtClean="0">
                <a:solidFill>
                  <a:srgbClr val="000000"/>
                </a:solidFill>
              </a:rPr>
              <a:t> </a:t>
            </a:r>
            <a:r>
              <a:rPr lang="es-ES" sz="2400" dirty="0" err="1" smtClean="0">
                <a:solidFill>
                  <a:srgbClr val="000000"/>
                </a:solidFill>
              </a:rPr>
              <a:t>always</a:t>
            </a:r>
            <a:r>
              <a:rPr lang="es-ES" sz="2400" dirty="0" smtClean="0">
                <a:solidFill>
                  <a:srgbClr val="000000"/>
                </a:solidFill>
              </a:rPr>
              <a:t> </a:t>
            </a:r>
            <a:r>
              <a:rPr lang="es-ES" sz="2400" dirty="0" err="1" smtClean="0">
                <a:solidFill>
                  <a:srgbClr val="000000"/>
                </a:solidFill>
              </a:rPr>
              <a:t>associated</a:t>
            </a:r>
            <a:r>
              <a:rPr lang="es-ES" sz="2400" dirty="0" smtClean="0">
                <a:solidFill>
                  <a:srgbClr val="000000"/>
                </a:solidFill>
              </a:rPr>
              <a:t> </a:t>
            </a:r>
            <a:r>
              <a:rPr lang="es-ES" sz="2400" dirty="0" err="1" smtClean="0">
                <a:solidFill>
                  <a:srgbClr val="000000"/>
                </a:solidFill>
              </a:rPr>
              <a:t>with</a:t>
            </a:r>
            <a:r>
              <a:rPr lang="es-ES" sz="2400" dirty="0" smtClean="0">
                <a:solidFill>
                  <a:srgbClr val="000000"/>
                </a:solidFill>
              </a:rPr>
              <a:t> </a:t>
            </a:r>
            <a:r>
              <a:rPr lang="es-ES" sz="2400" dirty="0" err="1" smtClean="0">
                <a:solidFill>
                  <a:srgbClr val="000000"/>
                </a:solidFill>
              </a:rPr>
              <a:t>high</a:t>
            </a:r>
            <a:r>
              <a:rPr lang="es-ES" sz="2400" dirty="0" smtClean="0">
                <a:solidFill>
                  <a:srgbClr val="000000"/>
                </a:solidFill>
              </a:rPr>
              <a:t> </a:t>
            </a:r>
            <a:r>
              <a:rPr lang="es-ES" sz="2400" dirty="0" err="1" smtClean="0">
                <a:solidFill>
                  <a:srgbClr val="000000"/>
                </a:solidFill>
              </a:rPr>
              <a:t>occupational</a:t>
            </a:r>
            <a:r>
              <a:rPr lang="es-ES" sz="2400" dirty="0" smtClean="0">
                <a:solidFill>
                  <a:srgbClr val="000000"/>
                </a:solidFill>
              </a:rPr>
              <a:t> </a:t>
            </a:r>
            <a:r>
              <a:rPr lang="es-ES" sz="2400" dirty="0" err="1" smtClean="0">
                <a:solidFill>
                  <a:srgbClr val="000000"/>
                </a:solidFill>
              </a:rPr>
              <a:t>accidents</a:t>
            </a:r>
            <a:r>
              <a:rPr lang="es-ES" sz="2400" dirty="0" smtClean="0">
                <a:solidFill>
                  <a:srgbClr val="000000"/>
                </a:solidFill>
              </a:rPr>
              <a:t> </a:t>
            </a:r>
            <a:r>
              <a:rPr lang="es-ES" sz="2400" dirty="0" err="1" smtClean="0">
                <a:solidFill>
                  <a:srgbClr val="000000"/>
                </a:solidFill>
              </a:rPr>
              <a:t>level</a:t>
            </a:r>
            <a:r>
              <a:rPr lang="en-US" sz="2400" dirty="0" smtClean="0">
                <a:solidFill>
                  <a:srgbClr val="000000"/>
                </a:solidFill>
              </a:rPr>
              <a:t>.</a:t>
            </a:r>
            <a:endParaRPr lang="es-ES" sz="2400" dirty="0" smtClean="0">
              <a:solidFill>
                <a:srgbClr val="000000"/>
              </a:solidFill>
            </a:endParaRPr>
          </a:p>
          <a:p>
            <a:pPr>
              <a:defRPr/>
            </a:pPr>
            <a:r>
              <a:rPr lang="es-ES" sz="2400" b="1" dirty="0" smtClean="0">
                <a:solidFill>
                  <a:srgbClr val="000000"/>
                </a:solidFill>
              </a:rPr>
              <a:t>The </a:t>
            </a:r>
            <a:r>
              <a:rPr lang="es-ES" sz="2400" b="1" dirty="0" err="1" smtClean="0">
                <a:solidFill>
                  <a:srgbClr val="000000"/>
                </a:solidFill>
              </a:rPr>
              <a:t>reform</a:t>
            </a:r>
            <a:r>
              <a:rPr lang="es-ES" sz="2400" b="1" dirty="0" smtClean="0">
                <a:solidFill>
                  <a:srgbClr val="000000"/>
                </a:solidFill>
              </a:rPr>
              <a:t> </a:t>
            </a:r>
            <a:r>
              <a:rPr lang="es-ES" sz="2400" b="1" dirty="0" err="1" smtClean="0">
                <a:solidFill>
                  <a:srgbClr val="000000"/>
                </a:solidFill>
              </a:rPr>
              <a:t>allows</a:t>
            </a:r>
            <a:r>
              <a:rPr lang="es-ES" sz="2400" b="1" dirty="0" smtClean="0">
                <a:solidFill>
                  <a:srgbClr val="000000"/>
                </a:solidFill>
              </a:rPr>
              <a:t> </a:t>
            </a:r>
            <a:r>
              <a:rPr lang="es-ES" sz="2400" b="1" dirty="0" err="1" smtClean="0">
                <a:solidFill>
                  <a:srgbClr val="000000"/>
                </a:solidFill>
              </a:rPr>
              <a:t>the</a:t>
            </a:r>
            <a:r>
              <a:rPr lang="es-ES" sz="2400" b="1" dirty="0" smtClean="0">
                <a:solidFill>
                  <a:srgbClr val="000000"/>
                </a:solidFill>
              </a:rPr>
              <a:t> </a:t>
            </a:r>
            <a:r>
              <a:rPr lang="es-ES" sz="2400" b="1" dirty="0" err="1" smtClean="0">
                <a:solidFill>
                  <a:srgbClr val="000000"/>
                </a:solidFill>
              </a:rPr>
              <a:t>temporary</a:t>
            </a:r>
            <a:r>
              <a:rPr lang="es-ES" sz="2400" b="1" dirty="0" smtClean="0">
                <a:solidFill>
                  <a:srgbClr val="000000"/>
                </a:solidFill>
              </a:rPr>
              <a:t> </a:t>
            </a:r>
            <a:r>
              <a:rPr lang="es-ES" sz="2400" b="1" dirty="0" err="1" smtClean="0">
                <a:solidFill>
                  <a:srgbClr val="000000"/>
                </a:solidFill>
              </a:rPr>
              <a:t>work</a:t>
            </a:r>
            <a:r>
              <a:rPr lang="en-US" sz="2400" dirty="0" smtClean="0">
                <a:solidFill>
                  <a:srgbClr val="000000"/>
                </a:solidFill>
              </a:rPr>
              <a:t>. </a:t>
            </a:r>
            <a:endParaRPr lang="es-ES" sz="2400" dirty="0" smtClean="0">
              <a:solidFill>
                <a:srgbClr val="000000"/>
              </a:solidFill>
            </a:endParaRPr>
          </a:p>
          <a:p>
            <a:pPr marL="0" indent="0">
              <a:buFontTx/>
              <a:buNone/>
              <a:defRPr/>
            </a:pPr>
            <a:endParaRPr lang="es-ES" sz="2000" b="1" dirty="0" smtClean="0">
              <a:solidFill>
                <a:srgbClr val="0070C0"/>
              </a:solidFill>
              <a:ea typeface="Calibri"/>
              <a:cs typeface="Times New Roman"/>
            </a:endParaRPr>
          </a:p>
          <a:p>
            <a:pPr marL="0" indent="0">
              <a:buFontTx/>
              <a:buNone/>
              <a:defRPr/>
            </a:pPr>
            <a:endParaRPr lang="es-ES" sz="2000" dirty="0" smtClean="0">
              <a:solidFill>
                <a:srgbClr val="000000"/>
              </a:solidFill>
            </a:endParaRPr>
          </a:p>
          <a:p>
            <a:pPr marL="0" indent="0" algn="just">
              <a:spcBef>
                <a:spcPct val="0"/>
              </a:spcBef>
              <a:buFontTx/>
              <a:buNone/>
              <a:defRPr/>
            </a:pPr>
            <a:endParaRPr lang="en-US" sz="2000" b="1" dirty="0" smtClean="0">
              <a:solidFill>
                <a:srgbClr val="344B74"/>
              </a:solidFill>
              <a:latin typeface="Verdana" pitchFamily="34" charset="0"/>
            </a:endParaRPr>
          </a:p>
          <a:p>
            <a:pPr marL="0" indent="0" algn="just">
              <a:spcBef>
                <a:spcPct val="0"/>
              </a:spcBef>
              <a:buFontTx/>
              <a:buNone/>
              <a:defRPr/>
            </a:pPr>
            <a:r>
              <a:rPr lang="es-ES"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a:t>
            </a:r>
            <a:endParaRPr lang="es-ES" dirty="0" smtClean="0">
              <a:solidFill>
                <a:srgbClr val="000000"/>
              </a:solidFill>
            </a:endParaRPr>
          </a:p>
        </p:txBody>
      </p:sp>
    </p:spTree>
    <p:extLst>
      <p:ext uri="{BB962C8B-B14F-4D97-AF65-F5344CB8AC3E}">
        <p14:creationId xmlns:p14="http://schemas.microsoft.com/office/powerpoint/2010/main" val="33013892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smtClean="0">
                <a:solidFill>
                  <a:srgbClr val="000000"/>
                </a:solidFill>
              </a:rPr>
              <a:t>A </a:t>
            </a:r>
            <a:r>
              <a:rPr lang="es-ES" sz="3200" b="1" cap="small" dirty="0" err="1" smtClean="0">
                <a:solidFill>
                  <a:srgbClr val="000000"/>
                </a:solidFill>
              </a:rPr>
              <a:t>Recessive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a:t>
            </a:r>
            <a:r>
              <a:rPr lang="es-ES" sz="3200" b="1" cap="small" dirty="0" err="1" smtClean="0">
                <a:solidFill>
                  <a:srgbClr val="000000"/>
                </a:solidFill>
              </a:rPr>
              <a:t>Public</a:t>
            </a:r>
            <a:r>
              <a:rPr lang="es-ES" sz="3200" b="1" cap="small" dirty="0" smtClean="0">
                <a:solidFill>
                  <a:srgbClr val="000000"/>
                </a:solidFill>
              </a:rPr>
              <a:t> Budget</a:t>
            </a:r>
            <a:endParaRPr lang="es-ES" dirty="0" smtClean="0">
              <a:solidFill>
                <a:srgbClr val="000000"/>
              </a:solidFill>
            </a:endParaRPr>
          </a:p>
        </p:txBody>
      </p:sp>
      <p:sp>
        <p:nvSpPr>
          <p:cNvPr id="41987" name="2 Marcador de contenido"/>
          <p:cNvSpPr txBox="1">
            <a:spLocks/>
          </p:cNvSpPr>
          <p:nvPr/>
        </p:nvSpPr>
        <p:spPr bwMode="auto">
          <a:xfrm>
            <a:off x="457200" y="836613"/>
            <a:ext cx="8229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endParaRPr lang="es-ES" sz="2000" smtClean="0">
              <a:solidFill>
                <a:srgbClr val="000000"/>
              </a:solidFill>
            </a:endParaRPr>
          </a:p>
          <a:p>
            <a:pPr eaLnBrk="1" hangingPunct="1">
              <a:spcBef>
                <a:spcPct val="20000"/>
              </a:spcBef>
              <a:buFontTx/>
              <a:buChar char="•"/>
            </a:pPr>
            <a:r>
              <a:rPr lang="es-ES" sz="2400" smtClean="0">
                <a:solidFill>
                  <a:srgbClr val="000000"/>
                </a:solidFill>
              </a:rPr>
              <a:t>Investment cuts in public works and the labor reform will increase the temporality and the precariousness and will not contribute to job creation and economic recovery and the labour market situation will not improve without a sufficient and sustained economic growth.</a:t>
            </a:r>
          </a:p>
          <a:p>
            <a:pPr eaLnBrk="1" hangingPunct="1">
              <a:spcBef>
                <a:spcPct val="20000"/>
              </a:spcBef>
              <a:buFontTx/>
              <a:buChar char="•"/>
            </a:pPr>
            <a:endParaRPr lang="es-ES" sz="2400" smtClean="0">
              <a:solidFill>
                <a:srgbClr val="000000"/>
              </a:solidFill>
            </a:endParaRPr>
          </a:p>
          <a:p>
            <a:pPr eaLnBrk="1" hangingPunct="1">
              <a:spcBef>
                <a:spcPct val="20000"/>
              </a:spcBef>
              <a:buFontTx/>
              <a:buChar char="•"/>
            </a:pPr>
            <a:r>
              <a:rPr lang="es-ES" sz="2400" smtClean="0">
                <a:solidFill>
                  <a:srgbClr val="000000"/>
                </a:solidFill>
              </a:rPr>
              <a:t>The </a:t>
            </a:r>
            <a:r>
              <a:rPr lang="es-ES" sz="2400" b="1" smtClean="0">
                <a:solidFill>
                  <a:srgbClr val="000000"/>
                </a:solidFill>
              </a:rPr>
              <a:t>Extraordinary infrastructure Plan </a:t>
            </a:r>
            <a:r>
              <a:rPr lang="es-ES" sz="2400" smtClean="0">
                <a:solidFill>
                  <a:srgbClr val="000000"/>
                </a:solidFill>
              </a:rPr>
              <a:t>was an example to be followed by their counter-cyclical nature.</a:t>
            </a:r>
          </a:p>
          <a:p>
            <a:pPr eaLnBrk="1" hangingPunct="1">
              <a:spcBef>
                <a:spcPct val="20000"/>
              </a:spcBef>
              <a:buFontTx/>
              <a:buChar char="•"/>
            </a:pPr>
            <a:endParaRPr lang="es-ES" sz="2400" smtClean="0">
              <a:solidFill>
                <a:srgbClr val="000000"/>
              </a:solidFill>
            </a:endParaRPr>
          </a:p>
          <a:p>
            <a:pPr eaLnBrk="1" hangingPunct="1">
              <a:spcBef>
                <a:spcPct val="20000"/>
              </a:spcBef>
              <a:buFontTx/>
              <a:buChar char="•"/>
            </a:pPr>
            <a:r>
              <a:rPr lang="es-ES" sz="2400" smtClean="0">
                <a:solidFill>
                  <a:srgbClr val="000000"/>
                </a:solidFill>
              </a:rPr>
              <a:t>The infrastructure cuts will mean more than 100,000 jobs losses in two years</a:t>
            </a:r>
          </a:p>
          <a:p>
            <a:pPr eaLnBrk="1" hangingPunct="1">
              <a:spcBef>
                <a:spcPct val="20000"/>
              </a:spcBef>
              <a:buFontTx/>
              <a:buChar char="•"/>
            </a:pPr>
            <a:endParaRPr lang="es-ES" sz="2000" smtClean="0">
              <a:solidFill>
                <a:srgbClr val="000000"/>
              </a:solidFill>
            </a:endParaRPr>
          </a:p>
          <a:p>
            <a:pPr eaLnBrk="1" hangingPunct="1">
              <a:spcBef>
                <a:spcPct val="20000"/>
              </a:spcBef>
              <a:buFontTx/>
              <a:buChar char="•"/>
            </a:pPr>
            <a:endParaRPr lang="es-ES" sz="2000" smtClean="0">
              <a:solidFill>
                <a:srgbClr val="000000"/>
              </a:solidFill>
            </a:endParaRPr>
          </a:p>
        </p:txBody>
      </p:sp>
    </p:spTree>
    <p:extLst>
      <p:ext uri="{BB962C8B-B14F-4D97-AF65-F5344CB8AC3E}">
        <p14:creationId xmlns:p14="http://schemas.microsoft.com/office/powerpoint/2010/main" val="33576129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smtClean="0">
                <a:solidFill>
                  <a:srgbClr val="000000"/>
                </a:solidFill>
              </a:rPr>
              <a:t>A </a:t>
            </a:r>
            <a:r>
              <a:rPr lang="es-ES" sz="3200" b="1" cap="small" dirty="0" err="1" smtClean="0">
                <a:solidFill>
                  <a:srgbClr val="000000"/>
                </a:solidFill>
              </a:rPr>
              <a:t>Recessive</a:t>
            </a:r>
            <a:r>
              <a:rPr lang="es-ES" sz="3200" b="1" cap="small" dirty="0" smtClean="0">
                <a:solidFill>
                  <a:srgbClr val="000000"/>
                </a:solidFill>
              </a:rPr>
              <a:t> </a:t>
            </a:r>
            <a:r>
              <a:rPr lang="es-ES" sz="3200" b="1" cap="small" dirty="0" err="1" smtClean="0">
                <a:solidFill>
                  <a:srgbClr val="000000"/>
                </a:solidFill>
              </a:rPr>
              <a:t>Spanish</a:t>
            </a:r>
            <a:r>
              <a:rPr lang="es-ES" sz="3200" b="1" cap="small" dirty="0" smtClean="0">
                <a:solidFill>
                  <a:srgbClr val="000000"/>
                </a:solidFill>
              </a:rPr>
              <a:t> </a:t>
            </a:r>
            <a:r>
              <a:rPr lang="es-ES" sz="3200" b="1" cap="small" dirty="0" err="1" smtClean="0">
                <a:solidFill>
                  <a:srgbClr val="000000"/>
                </a:solidFill>
              </a:rPr>
              <a:t>Public</a:t>
            </a:r>
            <a:r>
              <a:rPr lang="es-ES" sz="3200" b="1" cap="small" dirty="0" smtClean="0">
                <a:solidFill>
                  <a:srgbClr val="000000"/>
                </a:solidFill>
              </a:rPr>
              <a:t> Budget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endParaRPr lang="es-ES" sz="2000" dirty="0" smtClean="0">
              <a:solidFill>
                <a:srgbClr val="000000"/>
              </a:solidFill>
            </a:endParaRPr>
          </a:p>
          <a:p>
            <a:pPr marL="0" indent="0" algn="ctr">
              <a:buFontTx/>
              <a:buNone/>
              <a:defRPr/>
            </a:pPr>
            <a:r>
              <a:rPr lang="es-ES" sz="2200" dirty="0" err="1" smtClean="0">
                <a:solidFill>
                  <a:srgbClr val="000000"/>
                </a:solidFill>
              </a:rPr>
              <a:t>Austerity</a:t>
            </a:r>
            <a:r>
              <a:rPr lang="es-ES" sz="2200" dirty="0" smtClean="0">
                <a:solidFill>
                  <a:srgbClr val="000000"/>
                </a:solidFill>
              </a:rPr>
              <a:t> has </a:t>
            </a:r>
            <a:r>
              <a:rPr lang="es-ES" sz="2200" dirty="0" err="1" smtClean="0">
                <a:solidFill>
                  <a:srgbClr val="000000"/>
                </a:solidFill>
              </a:rPr>
              <a:t>not</a:t>
            </a:r>
            <a:r>
              <a:rPr lang="es-ES" sz="2200" dirty="0" smtClean="0">
                <a:solidFill>
                  <a:srgbClr val="000000"/>
                </a:solidFill>
              </a:rPr>
              <a:t> </a:t>
            </a:r>
            <a:r>
              <a:rPr lang="es-ES" sz="2200" dirty="0" err="1" smtClean="0">
                <a:solidFill>
                  <a:srgbClr val="000000"/>
                </a:solidFill>
              </a:rPr>
              <a:t>produced</a:t>
            </a:r>
            <a:r>
              <a:rPr lang="es-ES" sz="2200" dirty="0" smtClean="0">
                <a:solidFill>
                  <a:srgbClr val="000000"/>
                </a:solidFill>
              </a:rPr>
              <a:t> more </a:t>
            </a:r>
            <a:r>
              <a:rPr lang="es-ES" sz="2200" dirty="0" err="1" smtClean="0">
                <a:solidFill>
                  <a:srgbClr val="000000"/>
                </a:solidFill>
              </a:rPr>
              <a:t>economic</a:t>
            </a:r>
            <a:r>
              <a:rPr lang="es-ES" sz="2200" dirty="0" smtClean="0">
                <a:solidFill>
                  <a:srgbClr val="000000"/>
                </a:solidFill>
              </a:rPr>
              <a:t> </a:t>
            </a:r>
            <a:r>
              <a:rPr lang="es-ES" sz="2200" dirty="0" err="1" smtClean="0">
                <a:solidFill>
                  <a:srgbClr val="000000"/>
                </a:solidFill>
              </a:rPr>
              <a:t>growth</a:t>
            </a:r>
            <a:endParaRPr lang="es-ES" sz="2200" dirty="0" smtClean="0">
              <a:solidFill>
                <a:srgbClr val="000000"/>
              </a:solidFill>
            </a:endParaRPr>
          </a:p>
          <a:p>
            <a:pPr marL="0" indent="0" algn="ctr">
              <a:buFontTx/>
              <a:buNone/>
              <a:defRPr/>
            </a:pPr>
            <a:endParaRPr lang="es-ES" sz="2200" dirty="0" smtClean="0">
              <a:solidFill>
                <a:srgbClr val="000000"/>
              </a:solidFill>
            </a:endParaRPr>
          </a:p>
          <a:p>
            <a:pPr marL="0" indent="0" algn="ctr">
              <a:buFontTx/>
              <a:buNone/>
              <a:defRPr/>
            </a:pPr>
            <a:r>
              <a:rPr lang="es-ES" sz="2200" dirty="0" smtClean="0">
                <a:solidFill>
                  <a:srgbClr val="000000"/>
                </a:solidFill>
              </a:rPr>
              <a:t>labour </a:t>
            </a:r>
            <a:r>
              <a:rPr lang="es-ES" sz="2200" dirty="0" err="1" smtClean="0">
                <a:solidFill>
                  <a:srgbClr val="000000"/>
                </a:solidFill>
              </a:rPr>
              <a:t>precarization</a:t>
            </a:r>
            <a:r>
              <a:rPr lang="es-ES" sz="2200" dirty="0" smtClean="0">
                <a:solidFill>
                  <a:srgbClr val="000000"/>
                </a:solidFill>
              </a:rPr>
              <a:t> </a:t>
            </a:r>
            <a:r>
              <a:rPr lang="es-ES" sz="2200" dirty="0" err="1" smtClean="0">
                <a:solidFill>
                  <a:srgbClr val="000000"/>
                </a:solidFill>
              </a:rPr>
              <a:t>is</a:t>
            </a:r>
            <a:r>
              <a:rPr lang="es-ES" sz="2200" dirty="0" smtClean="0">
                <a:solidFill>
                  <a:srgbClr val="000000"/>
                </a:solidFill>
              </a:rPr>
              <a:t> </a:t>
            </a:r>
            <a:r>
              <a:rPr lang="es-ES" sz="2200" dirty="0" err="1" smtClean="0">
                <a:solidFill>
                  <a:srgbClr val="000000"/>
                </a:solidFill>
              </a:rPr>
              <a:t>due</a:t>
            </a:r>
            <a:r>
              <a:rPr lang="es-ES" sz="2200" dirty="0" smtClean="0">
                <a:solidFill>
                  <a:srgbClr val="000000"/>
                </a:solidFill>
              </a:rPr>
              <a:t> </a:t>
            </a:r>
            <a:r>
              <a:rPr lang="es-ES" sz="2200" dirty="0" err="1" smtClean="0">
                <a:solidFill>
                  <a:srgbClr val="000000"/>
                </a:solidFill>
              </a:rPr>
              <a:t>to</a:t>
            </a:r>
            <a:r>
              <a:rPr lang="es-ES" sz="2200" dirty="0" smtClean="0">
                <a:solidFill>
                  <a:srgbClr val="000000"/>
                </a:solidFill>
              </a:rPr>
              <a:t> </a:t>
            </a:r>
            <a:r>
              <a:rPr lang="es-ES" sz="2200" dirty="0" err="1" smtClean="0">
                <a:solidFill>
                  <a:srgbClr val="000000"/>
                </a:solidFill>
              </a:rPr>
              <a:t>the</a:t>
            </a:r>
            <a:r>
              <a:rPr lang="es-ES" sz="2200" dirty="0" smtClean="0">
                <a:solidFill>
                  <a:srgbClr val="000000"/>
                </a:solidFill>
              </a:rPr>
              <a:t> </a:t>
            </a:r>
            <a:r>
              <a:rPr lang="es-ES" sz="2200" dirty="0" err="1" smtClean="0">
                <a:solidFill>
                  <a:srgbClr val="000000"/>
                </a:solidFill>
              </a:rPr>
              <a:t>difficulties</a:t>
            </a:r>
            <a:r>
              <a:rPr lang="es-ES" sz="2200" dirty="0" smtClean="0">
                <a:solidFill>
                  <a:srgbClr val="000000"/>
                </a:solidFill>
              </a:rPr>
              <a:t> of </a:t>
            </a:r>
            <a:r>
              <a:rPr lang="es-ES" sz="2200" dirty="0" err="1" smtClean="0">
                <a:solidFill>
                  <a:srgbClr val="000000"/>
                </a:solidFill>
              </a:rPr>
              <a:t>access</a:t>
            </a:r>
            <a:r>
              <a:rPr lang="es-ES" sz="2200" dirty="0" smtClean="0">
                <a:solidFill>
                  <a:srgbClr val="000000"/>
                </a:solidFill>
              </a:rPr>
              <a:t> </a:t>
            </a:r>
            <a:r>
              <a:rPr lang="es-ES" sz="2200" dirty="0" err="1" smtClean="0">
                <a:solidFill>
                  <a:srgbClr val="000000"/>
                </a:solidFill>
              </a:rPr>
              <a:t>to</a:t>
            </a:r>
            <a:r>
              <a:rPr lang="es-ES" sz="2200" dirty="0" smtClean="0">
                <a:solidFill>
                  <a:srgbClr val="000000"/>
                </a:solidFill>
              </a:rPr>
              <a:t> </a:t>
            </a:r>
            <a:r>
              <a:rPr lang="es-ES" sz="2200" dirty="0" err="1" smtClean="0">
                <a:solidFill>
                  <a:srgbClr val="000000"/>
                </a:solidFill>
              </a:rPr>
              <a:t>credit</a:t>
            </a:r>
            <a:endParaRPr lang="es-ES" sz="2200" dirty="0" smtClean="0">
              <a:solidFill>
                <a:srgbClr val="000000"/>
              </a:solidFill>
            </a:endParaRPr>
          </a:p>
          <a:p>
            <a:pPr marL="0" indent="0" algn="ctr">
              <a:buFontTx/>
              <a:buNone/>
              <a:defRPr/>
            </a:pPr>
            <a:endParaRPr lang="es-ES" sz="2200" dirty="0" smtClean="0">
              <a:solidFill>
                <a:srgbClr val="000000"/>
              </a:solidFill>
            </a:endParaRPr>
          </a:p>
          <a:p>
            <a:pPr marL="0" indent="0" algn="ctr">
              <a:buFontTx/>
              <a:buNone/>
              <a:defRPr/>
            </a:pPr>
            <a:r>
              <a:rPr lang="es-ES" sz="2200" dirty="0" err="1" smtClean="0">
                <a:solidFill>
                  <a:srgbClr val="000000"/>
                </a:solidFill>
              </a:rPr>
              <a:t>where</a:t>
            </a:r>
            <a:r>
              <a:rPr lang="es-ES" sz="2200" dirty="0" smtClean="0">
                <a:solidFill>
                  <a:srgbClr val="000000"/>
                </a:solidFill>
              </a:rPr>
              <a:t> </a:t>
            </a:r>
            <a:r>
              <a:rPr lang="es-ES" sz="2200" dirty="0" err="1" smtClean="0">
                <a:solidFill>
                  <a:srgbClr val="000000"/>
                </a:solidFill>
              </a:rPr>
              <a:t>employment</a:t>
            </a:r>
            <a:r>
              <a:rPr lang="es-ES" sz="2200" dirty="0" smtClean="0">
                <a:solidFill>
                  <a:srgbClr val="000000"/>
                </a:solidFill>
              </a:rPr>
              <a:t> </a:t>
            </a:r>
            <a:r>
              <a:rPr lang="es-ES" sz="2200" dirty="0" err="1" smtClean="0">
                <a:solidFill>
                  <a:srgbClr val="000000"/>
                </a:solidFill>
              </a:rPr>
              <a:t>is</a:t>
            </a:r>
            <a:r>
              <a:rPr lang="es-ES" sz="2200" dirty="0" smtClean="0">
                <a:solidFill>
                  <a:srgbClr val="000000"/>
                </a:solidFill>
              </a:rPr>
              <a:t> </a:t>
            </a:r>
            <a:r>
              <a:rPr lang="es-ES" sz="2200" dirty="0" err="1" smtClean="0">
                <a:solidFill>
                  <a:srgbClr val="000000"/>
                </a:solidFill>
              </a:rPr>
              <a:t>returning</a:t>
            </a:r>
            <a:r>
              <a:rPr lang="es-ES" sz="2200" dirty="0" smtClean="0">
                <a:solidFill>
                  <a:srgbClr val="000000"/>
                </a:solidFill>
              </a:rPr>
              <a:t> </a:t>
            </a:r>
            <a:r>
              <a:rPr lang="es-ES" sz="2200" dirty="0" err="1" smtClean="0">
                <a:solidFill>
                  <a:srgbClr val="000000"/>
                </a:solidFill>
              </a:rPr>
              <a:t>to</a:t>
            </a:r>
            <a:r>
              <a:rPr lang="es-ES" sz="2200" dirty="0" smtClean="0">
                <a:solidFill>
                  <a:srgbClr val="000000"/>
                </a:solidFill>
              </a:rPr>
              <a:t> </a:t>
            </a:r>
            <a:r>
              <a:rPr lang="es-ES" sz="2200" dirty="0" err="1" smtClean="0">
                <a:solidFill>
                  <a:srgbClr val="000000"/>
                </a:solidFill>
              </a:rPr>
              <a:t>growth</a:t>
            </a:r>
            <a:r>
              <a:rPr lang="es-ES" sz="2200" dirty="0" smtClean="0">
                <a:solidFill>
                  <a:srgbClr val="000000"/>
                </a:solidFill>
              </a:rPr>
              <a:t>, </a:t>
            </a:r>
            <a:r>
              <a:rPr lang="es-ES" sz="2200" dirty="0" err="1" smtClean="0">
                <a:solidFill>
                  <a:srgbClr val="000000"/>
                </a:solidFill>
              </a:rPr>
              <a:t>jobs</a:t>
            </a:r>
            <a:r>
              <a:rPr lang="es-ES" sz="2200" dirty="0" smtClean="0">
                <a:solidFill>
                  <a:srgbClr val="000000"/>
                </a:solidFill>
              </a:rPr>
              <a:t> are </a:t>
            </a:r>
            <a:r>
              <a:rPr lang="es-ES" sz="2200" dirty="0" err="1" smtClean="0">
                <a:solidFill>
                  <a:srgbClr val="000000"/>
                </a:solidFill>
              </a:rPr>
              <a:t>generally</a:t>
            </a:r>
            <a:r>
              <a:rPr lang="es-ES" sz="2200" dirty="0" smtClean="0">
                <a:solidFill>
                  <a:srgbClr val="000000"/>
                </a:solidFill>
              </a:rPr>
              <a:t> </a:t>
            </a:r>
            <a:r>
              <a:rPr lang="es-ES" sz="2200" dirty="0" err="1" smtClean="0">
                <a:solidFill>
                  <a:srgbClr val="000000"/>
                </a:solidFill>
              </a:rPr>
              <a:t>temporary</a:t>
            </a:r>
            <a:endParaRPr lang="es-ES" sz="2200" dirty="0" smtClean="0">
              <a:solidFill>
                <a:srgbClr val="000000"/>
              </a:solidFill>
            </a:endParaRPr>
          </a:p>
          <a:p>
            <a:pPr marL="0" indent="0" algn="ctr">
              <a:buFontTx/>
              <a:buNone/>
              <a:defRPr/>
            </a:pPr>
            <a:endParaRPr lang="es-ES" sz="2200" dirty="0" smtClean="0">
              <a:solidFill>
                <a:srgbClr val="000000"/>
              </a:solidFill>
            </a:endParaRPr>
          </a:p>
          <a:p>
            <a:pPr marL="0" indent="0" algn="ctr">
              <a:buFontTx/>
              <a:buNone/>
              <a:defRPr/>
            </a:pPr>
            <a:r>
              <a:rPr lang="es-ES" sz="2200" dirty="0" smtClean="0">
                <a:solidFill>
                  <a:srgbClr val="000000"/>
                </a:solidFill>
              </a:rPr>
              <a:t>Informal </a:t>
            </a:r>
            <a:r>
              <a:rPr lang="es-ES" sz="2200" dirty="0" err="1" smtClean="0">
                <a:solidFill>
                  <a:srgbClr val="000000"/>
                </a:solidFill>
              </a:rPr>
              <a:t>employment</a:t>
            </a:r>
            <a:r>
              <a:rPr lang="es-ES" sz="2200" dirty="0" smtClean="0">
                <a:solidFill>
                  <a:srgbClr val="000000"/>
                </a:solidFill>
              </a:rPr>
              <a:t> </a:t>
            </a:r>
            <a:r>
              <a:rPr lang="es-ES" sz="2200" dirty="0" err="1" smtClean="0">
                <a:solidFill>
                  <a:srgbClr val="000000"/>
                </a:solidFill>
              </a:rPr>
              <a:t>remains</a:t>
            </a:r>
            <a:r>
              <a:rPr lang="es-ES" sz="2200" dirty="0" smtClean="0">
                <a:solidFill>
                  <a:srgbClr val="000000"/>
                </a:solidFill>
              </a:rPr>
              <a:t> </a:t>
            </a:r>
            <a:r>
              <a:rPr lang="es-ES" sz="2200" dirty="0" err="1" smtClean="0">
                <a:solidFill>
                  <a:srgbClr val="000000"/>
                </a:solidFill>
              </a:rPr>
              <a:t>high</a:t>
            </a:r>
            <a:endParaRPr lang="es-ES" sz="2200" dirty="0" smtClean="0">
              <a:solidFill>
                <a:srgbClr val="000000"/>
              </a:solidFill>
            </a:endParaRPr>
          </a:p>
          <a:p>
            <a:pPr marL="0" indent="0" algn="ctr">
              <a:buFontTx/>
              <a:buNone/>
              <a:defRPr/>
            </a:pPr>
            <a:endParaRPr lang="es-ES" sz="2200" dirty="0" smtClean="0">
              <a:solidFill>
                <a:srgbClr val="000000"/>
              </a:solidFill>
            </a:endParaRPr>
          </a:p>
          <a:p>
            <a:pPr marL="0" indent="0" algn="ctr">
              <a:buFontTx/>
              <a:buNone/>
              <a:defRPr/>
            </a:pPr>
            <a:r>
              <a:rPr lang="es-ES" sz="2200" dirty="0" err="1" smtClean="0">
                <a:solidFill>
                  <a:srgbClr val="000000"/>
                </a:solidFill>
              </a:rPr>
              <a:t>reducing</a:t>
            </a:r>
            <a:r>
              <a:rPr lang="es-ES" sz="2200" dirty="0" smtClean="0">
                <a:solidFill>
                  <a:srgbClr val="000000"/>
                </a:solidFill>
              </a:rPr>
              <a:t> </a:t>
            </a:r>
            <a:r>
              <a:rPr lang="es-ES" sz="2200" dirty="0" err="1" smtClean="0">
                <a:solidFill>
                  <a:srgbClr val="000000"/>
                </a:solidFill>
              </a:rPr>
              <a:t>the</a:t>
            </a:r>
            <a:r>
              <a:rPr lang="es-ES" sz="2200" dirty="0" smtClean="0">
                <a:solidFill>
                  <a:srgbClr val="000000"/>
                </a:solidFill>
              </a:rPr>
              <a:t> </a:t>
            </a:r>
            <a:r>
              <a:rPr lang="es-ES" sz="2200" dirty="0" err="1" smtClean="0">
                <a:solidFill>
                  <a:srgbClr val="000000"/>
                </a:solidFill>
              </a:rPr>
              <a:t>cost</a:t>
            </a:r>
            <a:r>
              <a:rPr lang="es-ES" sz="2200" dirty="0" smtClean="0">
                <a:solidFill>
                  <a:srgbClr val="000000"/>
                </a:solidFill>
              </a:rPr>
              <a:t> of </a:t>
            </a:r>
            <a:r>
              <a:rPr lang="es-ES" sz="2200" dirty="0" err="1" smtClean="0">
                <a:solidFill>
                  <a:srgbClr val="000000"/>
                </a:solidFill>
              </a:rPr>
              <a:t>dismissal</a:t>
            </a:r>
            <a:r>
              <a:rPr lang="es-ES" sz="2200" dirty="0" smtClean="0">
                <a:solidFill>
                  <a:srgbClr val="000000"/>
                </a:solidFill>
              </a:rPr>
              <a:t> in crisis time </a:t>
            </a:r>
            <a:r>
              <a:rPr lang="es-ES" sz="2200" dirty="0" err="1" smtClean="0">
                <a:solidFill>
                  <a:srgbClr val="000000"/>
                </a:solidFill>
              </a:rPr>
              <a:t>does</a:t>
            </a:r>
            <a:r>
              <a:rPr lang="es-ES" sz="2200" dirty="0" smtClean="0">
                <a:solidFill>
                  <a:srgbClr val="000000"/>
                </a:solidFill>
              </a:rPr>
              <a:t> </a:t>
            </a:r>
            <a:r>
              <a:rPr lang="es-ES" sz="2200" dirty="0" err="1" smtClean="0">
                <a:solidFill>
                  <a:srgbClr val="000000"/>
                </a:solidFill>
              </a:rPr>
              <a:t>not</a:t>
            </a:r>
            <a:r>
              <a:rPr lang="es-ES" sz="2200" dirty="0" smtClean="0">
                <a:solidFill>
                  <a:srgbClr val="000000"/>
                </a:solidFill>
              </a:rPr>
              <a:t> </a:t>
            </a:r>
            <a:r>
              <a:rPr lang="es-ES" sz="2200" dirty="0" err="1" smtClean="0">
                <a:solidFill>
                  <a:srgbClr val="000000"/>
                </a:solidFill>
              </a:rPr>
              <a:t>solve</a:t>
            </a:r>
            <a:r>
              <a:rPr lang="es-ES" sz="2200" dirty="0" smtClean="0">
                <a:solidFill>
                  <a:srgbClr val="000000"/>
                </a:solidFill>
              </a:rPr>
              <a:t> </a:t>
            </a:r>
            <a:r>
              <a:rPr lang="es-ES" sz="2200" dirty="0" err="1" smtClean="0">
                <a:solidFill>
                  <a:srgbClr val="000000"/>
                </a:solidFill>
              </a:rPr>
              <a:t>the</a:t>
            </a:r>
            <a:r>
              <a:rPr lang="es-ES" sz="2200" dirty="0" smtClean="0">
                <a:solidFill>
                  <a:srgbClr val="000000"/>
                </a:solidFill>
              </a:rPr>
              <a:t> </a:t>
            </a:r>
            <a:r>
              <a:rPr lang="es-ES" sz="2200" dirty="0" err="1" smtClean="0">
                <a:solidFill>
                  <a:srgbClr val="000000"/>
                </a:solidFill>
              </a:rPr>
              <a:t>problem</a:t>
            </a:r>
            <a:r>
              <a:rPr lang="es-ES" sz="2200" dirty="0" smtClean="0">
                <a:solidFill>
                  <a:srgbClr val="000000"/>
                </a:solidFill>
              </a:rPr>
              <a:t>, </a:t>
            </a:r>
            <a:r>
              <a:rPr lang="es-ES" sz="2200" dirty="0" err="1" smtClean="0">
                <a:solidFill>
                  <a:srgbClr val="000000"/>
                </a:solidFill>
              </a:rPr>
              <a:t>but</a:t>
            </a:r>
            <a:r>
              <a:rPr lang="es-ES" sz="2200" dirty="0" smtClean="0">
                <a:solidFill>
                  <a:srgbClr val="000000"/>
                </a:solidFill>
              </a:rPr>
              <a:t> </a:t>
            </a:r>
            <a:r>
              <a:rPr lang="es-ES" sz="2200" dirty="0" err="1" smtClean="0">
                <a:solidFill>
                  <a:srgbClr val="000000"/>
                </a:solidFill>
              </a:rPr>
              <a:t>generates</a:t>
            </a:r>
            <a:r>
              <a:rPr lang="es-ES" sz="2200" dirty="0" smtClean="0">
                <a:solidFill>
                  <a:srgbClr val="000000"/>
                </a:solidFill>
              </a:rPr>
              <a:t> more </a:t>
            </a:r>
            <a:r>
              <a:rPr lang="es-ES" sz="2200" dirty="0" err="1" smtClean="0">
                <a:solidFill>
                  <a:srgbClr val="000000"/>
                </a:solidFill>
              </a:rPr>
              <a:t>job</a:t>
            </a:r>
            <a:r>
              <a:rPr lang="es-ES" sz="2200" dirty="0" smtClean="0">
                <a:solidFill>
                  <a:srgbClr val="000000"/>
                </a:solidFill>
              </a:rPr>
              <a:t> </a:t>
            </a:r>
            <a:r>
              <a:rPr lang="es-ES" sz="2200" dirty="0" err="1" smtClean="0">
                <a:solidFill>
                  <a:srgbClr val="000000"/>
                </a:solidFill>
              </a:rPr>
              <a:t>losses</a:t>
            </a:r>
            <a:r>
              <a:rPr lang="es-ES" sz="2200" dirty="0" smtClean="0">
                <a:solidFill>
                  <a:srgbClr val="000000"/>
                </a:solidFill>
              </a:rPr>
              <a:t> </a:t>
            </a:r>
          </a:p>
          <a:p>
            <a:pPr marL="0" indent="0" algn="ctr">
              <a:buFontTx/>
              <a:buNone/>
              <a:defRPr/>
            </a:pPr>
            <a:endParaRPr lang="es-ES" sz="2400" dirty="0" smtClean="0">
              <a:solidFill>
                <a:srgbClr val="000000"/>
              </a:solidFill>
            </a:endParaRPr>
          </a:p>
          <a:p>
            <a:pPr>
              <a:defRPr/>
            </a:pPr>
            <a:endParaRPr lang="es-ES" sz="2000" dirty="0" smtClean="0">
              <a:solidFill>
                <a:srgbClr val="000000"/>
              </a:solidFill>
            </a:endParaRPr>
          </a:p>
          <a:p>
            <a:pPr>
              <a:defRPr/>
            </a:pPr>
            <a:endParaRPr lang="es-ES" sz="2000" dirty="0">
              <a:solidFill>
                <a:srgbClr val="000000"/>
              </a:solidFill>
            </a:endParaRPr>
          </a:p>
        </p:txBody>
      </p:sp>
    </p:spTree>
    <p:extLst>
      <p:ext uri="{BB962C8B-B14F-4D97-AF65-F5344CB8AC3E}">
        <p14:creationId xmlns:p14="http://schemas.microsoft.com/office/powerpoint/2010/main" val="40018682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S" sz="3200" b="1" cap="small" dirty="0" err="1" smtClean="0">
                <a:solidFill>
                  <a:srgbClr val="000000"/>
                </a:solidFill>
              </a:rPr>
              <a:t>Our</a:t>
            </a:r>
            <a:r>
              <a:rPr lang="es-ES" sz="3200" b="1" cap="small" dirty="0" smtClean="0">
                <a:solidFill>
                  <a:srgbClr val="000000"/>
                </a:solidFill>
              </a:rPr>
              <a:t> </a:t>
            </a:r>
            <a:r>
              <a:rPr lang="es-ES" sz="3200" b="1" cap="small" dirty="0" err="1" smtClean="0">
                <a:solidFill>
                  <a:srgbClr val="000000"/>
                </a:solidFill>
              </a:rPr>
              <a:t>challenges</a:t>
            </a:r>
            <a:r>
              <a:rPr lang="fr-FR" sz="3200" b="1" dirty="0" smtClean="0">
                <a:solidFill>
                  <a:srgbClr val="344B74"/>
                </a:solidFill>
                <a:latin typeface="Verdana" pitchFamily="34" charset="0"/>
              </a:rPr>
              <a:t>:</a:t>
            </a:r>
            <a:endParaRPr lang="es-ES" dirty="0" smtClean="0">
              <a:solidFill>
                <a:srgbClr val="000000"/>
              </a:solidFill>
            </a:endParaRPr>
          </a:p>
        </p:txBody>
      </p:sp>
      <p:sp>
        <p:nvSpPr>
          <p:cNvPr id="3" name="2 Marcador de contenido"/>
          <p:cNvSpPr txBox="1">
            <a:spLocks/>
          </p:cNvSpPr>
          <p:nvPr/>
        </p:nvSpPr>
        <p:spPr>
          <a:xfrm>
            <a:off x="457200" y="836613"/>
            <a:ext cx="8229600" cy="528955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spcBef>
                <a:spcPct val="0"/>
              </a:spcBef>
              <a:buFontTx/>
              <a:buNone/>
              <a:defRPr/>
            </a:pPr>
            <a:r>
              <a:rPr lang="es-ES" sz="2000" b="1" dirty="0" smtClean="0">
                <a:solidFill>
                  <a:srgbClr val="0070C0"/>
                </a:solidFill>
                <a:ea typeface="Calibri"/>
                <a:cs typeface="Times New Roman"/>
              </a:rPr>
              <a:t>A new </a:t>
            </a:r>
            <a:r>
              <a:rPr lang="es-ES" sz="2000" b="1" dirty="0" err="1" smtClean="0">
                <a:solidFill>
                  <a:srgbClr val="0070C0"/>
                </a:solidFill>
                <a:ea typeface="Calibri"/>
                <a:cs typeface="Times New Roman"/>
              </a:rPr>
              <a:t>model</a:t>
            </a:r>
            <a:endParaRPr lang="en-US" sz="2000" b="1" dirty="0" smtClean="0">
              <a:solidFill>
                <a:srgbClr val="0070C0"/>
              </a:solidFill>
              <a:ea typeface="Calibri"/>
              <a:cs typeface="Times New Roman"/>
            </a:endParaRPr>
          </a:p>
          <a:p>
            <a:pPr marL="0" indent="0" algn="just">
              <a:spcBef>
                <a:spcPct val="0"/>
              </a:spcBef>
              <a:buFontTx/>
              <a:buNone/>
              <a:defRPr/>
            </a:pPr>
            <a:endParaRPr lang="en-US" sz="2000" b="1" dirty="0" smtClean="0">
              <a:solidFill>
                <a:srgbClr val="0070C0"/>
              </a:solidFill>
              <a:latin typeface="Verdana" pitchFamily="34" charset="0"/>
              <a:cs typeface="Times New Roman"/>
            </a:endParaRPr>
          </a:p>
          <a:p>
            <a:pPr>
              <a:defRPr/>
            </a:pPr>
            <a:r>
              <a:rPr lang="es-ES" sz="2000" dirty="0" smtClean="0">
                <a:solidFill>
                  <a:srgbClr val="000000"/>
                </a:solidFill>
              </a:rPr>
              <a:t>Raymond Torres (ILO): </a:t>
            </a:r>
            <a:r>
              <a:rPr lang="es-ES" sz="2400" dirty="0" smtClean="0">
                <a:solidFill>
                  <a:srgbClr val="000000"/>
                </a:solidFill>
              </a:rPr>
              <a:t>The SPANISH </a:t>
            </a:r>
            <a:r>
              <a:rPr lang="es-ES" sz="2400" dirty="0" err="1" smtClean="0">
                <a:solidFill>
                  <a:srgbClr val="000000"/>
                </a:solidFill>
              </a:rPr>
              <a:t>challenge</a:t>
            </a:r>
            <a:r>
              <a:rPr lang="es-ES" sz="2400" dirty="0" smtClean="0">
                <a:solidFill>
                  <a:srgbClr val="000000"/>
                </a:solidFill>
              </a:rPr>
              <a:t> </a:t>
            </a:r>
            <a:r>
              <a:rPr lang="es-ES" sz="2400" dirty="0" err="1" smtClean="0">
                <a:solidFill>
                  <a:srgbClr val="000000"/>
                </a:solidFill>
              </a:rPr>
              <a:t>is</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respond</a:t>
            </a:r>
            <a:r>
              <a:rPr lang="es-ES" sz="2400" dirty="0" smtClean="0">
                <a:solidFill>
                  <a:srgbClr val="000000"/>
                </a:solidFill>
              </a:rPr>
              <a:t> </a:t>
            </a:r>
            <a:r>
              <a:rPr lang="es-ES" sz="2400" dirty="0" err="1" smtClean="0">
                <a:solidFill>
                  <a:srgbClr val="000000"/>
                </a:solidFill>
              </a:rPr>
              <a:t>both</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global </a:t>
            </a:r>
            <a:r>
              <a:rPr lang="es-ES" sz="2400" dirty="0" err="1" smtClean="0">
                <a:solidFill>
                  <a:srgbClr val="000000"/>
                </a:solidFill>
              </a:rPr>
              <a:t>financial</a:t>
            </a:r>
            <a:r>
              <a:rPr lang="es-ES" sz="2400" dirty="0" smtClean="0">
                <a:solidFill>
                  <a:srgbClr val="000000"/>
                </a:solidFill>
              </a:rPr>
              <a:t> crisis as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end</a:t>
            </a:r>
            <a:r>
              <a:rPr lang="es-ES" sz="2400" dirty="0" smtClean="0">
                <a:solidFill>
                  <a:srgbClr val="000000"/>
                </a:solidFill>
              </a:rPr>
              <a:t> of a </a:t>
            </a:r>
            <a:r>
              <a:rPr lang="es-ES" sz="2400" dirty="0" err="1" smtClean="0">
                <a:solidFill>
                  <a:srgbClr val="000000"/>
                </a:solidFill>
              </a:rPr>
              <a:t>model</a:t>
            </a:r>
            <a:r>
              <a:rPr lang="es-ES" sz="2400" dirty="0" smtClean="0">
                <a:solidFill>
                  <a:srgbClr val="000000"/>
                </a:solidFill>
              </a:rPr>
              <a:t> of </a:t>
            </a:r>
            <a:r>
              <a:rPr lang="es-ES" sz="2400" dirty="0" err="1" smtClean="0">
                <a:solidFill>
                  <a:srgbClr val="000000"/>
                </a:solidFill>
              </a:rPr>
              <a:t>inefficient</a:t>
            </a:r>
            <a:r>
              <a:rPr lang="es-ES" sz="2400" dirty="0" smtClean="0">
                <a:solidFill>
                  <a:srgbClr val="000000"/>
                </a:solidFill>
              </a:rPr>
              <a:t> </a:t>
            </a:r>
            <a:r>
              <a:rPr lang="es-ES" sz="2400" dirty="0" err="1" smtClean="0">
                <a:solidFill>
                  <a:srgbClr val="000000"/>
                </a:solidFill>
              </a:rPr>
              <a:t>growth</a:t>
            </a:r>
            <a:r>
              <a:rPr lang="es-ES" sz="2400" dirty="0" smtClean="0">
                <a:solidFill>
                  <a:srgbClr val="000000"/>
                </a:solidFill>
              </a:rPr>
              <a:t> </a:t>
            </a:r>
            <a:r>
              <a:rPr lang="es-ES" sz="2400" dirty="0" err="1" smtClean="0">
                <a:solidFill>
                  <a:srgbClr val="000000"/>
                </a:solidFill>
              </a:rPr>
              <a:t>driven</a:t>
            </a:r>
            <a:r>
              <a:rPr lang="es-ES" sz="2400" dirty="0" smtClean="0">
                <a:solidFill>
                  <a:srgbClr val="000000"/>
                </a:solidFill>
              </a:rPr>
              <a:t> </a:t>
            </a:r>
            <a:r>
              <a:rPr lang="es-ES" sz="2400" dirty="0" err="1" smtClean="0">
                <a:solidFill>
                  <a:srgbClr val="000000"/>
                </a:solidFill>
              </a:rPr>
              <a:t>by</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construction</a:t>
            </a:r>
            <a:r>
              <a:rPr lang="es-ES" sz="2400" dirty="0" smtClean="0">
                <a:solidFill>
                  <a:srgbClr val="000000"/>
                </a:solidFill>
              </a:rPr>
              <a:t>, </a:t>
            </a:r>
            <a:r>
              <a:rPr lang="es-ES" sz="2400" dirty="0" err="1" smtClean="0">
                <a:solidFill>
                  <a:srgbClr val="000000"/>
                </a:solidFill>
              </a:rPr>
              <a:t>housing</a:t>
            </a:r>
            <a:r>
              <a:rPr lang="es-ES" sz="2400" dirty="0" smtClean="0">
                <a:solidFill>
                  <a:srgbClr val="000000"/>
                </a:solidFill>
              </a:rPr>
              <a:t> and </a:t>
            </a:r>
            <a:r>
              <a:rPr lang="es-ES" sz="2400" dirty="0" err="1" smtClean="0">
                <a:solidFill>
                  <a:srgbClr val="000000"/>
                </a:solidFill>
              </a:rPr>
              <a:t>consumption</a:t>
            </a:r>
            <a:r>
              <a:rPr lang="es-ES" sz="2400" dirty="0" smtClean="0">
                <a:solidFill>
                  <a:srgbClr val="000000"/>
                </a:solidFill>
              </a:rPr>
              <a:t> </a:t>
            </a:r>
            <a:r>
              <a:rPr lang="es-ES" sz="2400" dirty="0" err="1" smtClean="0">
                <a:solidFill>
                  <a:srgbClr val="000000"/>
                </a:solidFill>
              </a:rPr>
              <a:t>financed</a:t>
            </a:r>
            <a:r>
              <a:rPr lang="es-ES" sz="2400" dirty="0" smtClean="0">
                <a:solidFill>
                  <a:srgbClr val="000000"/>
                </a:solidFill>
              </a:rPr>
              <a:t> </a:t>
            </a:r>
            <a:r>
              <a:rPr lang="es-ES" sz="2400" dirty="0" err="1" smtClean="0">
                <a:solidFill>
                  <a:srgbClr val="000000"/>
                </a:solidFill>
              </a:rPr>
              <a:t>by</a:t>
            </a:r>
            <a:r>
              <a:rPr lang="es-ES" sz="2400" dirty="0" smtClean="0">
                <a:solidFill>
                  <a:srgbClr val="000000"/>
                </a:solidFill>
              </a:rPr>
              <a:t> </a:t>
            </a:r>
            <a:r>
              <a:rPr lang="es-ES" sz="2400" dirty="0" err="1" smtClean="0">
                <a:solidFill>
                  <a:srgbClr val="000000"/>
                </a:solidFill>
              </a:rPr>
              <a:t>credit</a:t>
            </a:r>
            <a:r>
              <a:rPr lang="es-ES" sz="2400" dirty="0" smtClean="0">
                <a:solidFill>
                  <a:srgbClr val="000000"/>
                </a:solidFill>
              </a:rPr>
              <a:t>, </a:t>
            </a:r>
            <a:r>
              <a:rPr lang="es-ES" sz="2400" dirty="0" err="1" smtClean="0">
                <a:solidFill>
                  <a:srgbClr val="000000"/>
                </a:solidFill>
              </a:rPr>
              <a:t>encouraged</a:t>
            </a:r>
            <a:r>
              <a:rPr lang="es-ES" sz="2400" dirty="0" smtClean="0">
                <a:solidFill>
                  <a:srgbClr val="000000"/>
                </a:solidFill>
              </a:rPr>
              <a:t> </a:t>
            </a:r>
            <a:r>
              <a:rPr lang="es-ES" sz="2400" dirty="0" err="1" smtClean="0">
                <a:solidFill>
                  <a:srgbClr val="000000"/>
                </a:solidFill>
              </a:rPr>
              <a:t>by</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financial</a:t>
            </a:r>
            <a:r>
              <a:rPr lang="es-ES" sz="2400" dirty="0" smtClean="0">
                <a:solidFill>
                  <a:srgbClr val="000000"/>
                </a:solidFill>
              </a:rPr>
              <a:t> </a:t>
            </a:r>
            <a:r>
              <a:rPr lang="es-ES" sz="2400" dirty="0" err="1" smtClean="0">
                <a:solidFill>
                  <a:srgbClr val="000000"/>
                </a:solidFill>
              </a:rPr>
              <a:t>system</a:t>
            </a:r>
            <a:r>
              <a:rPr lang="es-ES" sz="2400" dirty="0" smtClean="0">
                <a:solidFill>
                  <a:srgbClr val="000000"/>
                </a:solidFill>
              </a:rPr>
              <a:t>. </a:t>
            </a:r>
            <a:r>
              <a:rPr lang="es-ES" sz="2400" dirty="0" err="1" smtClean="0">
                <a:solidFill>
                  <a:srgbClr val="000000"/>
                </a:solidFill>
              </a:rPr>
              <a:t>Therefore</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objective</a:t>
            </a:r>
            <a:r>
              <a:rPr lang="es-ES" sz="2400" dirty="0" smtClean="0">
                <a:solidFill>
                  <a:srgbClr val="000000"/>
                </a:solidFill>
              </a:rPr>
              <a:t> </a:t>
            </a:r>
            <a:r>
              <a:rPr lang="es-ES" sz="2400" dirty="0" err="1" smtClean="0">
                <a:solidFill>
                  <a:srgbClr val="000000"/>
                </a:solidFill>
              </a:rPr>
              <a:t>is</a:t>
            </a:r>
            <a:r>
              <a:rPr lang="es-ES" sz="2400" dirty="0" smtClean="0">
                <a:solidFill>
                  <a:srgbClr val="000000"/>
                </a:solidFill>
              </a:rPr>
              <a:t>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carry</a:t>
            </a:r>
            <a:r>
              <a:rPr lang="es-ES" sz="2400" dirty="0" smtClean="0">
                <a:solidFill>
                  <a:srgbClr val="000000"/>
                </a:solidFill>
              </a:rPr>
              <a:t> </a:t>
            </a:r>
            <a:r>
              <a:rPr lang="es-ES" sz="2400" dirty="0" err="1" smtClean="0">
                <a:solidFill>
                  <a:srgbClr val="000000"/>
                </a:solidFill>
              </a:rPr>
              <a:t>out</a:t>
            </a:r>
            <a:r>
              <a:rPr lang="es-ES" sz="2400" dirty="0" smtClean="0">
                <a:solidFill>
                  <a:srgbClr val="000000"/>
                </a:solidFill>
              </a:rPr>
              <a:t> a </a:t>
            </a:r>
            <a:r>
              <a:rPr lang="es-ES" sz="2400" dirty="0" err="1" smtClean="0">
                <a:solidFill>
                  <a:srgbClr val="000000"/>
                </a:solidFill>
              </a:rPr>
              <a:t>structural</a:t>
            </a:r>
            <a:r>
              <a:rPr lang="es-ES" sz="2400" dirty="0" smtClean="0">
                <a:solidFill>
                  <a:srgbClr val="000000"/>
                </a:solidFill>
              </a:rPr>
              <a:t> </a:t>
            </a:r>
            <a:r>
              <a:rPr lang="es-ES" sz="2400" dirty="0" err="1" smtClean="0">
                <a:solidFill>
                  <a:srgbClr val="000000"/>
                </a:solidFill>
              </a:rPr>
              <a:t>transformation</a:t>
            </a:r>
            <a:r>
              <a:rPr lang="es-ES" sz="2400" dirty="0" smtClean="0">
                <a:solidFill>
                  <a:srgbClr val="000000"/>
                </a:solidFill>
              </a:rPr>
              <a:t> </a:t>
            </a:r>
            <a:r>
              <a:rPr lang="es-ES" sz="2400" dirty="0" err="1" smtClean="0">
                <a:solidFill>
                  <a:srgbClr val="000000"/>
                </a:solidFill>
              </a:rPr>
              <a:t>towards</a:t>
            </a:r>
            <a:r>
              <a:rPr lang="es-ES" sz="2400" dirty="0" smtClean="0">
                <a:solidFill>
                  <a:srgbClr val="000000"/>
                </a:solidFill>
              </a:rPr>
              <a:t> a new </a:t>
            </a:r>
            <a:r>
              <a:rPr lang="es-ES" sz="2400" dirty="0" err="1" smtClean="0">
                <a:solidFill>
                  <a:srgbClr val="000000"/>
                </a:solidFill>
              </a:rPr>
              <a:t>economy</a:t>
            </a:r>
            <a:r>
              <a:rPr lang="es-ES" sz="2400" dirty="0" smtClean="0">
                <a:solidFill>
                  <a:srgbClr val="000000"/>
                </a:solidFill>
              </a:rPr>
              <a:t>, more </a:t>
            </a:r>
            <a:r>
              <a:rPr lang="es-ES" sz="2400" dirty="0" err="1" smtClean="0">
                <a:solidFill>
                  <a:srgbClr val="000000"/>
                </a:solidFill>
              </a:rPr>
              <a:t>balanced</a:t>
            </a:r>
            <a:r>
              <a:rPr lang="es-ES" sz="2400" dirty="0" smtClean="0">
                <a:solidFill>
                  <a:srgbClr val="000000"/>
                </a:solidFill>
              </a:rPr>
              <a:t>, and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same</a:t>
            </a:r>
            <a:r>
              <a:rPr lang="es-ES" sz="2400" dirty="0" smtClean="0">
                <a:solidFill>
                  <a:srgbClr val="000000"/>
                </a:solidFill>
              </a:rPr>
              <a:t> time </a:t>
            </a:r>
            <a:r>
              <a:rPr lang="es-ES" sz="2400" dirty="0" err="1" smtClean="0">
                <a:solidFill>
                  <a:srgbClr val="000000"/>
                </a:solidFill>
              </a:rPr>
              <a:t>to</a:t>
            </a:r>
            <a:r>
              <a:rPr lang="es-ES" sz="2400" dirty="0" smtClean="0">
                <a:solidFill>
                  <a:srgbClr val="000000"/>
                </a:solidFill>
              </a:rPr>
              <a:t> </a:t>
            </a:r>
            <a:r>
              <a:rPr lang="es-ES" sz="2400" dirty="0" err="1" smtClean="0">
                <a:solidFill>
                  <a:srgbClr val="000000"/>
                </a:solidFill>
              </a:rPr>
              <a:t>face</a:t>
            </a:r>
            <a:r>
              <a:rPr lang="es-ES" sz="2400" dirty="0" smtClean="0">
                <a:solidFill>
                  <a:srgbClr val="000000"/>
                </a:solidFill>
              </a:rPr>
              <a:t> </a:t>
            </a:r>
            <a:r>
              <a:rPr lang="es-ES" sz="2400" dirty="0" err="1" smtClean="0">
                <a:solidFill>
                  <a:srgbClr val="000000"/>
                </a:solidFill>
              </a:rPr>
              <a:t>the</a:t>
            </a:r>
            <a:r>
              <a:rPr lang="es-ES" sz="2400" dirty="0" smtClean="0">
                <a:solidFill>
                  <a:srgbClr val="000000"/>
                </a:solidFill>
              </a:rPr>
              <a:t> </a:t>
            </a:r>
            <a:r>
              <a:rPr lang="es-ES" sz="2400" dirty="0" err="1" smtClean="0">
                <a:solidFill>
                  <a:srgbClr val="000000"/>
                </a:solidFill>
              </a:rPr>
              <a:t>deteriorating</a:t>
            </a:r>
            <a:r>
              <a:rPr lang="es-ES" sz="2400" dirty="0" smtClean="0">
                <a:solidFill>
                  <a:srgbClr val="000000"/>
                </a:solidFill>
              </a:rPr>
              <a:t> </a:t>
            </a:r>
            <a:r>
              <a:rPr lang="es-ES" sz="2400" dirty="0" err="1" smtClean="0">
                <a:solidFill>
                  <a:srgbClr val="000000"/>
                </a:solidFill>
              </a:rPr>
              <a:t>situation</a:t>
            </a:r>
            <a:r>
              <a:rPr lang="es-ES" sz="2400" dirty="0" smtClean="0">
                <a:solidFill>
                  <a:srgbClr val="000000"/>
                </a:solidFill>
              </a:rPr>
              <a:t> of </a:t>
            </a:r>
            <a:r>
              <a:rPr lang="es-ES" sz="2400" dirty="0" err="1" smtClean="0">
                <a:solidFill>
                  <a:srgbClr val="000000"/>
                </a:solidFill>
              </a:rPr>
              <a:t>employment</a:t>
            </a:r>
            <a:r>
              <a:rPr lang="es-ES" sz="2400" dirty="0" smtClean="0">
                <a:solidFill>
                  <a:srgbClr val="000000"/>
                </a:solidFill>
              </a:rPr>
              <a:t> </a:t>
            </a:r>
            <a:r>
              <a:rPr lang="es-ES" sz="2400" dirty="0" err="1" smtClean="0">
                <a:solidFill>
                  <a:srgbClr val="000000"/>
                </a:solidFill>
              </a:rPr>
              <a:t>market</a:t>
            </a:r>
            <a:r>
              <a:rPr lang="es-ES" sz="2400" dirty="0" smtClean="0">
                <a:solidFill>
                  <a:srgbClr val="000000"/>
                </a:solidFill>
              </a:rPr>
              <a:t>"</a:t>
            </a:r>
          </a:p>
          <a:p>
            <a:pPr marL="0" indent="0" algn="ctr">
              <a:spcBef>
                <a:spcPct val="0"/>
              </a:spcBef>
              <a:buFontTx/>
              <a:buNone/>
              <a:defRPr/>
            </a:pPr>
            <a:endParaRPr lang="en-US" sz="2000" b="1" dirty="0" smtClean="0">
              <a:solidFill>
                <a:srgbClr val="344B74"/>
              </a:solidFill>
              <a:latin typeface="Verdana" pitchFamily="34" charset="0"/>
            </a:endParaRPr>
          </a:p>
          <a:p>
            <a:pPr marL="0" indent="0" algn="just">
              <a:lnSpc>
                <a:spcPct val="115000"/>
              </a:lnSpc>
              <a:spcBef>
                <a:spcPts val="1800"/>
              </a:spcBef>
              <a:spcAft>
                <a:spcPts val="1200"/>
              </a:spcAft>
              <a:buFontTx/>
              <a:buNone/>
              <a:tabLst>
                <a:tab pos="3067050" algn="l"/>
              </a:tabLst>
              <a:defRPr/>
            </a:pPr>
            <a:endParaRPr lang="es-ES" dirty="0" smtClean="0">
              <a:solidFill>
                <a:srgbClr val="000000"/>
              </a:solidFill>
            </a:endParaRPr>
          </a:p>
        </p:txBody>
      </p:sp>
    </p:spTree>
    <p:extLst>
      <p:ext uri="{BB962C8B-B14F-4D97-AF65-F5344CB8AC3E}">
        <p14:creationId xmlns:p14="http://schemas.microsoft.com/office/powerpoint/2010/main" val="182883001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206</TotalTime>
  <Words>10518</Words>
  <Application>Microsoft Office PowerPoint</Application>
  <PresentationFormat>Diavoorstelling (4:3)</PresentationFormat>
  <Paragraphs>1553</Paragraphs>
  <Slides>128</Slides>
  <Notes>66</Notes>
  <HiddenSlides>0</HiddenSlides>
  <MMClips>0</MMClips>
  <ScaleCrop>false</ScaleCrop>
  <HeadingPairs>
    <vt:vector size="6" baseType="variant">
      <vt:variant>
        <vt:lpstr>Thema</vt:lpstr>
      </vt:variant>
      <vt:variant>
        <vt:i4>6</vt:i4>
      </vt:variant>
      <vt:variant>
        <vt:lpstr>Ingesloten OLE-bronprogramma's</vt:lpstr>
      </vt:variant>
      <vt:variant>
        <vt:i4>3</vt:i4>
      </vt:variant>
      <vt:variant>
        <vt:lpstr>Diatitels</vt:lpstr>
      </vt:variant>
      <vt:variant>
        <vt:i4>128</vt:i4>
      </vt:variant>
    </vt:vector>
  </HeadingPairs>
  <TitlesOfParts>
    <vt:vector size="137" baseType="lpstr">
      <vt:lpstr>Standaardontwerp</vt:lpstr>
      <vt:lpstr>Essential</vt:lpstr>
      <vt:lpstr>Default Design</vt:lpstr>
      <vt:lpstr>Blank Presentation</vt:lpstr>
      <vt:lpstr>Modèle par défaut</vt:lpstr>
      <vt:lpstr>1_Modèle par défaut</vt:lpstr>
      <vt:lpstr>Microsoft Excel-grafiek</vt:lpstr>
      <vt:lpstr>Chart</vt:lpstr>
      <vt:lpstr>Documento de Microsoft Word</vt:lpstr>
      <vt:lpstr>PowerPoint-presentatie</vt:lpstr>
      <vt:lpstr>PowerPoint-presentatie</vt:lpstr>
      <vt:lpstr>PowerPoint-presentatie</vt:lpstr>
      <vt:lpstr>PowerPoint-presentatie</vt:lpstr>
      <vt:lpstr>PowerPoint-presentatie</vt:lpstr>
      <vt:lpstr>PowerPoint-presentatie</vt:lpstr>
      <vt:lpstr>Le logement en europe</vt:lpstr>
      <vt:lpstr>contenu</vt:lpstr>
      <vt:lpstr>La diminution du choix</vt:lpstr>
      <vt:lpstr>La Segmentation des marchés du logement</vt:lpstr>
      <vt:lpstr>La privatisation en Europe de l’est</vt:lpstr>
      <vt:lpstr>Une tendance forte à l’ acquisition de propriétés</vt:lpstr>
      <vt:lpstr>L’endettement excessif</vt:lpstr>
      <vt:lpstr>LE PARC LOCATIF Privé en diminution</vt:lpstr>
      <vt:lpstr>Le parc locatif privé</vt:lpstr>
      <vt:lpstr>Le logement social en europe</vt:lpstr>
      <vt:lpstr>Tendance négative du logement social </vt:lpstr>
      <vt:lpstr>L’impacte de la crise sur les budgets </vt:lpstr>
      <vt:lpstr>Une tendance forte à la privatisation des logements sociaux</vt:lpstr>
      <vt:lpstr>Les listes d’attentes croissent partout</vt:lpstr>
      <vt:lpstr>TYPOLOGIE DES Concepts DU LOGEMENT SOCIAL</vt:lpstr>
      <vt:lpstr>TYPOLOGIE DES CONCEPTs DU LOGEMENT SOCIAL</vt:lpstr>
      <vt:lpstr>Conclusions intérimaires</vt:lpstr>
      <vt:lpstr>Le fossé entre les régions et les segments du logement</vt:lpstr>
      <vt:lpstr>La privation sévère du logement</vt:lpstr>
      <vt:lpstr>taux de La privation sévère</vt:lpstr>
      <vt:lpstr>taux de surpeuplement</vt:lpstr>
      <vt:lpstr>Taux de surpeuplement</vt:lpstr>
      <vt:lpstr>La privation en Belgique</vt:lpstr>
      <vt:lpstr>Conclusions intérimaires</vt:lpstr>
      <vt:lpstr>L’accessibilité en péril</vt:lpstr>
      <vt:lpstr>La part des coûts du logement dans le revenu disponible</vt:lpstr>
      <vt:lpstr>Taux d’excédent de coût de logement</vt:lpstr>
      <vt:lpstr>TAUX D’excédent de coût de logement</vt:lpstr>
      <vt:lpstr>Le coût du logement en Europe</vt:lpstr>
      <vt:lpstr>Le coût de l’énergie</vt:lpstr>
      <vt:lpstr>La pauvreté énergétique </vt:lpstr>
      <vt:lpstr>Le prix de la maison</vt:lpstr>
      <vt:lpstr>La croissance de l’inégalité</vt:lpstr>
      <vt:lpstr>Conclusions intérimaires</vt:lpstr>
      <vt:lpstr>Remarques finales</vt:lpstr>
      <vt:lpstr>PowerPoint-presentatie</vt:lpstr>
      <vt:lpstr>Merci de m’avoir écouté</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Social and Economical situation in Spain:</vt:lpstr>
      <vt:lpstr>Social and Economical situation in Spain:</vt:lpstr>
      <vt:lpstr>Social and Economical situation in Spain:</vt:lpstr>
      <vt:lpstr>Social and Economical situation in Spain: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Thank you</vt:lpstr>
      <vt:lpstr>PowerPoint-presentatie</vt:lpstr>
      <vt:lpstr>Social and affordable housing:  the Dutch case</vt:lpstr>
      <vt:lpstr>PowerPoint-presentatie</vt:lpstr>
      <vt:lpstr>House prices nominal Netherlands  (* €1.000), NVM</vt:lpstr>
      <vt:lpstr>Number of new dwellings sold, quarterly, Monitor nieuwe woningen, 2012</vt:lpstr>
      <vt:lpstr>Consumer confidence,  vereniging eigen huis, 2012</vt:lpstr>
      <vt:lpstr>PowerPoint-presentatie</vt:lpstr>
      <vt:lpstr>The Dutch model of social housing</vt:lpstr>
      <vt:lpstr>PowerPoint-presentatie</vt:lpstr>
      <vt:lpstr>Development of housing tenures in the Netherlands</vt:lpstr>
      <vt:lpstr>     Social Housing Governance</vt:lpstr>
      <vt:lpstr>PowerPoint-presentatie</vt:lpstr>
      <vt:lpstr>Mergers lead to fewer but larger housing associations (HAs)</vt:lpstr>
      <vt:lpstr>     Current issues</vt:lpstr>
      <vt:lpstr>Development of housing tenures in the Netherlands</vt:lpstr>
      <vt:lpstr>     Encourage home ownership: encourage debt</vt:lpstr>
      <vt:lpstr>PowerPoint-presentatie</vt:lpstr>
      <vt:lpstr>     System changes</vt:lpstr>
      <vt:lpstr>PowerPoint-presentatie</vt:lpstr>
    </vt:vector>
  </TitlesOfParts>
  <Company>ACW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Michel Debruyne</dc:creator>
  <cp:lastModifiedBy>Michel</cp:lastModifiedBy>
  <cp:revision>27</cp:revision>
  <dcterms:created xsi:type="dcterms:W3CDTF">2011-04-21T14:19:05Z</dcterms:created>
  <dcterms:modified xsi:type="dcterms:W3CDTF">2012-05-11T05:38:09Z</dcterms:modified>
</cp:coreProperties>
</file>