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Lst>
  <p:notesMasterIdLst>
    <p:notesMasterId r:id="rId66"/>
  </p:notesMasterIdLst>
  <p:sldIdLst>
    <p:sldId id="257" r:id="rId5"/>
    <p:sldId id="258" r:id="rId6"/>
    <p:sldId id="259" r:id="rId7"/>
    <p:sldId id="260" r:id="rId8"/>
    <p:sldId id="261" r:id="rId9"/>
    <p:sldId id="262"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264" r:id="rId38"/>
    <p:sldId id="265"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325" r:id="rId54"/>
    <p:sldId id="314" r:id="rId55"/>
    <p:sldId id="315" r:id="rId56"/>
    <p:sldId id="316" r:id="rId57"/>
    <p:sldId id="317" r:id="rId58"/>
    <p:sldId id="318" r:id="rId59"/>
    <p:sldId id="319" r:id="rId60"/>
    <p:sldId id="321" r:id="rId61"/>
    <p:sldId id="322" r:id="rId62"/>
    <p:sldId id="323" r:id="rId63"/>
    <p:sldId id="324" r:id="rId64"/>
    <p:sldId id="286" r:id="rId6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6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27F5B39-D55E-41AC-A9C3-A908E6A4EA45}" type="datetimeFigureOut">
              <a:rPr lang="nl-BE"/>
              <a:pPr>
                <a:defRPr/>
              </a:pPr>
              <a:t>14/05/2012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1D231EB-B522-43DB-8FAA-B6A38BF3F424}" type="slidenum">
              <a:rPr lang="nl-BE"/>
              <a:pPr>
                <a:defRPr/>
              </a:pPr>
              <a:t>‹nr.›</a:t>
            </a:fld>
            <a:endParaRPr 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F6579DA-90F9-4827-8D13-9F7FB301EFE4}" type="slidenum">
              <a:rPr lang="en-GB" smtClean="0">
                <a:solidFill>
                  <a:srgbClr val="000000"/>
                </a:solidFill>
              </a:rPr>
              <a:pPr/>
              <a:t>16</a:t>
            </a:fld>
            <a:endParaRPr lang="en-GB" smtClean="0">
              <a:solidFill>
                <a:srgbClr val="000000"/>
              </a:solidFill>
            </a:endParaRPr>
          </a:p>
        </p:txBody>
      </p:sp>
      <p:sp>
        <p:nvSpPr>
          <p:cNvPr id="67586" name="Rectangle 2"/>
          <p:cNvSpPr>
            <a:spLocks noGrp="1" noRo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xfrm>
            <a:off x="687388" y="4344988"/>
            <a:ext cx="5483225" cy="4113212"/>
          </a:xfrm>
          <a:noFill/>
        </p:spPr>
        <p:txBody>
          <a:bodyPr wrap="square" numCol="1" anchor="t" anchorCtr="0" compatLnSpc="1">
            <a:prstTxWarp prst="textNoShape">
              <a:avLst/>
            </a:prstTxWarp>
          </a:bodyPr>
          <a:lstStyle/>
          <a:p>
            <a:pPr eaLnBrk="1" hangingPunct="1"/>
            <a:endParaRPr lang="en-AU" smtClean="0"/>
          </a:p>
          <a:p>
            <a:pPr eaLnBrk="1" hangingPunct="1"/>
            <a:r>
              <a:rPr lang="en-GB" sz="1000" smtClean="0"/>
              <a:t>Increased since spring and faster than among adults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603412-7185-41F0-B555-F0E27A841CB2}" type="slidenum">
              <a:rPr lang="en-GB" smtClean="0">
                <a:solidFill>
                  <a:srgbClr val="000000"/>
                </a:solidFill>
              </a:rPr>
              <a:pPr/>
              <a:t>17</a:t>
            </a:fld>
            <a:endParaRPr lang="en-GB" smtClean="0">
              <a:solidFill>
                <a:srgbClr val="000000"/>
              </a:solidFill>
            </a:endParaRPr>
          </a:p>
        </p:txBody>
      </p:sp>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399" tIns="45699" rIns="91399" bIns="45699" anchor="b"/>
          <a:lstStyle/>
          <a:p>
            <a:pPr algn="r"/>
            <a:fld id="{F4D227FE-58A5-41CF-BE3B-351607206D84}" type="slidenum">
              <a:rPr lang="en-GB" sz="1200">
                <a:solidFill>
                  <a:srgbClr val="000000"/>
                </a:solidFill>
              </a:rPr>
              <a:pPr algn="r"/>
              <a:t>17</a:t>
            </a:fld>
            <a:endParaRPr lang="en-GB" sz="1200">
              <a:solidFill>
                <a:srgbClr val="000000"/>
              </a:solidFill>
            </a:endParaRPr>
          </a:p>
        </p:txBody>
      </p:sp>
      <p:sp>
        <p:nvSpPr>
          <p:cNvPr id="69635" name="Rectangle 2"/>
          <p:cNvSpPr>
            <a:spLocks noGrp="1" noRot="1" noChangeArrowheads="1" noTextEdit="1"/>
          </p:cNvSpPr>
          <p:nvPr>
            <p:ph type="sldImg"/>
          </p:nvPr>
        </p:nvSpPr>
        <p:spPr bwMode="auto">
          <a:xfrm>
            <a:off x="1147763" y="687388"/>
            <a:ext cx="4570412" cy="3427412"/>
          </a:xfrm>
          <a:noFill/>
          <a:ln>
            <a:solidFill>
              <a:srgbClr val="000000"/>
            </a:solidFill>
            <a:miter lim="800000"/>
            <a:headEnd/>
            <a:tailEnd/>
          </a:ln>
        </p:spPr>
      </p:sp>
      <p:sp>
        <p:nvSpPr>
          <p:cNvPr id="69636" name="Rectangle 3"/>
          <p:cNvSpPr>
            <a:spLocks noGrp="1" noChangeArrowheads="1"/>
          </p:cNvSpPr>
          <p:nvPr>
            <p:ph type="body" idx="1"/>
          </p:nvPr>
        </p:nvSpPr>
        <p:spPr bwMode="auto">
          <a:xfrm>
            <a:off x="684213" y="4344988"/>
            <a:ext cx="5489575" cy="4114800"/>
          </a:xfrm>
          <a:noFill/>
        </p:spPr>
        <p:txBody>
          <a:bodyPr wrap="square" lIns="91399" tIns="45699" rIns="91399" bIns="45699" numCol="1" anchor="t" anchorCtr="0" compatLnSpc="1">
            <a:prstTxWarp prst="textNoShape">
              <a:avLst/>
            </a:prstTxWarp>
          </a:bodyPr>
          <a:lstStyle/>
          <a:p>
            <a:pPr eaLnBrk="1" hangingPunct="1"/>
            <a:r>
              <a:rPr lang="en-GB" smtClean="0"/>
              <a:t>The 2010 data recently released reveals signs of rising poverty in many Member States, especially in the Baltic States, Spain and Ireland. A special focus section shows that some population subgroups are severely hit, even in Member States apparently less impacted overall. Those suffering the most obvious effects of the crisis are those which were already at greater risk before the crisis and with weaker links to the labour market, namely young adults, families with children and especially single parents. </a:t>
            </a:r>
          </a:p>
          <a:p>
            <a:pPr eaLnBrk="1" hangingPunct="1"/>
            <a:r>
              <a:rPr lang="en-GB" smtClean="0"/>
              <a:t>As a result of the strong rise in unemployment, the share of children and working-age adults living in jobless households increased by 1 pps between 2008 and 2010 and by more than 6 pps in Ireland and Latvia. It now exceeds 12% in Latvia, Belgium, the UK and reaches 20% Ireland.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7BE76FA-76EB-41E1-895F-81D0B71E6FA4}"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A026136-F62C-48BA-866C-69FF5260DE21}"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DD3BE1F-2B47-42D3-A242-9615B4EB5F4E}"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4" name="Immagine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Titolo 1"/>
          <p:cNvSpPr>
            <a:spLocks noGrp="1"/>
          </p:cNvSpPr>
          <p:nvPr>
            <p:ph type="ctrTitle"/>
          </p:nvPr>
        </p:nvSpPr>
        <p:spPr>
          <a:xfrm>
            <a:off x="685800" y="1214422"/>
            <a:ext cx="7772400" cy="1470025"/>
          </a:xfrm>
        </p:spPr>
        <p:txBody>
          <a:bodyPr/>
          <a:lstStyle>
            <a:lvl1pPr algn="ctr">
              <a:defRPr sz="4800"/>
            </a:lvl1pPr>
          </a:lstStyle>
          <a:p>
            <a:r>
              <a:rPr lang="it-IT" smtClean="0"/>
              <a:t>Fare clic per modificare lo stile del titolo</a:t>
            </a:r>
            <a:endParaRPr lang="en-US"/>
          </a:p>
        </p:txBody>
      </p:sp>
      <p:sp>
        <p:nvSpPr>
          <p:cNvPr id="3" name="Sottotitolo 2"/>
          <p:cNvSpPr>
            <a:spLocks noGrp="1"/>
          </p:cNvSpPr>
          <p:nvPr>
            <p:ph type="subTitle" idx="1"/>
          </p:nvPr>
        </p:nvSpPr>
        <p:spPr>
          <a:xfrm>
            <a:off x="1521733" y="2759581"/>
            <a:ext cx="6100534" cy="1740989"/>
          </a:xfrm>
        </p:spPr>
        <p:txBody>
          <a:bodyPr/>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5" name="Segnaposto data 3"/>
          <p:cNvSpPr>
            <a:spLocks noGrp="1"/>
          </p:cNvSpPr>
          <p:nvPr>
            <p:ph type="dt" sz="half" idx="10"/>
          </p:nvPr>
        </p:nvSpPr>
        <p:spPr/>
        <p:txBody>
          <a:bodyPr/>
          <a:lstStyle>
            <a:lvl1pPr>
              <a:defRPr/>
            </a:lvl1pPr>
          </a:lstStyle>
          <a:p>
            <a:pPr>
              <a:defRPr/>
            </a:pPr>
            <a:fld id="{829ADC3B-FD03-4CDA-850B-7318222456FC}" type="datetime1">
              <a:rPr lang="it-IT"/>
              <a:pPr>
                <a:defRPr/>
              </a:pPr>
              <a:t>14/05/2012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5A91BD7-8FF1-426B-9281-FC7AC24B3B95}" type="slidenum">
              <a:rPr lang="it-IT"/>
              <a:pPr>
                <a:defRPr/>
              </a:pPr>
              <a:t>‹nr.›</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ttangolo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 name="Immagin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Titolo 1"/>
          <p:cNvSpPr>
            <a:spLocks noGrp="1"/>
          </p:cNvSpPr>
          <p:nvPr>
            <p:ph type="title"/>
          </p:nvPr>
        </p:nvSpPr>
        <p:spPr/>
        <p:txBody>
          <a:bodyPr/>
          <a:lstStyle>
            <a:lvl1pPr algn="l">
              <a:defRPr/>
            </a:lvl1p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3"/>
          <p:cNvSpPr>
            <a:spLocks noGrp="1"/>
          </p:cNvSpPr>
          <p:nvPr>
            <p:ph type="dt" sz="half" idx="10"/>
          </p:nvPr>
        </p:nvSpPr>
        <p:spPr/>
        <p:txBody>
          <a:bodyPr/>
          <a:lstStyle>
            <a:lvl1pPr>
              <a:defRPr/>
            </a:lvl1pPr>
          </a:lstStyle>
          <a:p>
            <a:pPr>
              <a:defRPr/>
            </a:pPr>
            <a:fld id="{CC64A2F3-1CDA-42D6-95BB-27D1D8ED182B}" type="datetime1">
              <a:rPr lang="it-IT"/>
              <a:pPr>
                <a:defRPr/>
              </a:pPr>
              <a:t>14/05/2012</a:t>
            </a:fld>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740CDDE1-C78D-4AB2-9343-D07F953ED7D7}" type="slidenum">
              <a:rPr lang="it-IT"/>
              <a:pPr>
                <a:defRPr/>
              </a:pPr>
              <a:t>‹nr.›</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pic>
        <p:nvPicPr>
          <p:cNvPr id="4" name="Immagine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
        <p:nvSpPr>
          <p:cNvPr id="2" name="Titolo 1"/>
          <p:cNvSpPr>
            <a:spLocks noGrp="1"/>
          </p:cNvSpPr>
          <p:nvPr>
            <p:ph type="title"/>
          </p:nvPr>
        </p:nvSpPr>
        <p:spPr>
          <a:xfrm>
            <a:off x="722313" y="4143369"/>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F3AECF5-DA23-4995-A190-714C50F2BA8A}" type="datetime1">
              <a:rPr lang="it-IT"/>
              <a:pPr>
                <a:defRPr/>
              </a:pPr>
              <a:t>14/05/2012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EDA57AE-1653-42C1-97AD-2379EB5E2E1E}" type="slidenum">
              <a:rPr lang="it-IT"/>
              <a:pPr>
                <a:defRPr/>
              </a:pPr>
              <a:t>‹nr.›</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Rettangolo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 name="Immagin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4"/>
          <p:cNvSpPr>
            <a:spLocks noGrp="1"/>
          </p:cNvSpPr>
          <p:nvPr>
            <p:ph type="dt" sz="half" idx="10"/>
          </p:nvPr>
        </p:nvSpPr>
        <p:spPr/>
        <p:txBody>
          <a:bodyPr/>
          <a:lstStyle>
            <a:lvl1pPr>
              <a:defRPr/>
            </a:lvl1pPr>
          </a:lstStyle>
          <a:p>
            <a:pPr>
              <a:defRPr/>
            </a:pPr>
            <a:fld id="{E068039A-D1DB-4304-B2F0-9BAEC22E69D6}" type="datetime1">
              <a:rPr lang="it-IT"/>
              <a:pPr>
                <a:defRPr/>
              </a:pPr>
              <a:t>14/05/2012</a:t>
            </a:fld>
            <a:endParaRPr lang="it-IT"/>
          </a:p>
        </p:txBody>
      </p:sp>
      <p:sp>
        <p:nvSpPr>
          <p:cNvPr id="8" name="Segnaposto piè di pagina 5"/>
          <p:cNvSpPr>
            <a:spLocks noGrp="1"/>
          </p:cNvSpPr>
          <p:nvPr>
            <p:ph type="ftr" sz="quarter" idx="11"/>
          </p:nvPr>
        </p:nvSpPr>
        <p:spPr/>
        <p:txBody>
          <a:bodyPr/>
          <a:lstStyle>
            <a:lvl1pPr>
              <a:defRPr/>
            </a:lvl1pPr>
          </a:lstStyle>
          <a:p>
            <a:pPr>
              <a:defRPr/>
            </a:pPr>
            <a:endParaRPr lang="it-IT"/>
          </a:p>
        </p:txBody>
      </p:sp>
      <p:sp>
        <p:nvSpPr>
          <p:cNvPr id="9" name="Segnaposto numero diapositiva 6"/>
          <p:cNvSpPr>
            <a:spLocks noGrp="1"/>
          </p:cNvSpPr>
          <p:nvPr>
            <p:ph type="sldNum" sz="quarter" idx="12"/>
          </p:nvPr>
        </p:nvSpPr>
        <p:spPr/>
        <p:txBody>
          <a:bodyPr/>
          <a:lstStyle>
            <a:lvl1pPr>
              <a:defRPr/>
            </a:lvl1pPr>
          </a:lstStyle>
          <a:p>
            <a:pPr>
              <a:defRPr/>
            </a:pPr>
            <a:fld id="{4236AF5D-EF7B-4B84-B2C7-5469A38BC711}" type="slidenum">
              <a:rPr lang="it-IT"/>
              <a:pPr>
                <a:defRPr/>
              </a:pPr>
              <a:t>‹nr.›</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Rettangolo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 name="Immagine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9" name="Segnaposto data 6"/>
          <p:cNvSpPr>
            <a:spLocks noGrp="1"/>
          </p:cNvSpPr>
          <p:nvPr>
            <p:ph type="dt" sz="half" idx="10"/>
          </p:nvPr>
        </p:nvSpPr>
        <p:spPr/>
        <p:txBody>
          <a:bodyPr/>
          <a:lstStyle>
            <a:lvl1pPr>
              <a:defRPr/>
            </a:lvl1pPr>
          </a:lstStyle>
          <a:p>
            <a:pPr>
              <a:defRPr/>
            </a:pPr>
            <a:fld id="{26B57637-3CEC-4B1E-8990-71D527101F93}" type="datetime1">
              <a:rPr lang="it-IT"/>
              <a:pPr>
                <a:defRPr/>
              </a:pPr>
              <a:t>14/05/2012</a:t>
            </a:fld>
            <a:endParaRPr lang="it-IT"/>
          </a:p>
        </p:txBody>
      </p:sp>
      <p:sp>
        <p:nvSpPr>
          <p:cNvPr id="10" name="Segnaposto piè di pagina 7"/>
          <p:cNvSpPr>
            <a:spLocks noGrp="1"/>
          </p:cNvSpPr>
          <p:nvPr>
            <p:ph type="ftr" sz="quarter" idx="11"/>
          </p:nvPr>
        </p:nvSpPr>
        <p:spPr/>
        <p:txBody>
          <a:bodyPr/>
          <a:lstStyle>
            <a:lvl1pPr>
              <a:defRPr/>
            </a:lvl1pPr>
          </a:lstStyle>
          <a:p>
            <a:pPr>
              <a:defRPr/>
            </a:pPr>
            <a:endParaRPr lang="it-IT"/>
          </a:p>
        </p:txBody>
      </p:sp>
      <p:sp>
        <p:nvSpPr>
          <p:cNvPr id="11" name="Segnaposto numero diapositiva 8"/>
          <p:cNvSpPr>
            <a:spLocks noGrp="1"/>
          </p:cNvSpPr>
          <p:nvPr>
            <p:ph type="sldNum" sz="quarter" idx="12"/>
          </p:nvPr>
        </p:nvSpPr>
        <p:spPr/>
        <p:txBody>
          <a:bodyPr/>
          <a:lstStyle>
            <a:lvl1pPr>
              <a:defRPr/>
            </a:lvl1pPr>
          </a:lstStyle>
          <a:p>
            <a:pPr>
              <a:defRPr/>
            </a:pPr>
            <a:fld id="{859CB385-2E73-44C2-8E04-DAC59DF9157A}" type="slidenum">
              <a:rPr lang="it-IT"/>
              <a:pPr>
                <a:defRPr/>
              </a:pPr>
              <a:t>‹nr.›</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Rettangolo 5"/>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 name="Immagine 6"/>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Titolo 1"/>
          <p:cNvSpPr>
            <a:spLocks noGrp="1"/>
          </p:cNvSpPr>
          <p:nvPr>
            <p:ph type="title"/>
          </p:nvPr>
        </p:nvSpPr>
        <p:spPr/>
        <p:txBody>
          <a:bodyPr/>
          <a:lstStyle/>
          <a:p>
            <a:r>
              <a:rPr lang="it-IT" smtClean="0"/>
              <a:t>Fare clic per modificare lo stile del titolo</a:t>
            </a:r>
            <a:endParaRPr lang="en-US"/>
          </a:p>
        </p:txBody>
      </p:sp>
      <p:sp>
        <p:nvSpPr>
          <p:cNvPr id="5" name="Segnaposto data 2"/>
          <p:cNvSpPr>
            <a:spLocks noGrp="1"/>
          </p:cNvSpPr>
          <p:nvPr>
            <p:ph type="dt" sz="half" idx="10"/>
          </p:nvPr>
        </p:nvSpPr>
        <p:spPr/>
        <p:txBody>
          <a:bodyPr/>
          <a:lstStyle>
            <a:lvl1pPr>
              <a:defRPr/>
            </a:lvl1pPr>
          </a:lstStyle>
          <a:p>
            <a:pPr>
              <a:defRPr/>
            </a:pPr>
            <a:fld id="{EF0417FA-6F79-47BA-A36E-FD6EC3DDE081}" type="datetime1">
              <a:rPr lang="it-IT"/>
              <a:pPr>
                <a:defRPr/>
              </a:pPr>
              <a:t>14/05/2012</a:t>
            </a:fld>
            <a:endParaRPr lang="it-IT"/>
          </a:p>
        </p:txBody>
      </p:sp>
      <p:sp>
        <p:nvSpPr>
          <p:cNvPr id="6" name="Segnaposto piè di pagina 3"/>
          <p:cNvSpPr>
            <a:spLocks noGrp="1"/>
          </p:cNvSpPr>
          <p:nvPr>
            <p:ph type="ftr" sz="quarter" idx="11"/>
          </p:nvPr>
        </p:nvSpPr>
        <p:spPr/>
        <p:txBody>
          <a:bodyPr/>
          <a:lstStyle>
            <a:lvl1pPr>
              <a:defRPr/>
            </a:lvl1pPr>
          </a:lstStyle>
          <a:p>
            <a:pPr>
              <a:defRPr/>
            </a:pPr>
            <a:endParaRPr lang="it-IT"/>
          </a:p>
        </p:txBody>
      </p:sp>
      <p:sp>
        <p:nvSpPr>
          <p:cNvPr id="7" name="Segnaposto numero diapositiva 4"/>
          <p:cNvSpPr>
            <a:spLocks noGrp="1"/>
          </p:cNvSpPr>
          <p:nvPr>
            <p:ph type="sldNum" sz="quarter" idx="12"/>
          </p:nvPr>
        </p:nvSpPr>
        <p:spPr/>
        <p:txBody>
          <a:bodyPr/>
          <a:lstStyle>
            <a:lvl1pPr>
              <a:defRPr/>
            </a:lvl1pPr>
          </a:lstStyle>
          <a:p>
            <a:pPr>
              <a:defRPr/>
            </a:pPr>
            <a:fld id="{F667AE5F-1518-4898-9602-2EE29DB21E4B}" type="slidenum">
              <a:rPr lang="it-IT"/>
              <a:pPr>
                <a:defRPr/>
              </a:pPr>
              <a:t>‹nr.›</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ttangolo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 name="Immagine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4" name="Segnaposto data 1"/>
          <p:cNvSpPr>
            <a:spLocks noGrp="1"/>
          </p:cNvSpPr>
          <p:nvPr>
            <p:ph type="dt" sz="half" idx="10"/>
          </p:nvPr>
        </p:nvSpPr>
        <p:spPr/>
        <p:txBody>
          <a:bodyPr/>
          <a:lstStyle>
            <a:lvl1pPr>
              <a:defRPr/>
            </a:lvl1pPr>
          </a:lstStyle>
          <a:p>
            <a:pPr>
              <a:defRPr/>
            </a:pPr>
            <a:fld id="{425A7471-3912-41EA-8E41-0A0E6F980AF5}" type="datetime1">
              <a:rPr lang="it-IT"/>
              <a:pPr>
                <a:defRPr/>
              </a:pPr>
              <a:t>14/05/2012</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3"/>
          <p:cNvSpPr>
            <a:spLocks noGrp="1"/>
          </p:cNvSpPr>
          <p:nvPr>
            <p:ph type="sldNum" sz="quarter" idx="12"/>
          </p:nvPr>
        </p:nvSpPr>
        <p:spPr/>
        <p:txBody>
          <a:bodyPr/>
          <a:lstStyle>
            <a:lvl1pPr>
              <a:defRPr/>
            </a:lvl1pPr>
          </a:lstStyle>
          <a:p>
            <a:pPr>
              <a:defRPr/>
            </a:pPr>
            <a:fld id="{A7267094-2D7D-4498-8516-9CF1420B1CAC}" type="slidenum">
              <a:rPr lang="it-IT"/>
              <a:pPr>
                <a:defRPr/>
              </a:pPr>
              <a:t>‹nr.›</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ttangolo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 name="Immagin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Titolo 1"/>
          <p:cNvSpPr>
            <a:spLocks noGrp="1"/>
          </p:cNvSpPr>
          <p:nvPr>
            <p:ph type="title"/>
          </p:nvPr>
        </p:nvSpPr>
        <p:spPr>
          <a:xfrm>
            <a:off x="461175" y="5357826"/>
            <a:ext cx="8226225" cy="768028"/>
          </a:xfrm>
        </p:spPr>
        <p:txBody>
          <a:bodyP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it-IT" smtClean="0"/>
              <a:t>Fare clic per modificare lo stile del titolo</a:t>
            </a:r>
            <a:endParaRPr lang="en-US"/>
          </a:p>
        </p:txBody>
      </p:sp>
      <p:sp>
        <p:nvSpPr>
          <p:cNvPr id="3" name="Segnaposto contenuto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4"/>
          <p:cNvSpPr>
            <a:spLocks noGrp="1"/>
          </p:cNvSpPr>
          <p:nvPr>
            <p:ph type="dt" sz="half" idx="10"/>
          </p:nvPr>
        </p:nvSpPr>
        <p:spPr/>
        <p:txBody>
          <a:bodyPr/>
          <a:lstStyle>
            <a:lvl1pPr>
              <a:defRPr/>
            </a:lvl1pPr>
          </a:lstStyle>
          <a:p>
            <a:pPr>
              <a:defRPr/>
            </a:pPr>
            <a:fld id="{F6B0529F-D095-4153-8016-AAEFB0E50352}" type="datetime1">
              <a:rPr lang="it-IT"/>
              <a:pPr>
                <a:defRPr/>
              </a:pPr>
              <a:t>14/05/2012</a:t>
            </a:fld>
            <a:endParaRPr lang="it-IT"/>
          </a:p>
        </p:txBody>
      </p:sp>
      <p:sp>
        <p:nvSpPr>
          <p:cNvPr id="8" name="Segnaposto piè di pagina 5"/>
          <p:cNvSpPr>
            <a:spLocks noGrp="1"/>
          </p:cNvSpPr>
          <p:nvPr>
            <p:ph type="ftr" sz="quarter" idx="11"/>
          </p:nvPr>
        </p:nvSpPr>
        <p:spPr/>
        <p:txBody>
          <a:bodyPr/>
          <a:lstStyle>
            <a:lvl1pPr>
              <a:defRPr/>
            </a:lvl1pPr>
          </a:lstStyle>
          <a:p>
            <a:pPr>
              <a:defRPr/>
            </a:pPr>
            <a:endParaRPr lang="it-IT"/>
          </a:p>
        </p:txBody>
      </p:sp>
      <p:sp>
        <p:nvSpPr>
          <p:cNvPr id="9" name="Segnaposto numero diapositiva 6"/>
          <p:cNvSpPr>
            <a:spLocks noGrp="1"/>
          </p:cNvSpPr>
          <p:nvPr>
            <p:ph type="sldNum" sz="quarter" idx="12"/>
          </p:nvPr>
        </p:nvSpPr>
        <p:spPr/>
        <p:txBody>
          <a:bodyPr/>
          <a:lstStyle>
            <a:lvl1pPr>
              <a:defRPr/>
            </a:lvl1pPr>
          </a:lstStyle>
          <a:p>
            <a:pPr>
              <a:defRPr/>
            </a:pPr>
            <a:fld id="{05857A8D-18BC-4687-B4DE-EECCB603B1AC}" type="slidenum">
              <a:rPr lang="it-IT"/>
              <a:pPr>
                <a:defRPr/>
              </a:pPr>
              <a:t>‹nr.›</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srcRect/>
          <a:stretch>
            <a:fillRect/>
          </a:stretch>
        </p:blipFill>
        <p:spPr bwMode="auto">
          <a:xfrm>
            <a:off x="-107950" y="0"/>
            <a:ext cx="9251950" cy="1593850"/>
          </a:xfrm>
          <a:prstGeom prst="rect">
            <a:avLst/>
          </a:prstGeom>
          <a:noFill/>
          <a:ln w="9525">
            <a:noFill/>
            <a:miter lim="800000"/>
            <a:headEnd/>
            <a:tailEnd/>
          </a:ln>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ttangolo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 name="Immagin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Titolo 1"/>
          <p:cNvSpPr>
            <a:spLocks noGrp="1"/>
          </p:cNvSpPr>
          <p:nvPr>
            <p:ph type="title"/>
          </p:nvPr>
        </p:nvSpPr>
        <p:spPr>
          <a:xfrm>
            <a:off x="695298" y="214290"/>
            <a:ext cx="7448602" cy="781052"/>
          </a:xfrm>
        </p:spPr>
        <p:txBody>
          <a:bodyP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4953000" y="6243633"/>
            <a:ext cx="3180375" cy="614367"/>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Segnaposto data 4"/>
          <p:cNvSpPr>
            <a:spLocks noGrp="1"/>
          </p:cNvSpPr>
          <p:nvPr>
            <p:ph type="dt" sz="half" idx="10"/>
          </p:nvPr>
        </p:nvSpPr>
        <p:spPr>
          <a:xfrm>
            <a:off x="609600" y="6492875"/>
            <a:ext cx="1676400" cy="365125"/>
          </a:xfrm>
        </p:spPr>
        <p:txBody>
          <a:bodyPr/>
          <a:lstStyle>
            <a:lvl1pPr>
              <a:defRPr/>
            </a:lvl1pPr>
          </a:lstStyle>
          <a:p>
            <a:pPr>
              <a:defRPr/>
            </a:pPr>
            <a:fld id="{FD39A543-A506-4B87-884A-CDBE13D07533}" type="datetime1">
              <a:rPr lang="it-IT"/>
              <a:pPr>
                <a:defRPr/>
              </a:pPr>
              <a:t>14/05/2012</a:t>
            </a:fld>
            <a:endParaRPr lang="it-IT"/>
          </a:p>
        </p:txBody>
      </p:sp>
      <p:sp>
        <p:nvSpPr>
          <p:cNvPr id="8" name="Segnaposto piè di pagina 5"/>
          <p:cNvSpPr>
            <a:spLocks noGrp="1"/>
          </p:cNvSpPr>
          <p:nvPr>
            <p:ph type="ftr" sz="quarter" idx="11"/>
          </p:nvPr>
        </p:nvSpPr>
        <p:spPr>
          <a:xfrm>
            <a:off x="2286000" y="6492875"/>
            <a:ext cx="2643188" cy="365125"/>
          </a:xfrm>
        </p:spPr>
        <p:txBody>
          <a:bodyPr/>
          <a:lstStyle>
            <a:lvl1pPr>
              <a:defRPr/>
            </a:lvl1pPr>
          </a:lstStyle>
          <a:p>
            <a:pPr>
              <a:defRPr/>
            </a:pPr>
            <a:endParaRPr lang="it-IT"/>
          </a:p>
        </p:txBody>
      </p:sp>
      <p:sp>
        <p:nvSpPr>
          <p:cNvPr id="9" name="Segnaposto numero diapositiva 6"/>
          <p:cNvSpPr>
            <a:spLocks noGrp="1"/>
          </p:cNvSpPr>
          <p:nvPr>
            <p:ph type="sldNum" sz="quarter" idx="12"/>
          </p:nvPr>
        </p:nvSpPr>
        <p:spPr>
          <a:xfrm>
            <a:off x="682625" y="5346700"/>
            <a:ext cx="871538" cy="871538"/>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lvl1pPr>
              <a:defRPr/>
            </a:lvl1pPr>
          </a:lstStyle>
          <a:p>
            <a:pPr>
              <a:defRPr/>
            </a:pPr>
            <a:fld id="{7FF495ED-D99F-4B9E-80B8-0F803131FACC}" type="slidenum">
              <a:rPr lang="it-IT"/>
              <a:pPr>
                <a:defRPr/>
              </a:pPr>
              <a:t>‹nr.›</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Rettangolo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 name="Immagin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Titolo 1"/>
          <p:cNvSpPr>
            <a:spLocks noGrp="1"/>
          </p:cNvSpPr>
          <p:nvPr>
            <p:ph type="title"/>
          </p:nvPr>
        </p:nvSpPr>
        <p:spPr/>
        <p:txBody>
          <a:bodyPr/>
          <a:lstStyle>
            <a:lvl1pPr algn="r">
              <a:defRPr/>
            </a:lvl1pPr>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1500176"/>
            <a:ext cx="8229600" cy="471490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3"/>
          <p:cNvSpPr>
            <a:spLocks noGrp="1"/>
          </p:cNvSpPr>
          <p:nvPr>
            <p:ph type="dt" sz="half" idx="10"/>
          </p:nvPr>
        </p:nvSpPr>
        <p:spPr/>
        <p:txBody>
          <a:bodyPr/>
          <a:lstStyle>
            <a:lvl1pPr>
              <a:defRPr/>
            </a:lvl1pPr>
          </a:lstStyle>
          <a:p>
            <a:pPr>
              <a:defRPr/>
            </a:pPr>
            <a:fld id="{3CEAF75A-4E73-4BCB-B4C6-3911CB9F86CA}" type="datetime1">
              <a:rPr lang="it-IT"/>
              <a:pPr>
                <a:defRPr/>
              </a:pPr>
              <a:t>14/05/2012</a:t>
            </a:fld>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7842B286-A158-48BE-9A95-E62CD19E649D}" type="slidenum">
              <a:rPr lang="it-IT"/>
              <a:pPr>
                <a:defRPr/>
              </a:pPr>
              <a:t>‹nr.›</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Rettangolo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 name="Immagin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
        <p:nvSpPr>
          <p:cNvPr id="2" name="Titolo verticale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758006" cy="59404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3"/>
          <p:cNvSpPr>
            <a:spLocks noGrp="1"/>
          </p:cNvSpPr>
          <p:nvPr>
            <p:ph type="dt" sz="half" idx="10"/>
          </p:nvPr>
        </p:nvSpPr>
        <p:spPr/>
        <p:txBody>
          <a:bodyPr/>
          <a:lstStyle>
            <a:lvl1pPr>
              <a:defRPr/>
            </a:lvl1pPr>
          </a:lstStyle>
          <a:p>
            <a:pPr>
              <a:defRPr/>
            </a:pPr>
            <a:fld id="{3781305A-6B1D-4906-9223-359718849C01}" type="datetime1">
              <a:rPr lang="it-IT"/>
              <a:pPr>
                <a:defRPr/>
              </a:pPr>
              <a:t>14/05/2012</a:t>
            </a:fld>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401AAAE0-43EB-46FF-BAF0-7E40DBB84698}" type="slidenum">
              <a:rPr lang="it-IT"/>
              <a:pPr>
                <a:defRPr/>
              </a:pPr>
              <a:t>‹nr.›</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fr-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AB34767-D9F0-4A17-BF55-B3AA3987161C}" type="slidenum">
              <a:rPr lang="en-GB"/>
              <a:pPr>
                <a:defRPr/>
              </a:pPr>
              <a:t>‹nr.›</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DDF4AA-3DD4-4A51-92CF-AAF8DE3D59DE}" type="slidenum">
              <a:rPr lang="en-GB"/>
              <a:pPr>
                <a:defRPr/>
              </a:pPr>
              <a:t>‹nr.›</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fr-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84701E-B6EF-41B2-A423-93981EAE9E33}" type="slidenum">
              <a:rPr lang="en-GB"/>
              <a:pPr>
                <a:defRPr/>
              </a:pPr>
              <a:t>‹nr.›</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522B76A-FA57-4AD7-A8B7-848E5D6FF84E}" type="slidenum">
              <a:rPr lang="en-GB"/>
              <a:pPr>
                <a:defRPr/>
              </a:pPr>
              <a:t>‹nr.›</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fr-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8643AC5-69A3-4CF3-A336-7E7CBEDBE8A5}" type="slidenum">
              <a:rPr lang="en-GB"/>
              <a:pPr>
                <a:defRPr/>
              </a:pPr>
              <a:t>‹nr.›</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248AC49-8B6D-414F-8988-005D4E0FA469}" type="slidenum">
              <a:rPr lang="en-GB"/>
              <a:pPr>
                <a:defRPr/>
              </a:pPr>
              <a:t>‹nr.›</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8BE3895-35C5-4273-A455-3DB82CDC34CF}"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AD34370-B41C-4B25-8246-18C8E78D618D}" type="slidenum">
              <a:rPr lang="nl-NL"/>
              <a:pPr>
                <a:defRPr/>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fr-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15DCE37-7F11-43C6-9F8E-DC0A0C2B6B37}" type="slidenum">
              <a:rPr lang="en-GB"/>
              <a:pPr>
                <a:defRPr/>
              </a:pPr>
              <a:t>‹nr.›</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fr-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FF456C-427A-4335-AC67-41AE657B625A}" type="slidenum">
              <a:rPr lang="en-GB"/>
              <a:pPr>
                <a:defRPr/>
              </a:pPr>
              <a:t>‹nr.›</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206D60-1A2B-421C-89C1-8C66FFDD9B4E}" type="slidenum">
              <a:rPr lang="en-GB"/>
              <a:pPr>
                <a:defRPr/>
              </a:pPr>
              <a:t>‹nr.›</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fr-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C83E26-B0FD-4DA7-9421-019969101E42}" type="slidenum">
              <a:rPr lang="en-GB"/>
              <a:pPr>
                <a:defRPr/>
              </a:pPr>
              <a:t>‹nr.›</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4"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5" name="Rettangolo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6"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7"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0" name="Rettangolo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1" name="Connettore 1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2" name="Rettangolo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8" name="Tito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it-IT" smtClean="0"/>
              <a:t>Fare clic per modificare lo stile del titolo</a:t>
            </a:r>
            <a:endParaRPr lang="en-US"/>
          </a:p>
        </p:txBody>
      </p:sp>
      <p:sp>
        <p:nvSpPr>
          <p:cNvPr id="15" name="Segnaposto data 27"/>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16" name="Segnaposto piè di pagina 16"/>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17" name="Segnaposto numero diapositiva 28"/>
          <p:cNvSpPr>
            <a:spLocks noGrp="1"/>
          </p:cNvSpPr>
          <p:nvPr>
            <p:ph type="sldNum" sz="quarter" idx="12"/>
          </p:nvPr>
        </p:nvSpPr>
        <p:spPr>
          <a:xfrm>
            <a:off x="4343400" y="2198688"/>
            <a:ext cx="457200" cy="441325"/>
          </a:xfrm>
        </p:spPr>
        <p:txBody>
          <a:bodyPr/>
          <a:lstStyle>
            <a:lvl1pPr fontAlgn="base">
              <a:spcBef>
                <a:spcPct val="0"/>
              </a:spcBef>
              <a:spcAft>
                <a:spcPct val="0"/>
              </a:spcAft>
              <a:defRPr smtClean="0">
                <a:solidFill>
                  <a:srgbClr val="8CADAE">
                    <a:shade val="75000"/>
                  </a:srgbClr>
                </a:solidFill>
                <a:latin typeface="Arial" charset="0"/>
                <a:cs typeface="Arial" charset="0"/>
              </a:defRPr>
            </a:lvl1pPr>
          </a:lstStyle>
          <a:p>
            <a:pPr>
              <a:defRPr/>
            </a:pPr>
            <a:fld id="{264C7961-0974-4229-A56B-95BA6A1B7B8D}" type="slidenum">
              <a:rPr lang="it-IT"/>
              <a:pPr>
                <a:defRPr/>
              </a:pPr>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lang="it-IT" smtClean="0"/>
              <a:t>Fare clic per modificare lo stile del titolo</a:t>
            </a:r>
            <a:endParaRPr lang="en-US"/>
          </a:p>
        </p:txBody>
      </p:sp>
      <p:sp>
        <p:nvSpPr>
          <p:cNvPr id="8" name="Segnaposto contenuto 7"/>
          <p:cNvSpPr>
            <a:spLocks noGrp="1"/>
          </p:cNvSpPr>
          <p:nvPr>
            <p:ph sz="quarter" idx="1"/>
          </p:nvPr>
        </p:nvSpPr>
        <p:spPr>
          <a:xfrm>
            <a:off x="301752" y="1527048"/>
            <a:ext cx="850392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6" name="Segnaposto numero diapositiva 5"/>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charset="0"/>
                <a:cs typeface="Arial" charset="0"/>
              </a:defRPr>
            </a:lvl1pPr>
          </a:lstStyle>
          <a:p>
            <a:pPr>
              <a:defRPr/>
            </a:pPr>
            <a:fld id="{1E598B6D-6522-4A21-AE8A-D1456F9802DB}" type="slidenum">
              <a:rPr lang="it-IT"/>
              <a:pPr>
                <a:defRPr/>
              </a:pPr>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7"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8" name="Rettangolo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9" name="Rettangolo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0" name="Rettangolo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1" name="Rettangolo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12" name="Connettore 1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3" name="Ovale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Ovale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egnaposto testo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it-IT" smtClean="0"/>
              <a:t>Fare clic per modificare lo stile del titolo</a:t>
            </a:r>
            <a:endParaRPr lang="en-US"/>
          </a:p>
        </p:txBody>
      </p:sp>
      <p:sp>
        <p:nvSpPr>
          <p:cNvPr id="15" name="Segnaposto piè di pagina 4"/>
          <p:cNvSpPr>
            <a:spLocks noGrp="1"/>
          </p:cNvSpPr>
          <p:nvPr>
            <p:ph type="ftr" sz="quarter" idx="10"/>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16" name="Segnaposto data 3"/>
          <p:cNvSpPr>
            <a:spLocks noGrp="1"/>
          </p:cNvSpPr>
          <p:nvPr>
            <p:ph type="dt" sz="half" idx="11"/>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17" name="Segnaposto numero diapositiva 5"/>
          <p:cNvSpPr>
            <a:spLocks noGrp="1"/>
          </p:cNvSpPr>
          <p:nvPr>
            <p:ph type="sldNum" sz="quarter" idx="12"/>
          </p:nvPr>
        </p:nvSpPr>
        <p:spPr>
          <a:xfrm>
            <a:off x="4343400" y="2198688"/>
            <a:ext cx="457200" cy="441325"/>
          </a:xfrm>
        </p:spPr>
        <p:txBody>
          <a:bodyPr/>
          <a:lstStyle>
            <a:lvl1pPr fontAlgn="base">
              <a:spcBef>
                <a:spcPct val="0"/>
              </a:spcBef>
              <a:spcAft>
                <a:spcPct val="0"/>
              </a:spcAft>
              <a:defRPr smtClean="0">
                <a:solidFill>
                  <a:srgbClr val="8CADAE">
                    <a:shade val="75000"/>
                  </a:srgbClr>
                </a:solidFill>
                <a:latin typeface="Arial" charset="0"/>
                <a:cs typeface="Arial" charset="0"/>
              </a:defRPr>
            </a:lvl1pPr>
          </a:lstStyle>
          <a:p>
            <a:pPr>
              <a:defRPr/>
            </a:pPr>
            <a:fld id="{8C03C19C-7739-4E5C-91D2-75ECB22886B7}" type="slidenum">
              <a:rPr lang="it-IT"/>
              <a:pPr>
                <a:defRPr/>
              </a:pPr>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5" name="Connettore 1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2" name="Titolo 1"/>
          <p:cNvSpPr>
            <a:spLocks noGrp="1"/>
          </p:cNvSpPr>
          <p:nvPr>
            <p:ph type="title"/>
          </p:nvPr>
        </p:nvSpPr>
        <p:spPr>
          <a:xfrm>
            <a:off x="301752" y="228600"/>
            <a:ext cx="8534400" cy="758952"/>
          </a:xfrm>
        </p:spPr>
        <p:txBody>
          <a:bodyPr/>
          <a:lstStyle/>
          <a:p>
            <a:r>
              <a:rPr lang="it-IT" smtClean="0"/>
              <a:t>Fare clic per modificare lo stile del titolo</a:t>
            </a:r>
            <a:endParaRPr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4"/>
          <p:cNvSpPr>
            <a:spLocks noGrp="1"/>
          </p:cNvSpPr>
          <p:nvPr>
            <p:ph type="dt" sz="half" idx="10"/>
          </p:nvPr>
        </p:nvSpPr>
        <p:spPr>
          <a:xfrm>
            <a:off x="5791200" y="6410325"/>
            <a:ext cx="3044825" cy="365125"/>
          </a:xfrm>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7" name="Segnaposto piè di pagina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8" name="Segnaposto numero diapositiva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FF552C5-5487-46D1-BA14-81C356B3A16C}" type="slidenum">
              <a:rPr lang="it-IT"/>
              <a:pPr>
                <a:defRPr/>
              </a:pPr>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7" name="Connettore 1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8"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0"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1"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2" name="Rettangolo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ttangolo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4" name="Connettore 1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5" name="Rettangolo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16" name="Ovale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Ovale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24" name="Segnaposto contenuto 23"/>
          <p:cNvSpPr>
            <a:spLocks noGrp="1"/>
          </p:cNvSpPr>
          <p:nvPr>
            <p:ph sz="quarter" idx="2"/>
          </p:nvPr>
        </p:nvSpPr>
        <p:spPr>
          <a:xfrm>
            <a:off x="301752" y="2471383"/>
            <a:ext cx="4041648" cy="381840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6" name="Segnaposto contenuto 25"/>
          <p:cNvSpPr>
            <a:spLocks noGrp="1"/>
          </p:cNvSpPr>
          <p:nvPr>
            <p:ph sz="quarter" idx="4"/>
          </p:nvPr>
        </p:nvSpPr>
        <p:spPr>
          <a:xfrm>
            <a:off x="4800600" y="2471383"/>
            <a:ext cx="4038600" cy="382219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3" name="Titolo 22"/>
          <p:cNvSpPr>
            <a:spLocks noGrp="1"/>
          </p:cNvSpPr>
          <p:nvPr>
            <p:ph type="title"/>
          </p:nvPr>
        </p:nvSpPr>
        <p:spPr/>
        <p:txBody>
          <a:bodyPr rtlCol="0"/>
          <a:lstStyle/>
          <a:p>
            <a:r>
              <a:rPr lang="it-IT" smtClean="0"/>
              <a:t>Fare clic per modificare lo stile del titolo</a:t>
            </a:r>
            <a:endParaRPr lang="en-US"/>
          </a:p>
        </p:txBody>
      </p:sp>
      <p:sp>
        <p:nvSpPr>
          <p:cNvPr id="18" name="Segnaposto data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19" name="Segnaposto piè di pagina 7"/>
          <p:cNvSpPr>
            <a:spLocks noGrp="1"/>
          </p:cNvSpPr>
          <p:nvPr>
            <p:ph type="ftr" sz="quarter" idx="11"/>
          </p:nvPr>
        </p:nvSpPr>
        <p:spPr>
          <a:xfrm>
            <a:off x="304800" y="6410325"/>
            <a:ext cx="3581400" cy="365125"/>
          </a:xfrm>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20" name="Segnaposto numero diapositiva 8"/>
          <p:cNvSpPr>
            <a:spLocks noGrp="1"/>
          </p:cNvSpPr>
          <p:nvPr>
            <p:ph type="sldNum" sz="quarter" idx="12"/>
          </p:nvPr>
        </p:nvSpPr>
        <p:spPr>
          <a:xfrm>
            <a:off x="4343400" y="1042988"/>
            <a:ext cx="457200" cy="441325"/>
          </a:xfrm>
        </p:spPr>
        <p:txBody>
          <a:bodyPr/>
          <a:lstStyle>
            <a:lvl1pPr algn="ctr" fontAlgn="base">
              <a:spcBef>
                <a:spcPct val="0"/>
              </a:spcBef>
              <a:spcAft>
                <a:spcPct val="0"/>
              </a:spcAft>
              <a:defRPr smtClean="0">
                <a:latin typeface="Arial" charset="0"/>
                <a:cs typeface="Arial" charset="0"/>
              </a:defRPr>
            </a:lvl1pPr>
          </a:lstStyle>
          <a:p>
            <a:pPr>
              <a:defRPr/>
            </a:pPr>
            <a:fld id="{E7B0BF67-286D-43B1-8ABB-7F306708E2DB}" type="slidenum">
              <a:rPr lang="it-IT"/>
              <a:pPr>
                <a:defRPr/>
              </a:pPr>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5" name="Segnaposto numero diapositiva 4"/>
          <p:cNvSpPr>
            <a:spLocks noGrp="1"/>
          </p:cNvSpPr>
          <p:nvPr>
            <p:ph type="sldNum" sz="quarter" idx="12"/>
          </p:nvPr>
        </p:nvSpPr>
        <p:spPr>
          <a:xfrm>
            <a:off x="4343400" y="1036638"/>
            <a:ext cx="457200" cy="441325"/>
          </a:xfrm>
        </p:spPr>
        <p:txBody>
          <a:bodyPr/>
          <a:lstStyle>
            <a:lvl1pPr fontAlgn="base">
              <a:spcBef>
                <a:spcPct val="0"/>
              </a:spcBef>
              <a:spcAft>
                <a:spcPct val="0"/>
              </a:spcAft>
              <a:defRPr>
                <a:latin typeface="Arial" charset="0"/>
                <a:cs typeface="Arial" charset="0"/>
              </a:defRPr>
            </a:lvl1pPr>
          </a:lstStyle>
          <a:p>
            <a:pPr>
              <a:defRPr/>
            </a:pPr>
            <a:fld id="{C97FE969-6629-4BF7-889C-8C0A8CF8ACC9}" type="slidenum">
              <a:rPr lang="it-IT"/>
              <a:pPr>
                <a:defRPr/>
              </a:pPr>
              <a:t>‹nr.›</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0DD1A19-B7BF-4056-A0C1-AE5700C6E400}" type="slidenum">
              <a:rPr lang="nl-NL"/>
              <a:pPr>
                <a:defRPr/>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3" name="Rettangolo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4"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5"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6" name="Rettangolo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7" name="Rettangolo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8" name="Segnaposto data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9" name="Segnaposto piè di pagina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10" name="Segnaposto numero diapositiva 3"/>
          <p:cNvSpPr>
            <a:spLocks noGrp="1"/>
          </p:cNvSpPr>
          <p:nvPr>
            <p:ph type="sldNum" sz="quarter" idx="12"/>
          </p:nvPr>
        </p:nvSpPr>
        <p:spPr>
          <a:xfrm>
            <a:off x="4267200" y="6324600"/>
            <a:ext cx="609600" cy="441325"/>
          </a:xfrm>
        </p:spPr>
        <p:txBody>
          <a:bodyPr/>
          <a:lstStyle>
            <a:lvl1pPr fontAlgn="base">
              <a:spcBef>
                <a:spcPct val="0"/>
              </a:spcBef>
              <a:spcAft>
                <a:spcPct val="0"/>
              </a:spcAft>
              <a:defRPr smtClean="0">
                <a:solidFill>
                  <a:srgbClr val="FFFFFF"/>
                </a:solidFill>
                <a:latin typeface="Arial" charset="0"/>
                <a:cs typeface="Arial" charset="0"/>
              </a:defRPr>
            </a:lvl1pPr>
          </a:lstStyle>
          <a:p>
            <a:pPr>
              <a:defRPr/>
            </a:pPr>
            <a:fld id="{C5A810E6-43CB-44E3-8301-6028745D9CE1}" type="slidenum">
              <a:rPr lang="it-IT"/>
              <a:pPr>
                <a:defRPr/>
              </a:pPr>
              <a:t>‹nr.›</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ttangolo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6"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7"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8" name="Rettangolo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9"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0"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ttangolo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12" name="Connettore 1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3"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Ovale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ttangolo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2" name="Titolo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20" name="Segnaposto contenuto 19"/>
          <p:cNvSpPr>
            <a:spLocks noGrp="1"/>
          </p:cNvSpPr>
          <p:nvPr>
            <p:ph sz="quarter" idx="1"/>
          </p:nvPr>
        </p:nvSpPr>
        <p:spPr>
          <a:xfrm>
            <a:off x="3124200" y="685800"/>
            <a:ext cx="5638800" cy="5410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numero diapositiva 6"/>
          <p:cNvSpPr>
            <a:spLocks noGrp="1"/>
          </p:cNvSpPr>
          <p:nvPr>
            <p:ph type="sldNum" sz="quarter" idx="10"/>
          </p:nvPr>
        </p:nvSpPr>
        <p:spPr>
          <a:xfrm>
            <a:off x="1371600" y="312738"/>
            <a:ext cx="457200" cy="441325"/>
          </a:xfrm>
        </p:spPr>
        <p:txBody>
          <a:bodyPr/>
          <a:lstStyle>
            <a:lvl1pPr fontAlgn="base">
              <a:spcBef>
                <a:spcPct val="0"/>
              </a:spcBef>
              <a:spcAft>
                <a:spcPct val="0"/>
              </a:spcAft>
              <a:defRPr smtClean="0">
                <a:solidFill>
                  <a:srgbClr val="8CADAE">
                    <a:shade val="75000"/>
                  </a:srgbClr>
                </a:solidFill>
                <a:latin typeface="Arial" charset="0"/>
                <a:cs typeface="Arial" charset="0"/>
              </a:defRPr>
            </a:lvl1pPr>
          </a:lstStyle>
          <a:p>
            <a:pPr>
              <a:defRPr/>
            </a:pPr>
            <a:fld id="{BD247BF3-B1F4-4A72-995F-5E149328FB49}" type="slidenum">
              <a:rPr lang="it-IT"/>
              <a:pPr>
                <a:defRPr/>
              </a:pPr>
              <a:t>‹nr.›</a:t>
            </a:fld>
            <a:endParaRPr lang="it-IT"/>
          </a:p>
        </p:txBody>
      </p:sp>
      <p:sp>
        <p:nvSpPr>
          <p:cNvPr id="17" name="Segnaposto data 4"/>
          <p:cNvSpPr>
            <a:spLocks noGrp="1"/>
          </p:cNvSpPr>
          <p:nvPr>
            <p:ph type="dt" sz="half" idx="11"/>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18" name="Segnaposto piè di pagina 5"/>
          <p:cNvSpPr>
            <a:spLocks noGrp="1"/>
          </p:cNvSpPr>
          <p:nvPr>
            <p:ph type="ftr" sz="quarter" idx="12"/>
          </p:nvPr>
        </p:nvSpPr>
        <p:spPr>
          <a:xfrm>
            <a:off x="301625" y="6410325"/>
            <a:ext cx="3382963" cy="366713"/>
          </a:xfrm>
        </p:spPr>
        <p:txBody>
          <a:bodyPr/>
          <a:lstStyle>
            <a:lvl1pPr fontAlgn="base">
              <a:spcBef>
                <a:spcPct val="0"/>
              </a:spcBef>
              <a:spcAft>
                <a:spcPct val="0"/>
              </a:spcAft>
              <a:defRPr>
                <a:latin typeface="Arial" charset="0"/>
                <a:cs typeface="Arial" charset="0"/>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Connettore 1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6"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7"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8"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9"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10" name="Rettangolo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1"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ttangolo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13"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Ovale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ttangolo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16" name="Segnaposto numero diapositiva 6"/>
          <p:cNvSpPr>
            <a:spLocks noGrp="1"/>
          </p:cNvSpPr>
          <p:nvPr>
            <p:ph type="sldNum" sz="quarter" idx="10"/>
          </p:nvPr>
        </p:nvSpPr>
        <p:spPr>
          <a:xfrm>
            <a:off x="1371600" y="312738"/>
            <a:ext cx="457200" cy="441325"/>
          </a:xfrm>
        </p:spPr>
        <p:txBody>
          <a:bodyPr/>
          <a:lstStyle>
            <a:lvl1pPr fontAlgn="base">
              <a:spcBef>
                <a:spcPct val="0"/>
              </a:spcBef>
              <a:spcAft>
                <a:spcPct val="0"/>
              </a:spcAft>
              <a:defRPr>
                <a:latin typeface="Arial" charset="0"/>
                <a:cs typeface="Arial" charset="0"/>
              </a:defRPr>
            </a:lvl1pPr>
          </a:lstStyle>
          <a:p>
            <a:pPr>
              <a:defRPr/>
            </a:pPr>
            <a:fld id="{7AC19959-3AFB-4590-AE29-AB6C9ACF502D}" type="slidenum">
              <a:rPr lang="it-IT"/>
              <a:pPr>
                <a:defRPr/>
              </a:pPr>
              <a:t>‹nr.›</a:t>
            </a:fld>
            <a:endParaRPr lang="it-IT"/>
          </a:p>
        </p:txBody>
      </p:sp>
      <p:sp>
        <p:nvSpPr>
          <p:cNvPr id="17" name="Segnaposto data 4"/>
          <p:cNvSpPr>
            <a:spLocks noGrp="1"/>
          </p:cNvSpPr>
          <p:nvPr>
            <p:ph type="dt" sz="half" idx="11"/>
          </p:nvPr>
        </p:nvSpPr>
        <p:spPr>
          <a:xfrm>
            <a:off x="5788025" y="6405563"/>
            <a:ext cx="3044825" cy="365125"/>
          </a:xfrm>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18" name="Segnaposto piè di pagina 5"/>
          <p:cNvSpPr>
            <a:spLocks noGrp="1"/>
          </p:cNvSpPr>
          <p:nvPr>
            <p:ph type="ftr" sz="quarter" idx="12"/>
          </p:nvPr>
        </p:nvSpPr>
        <p:spPr>
          <a:xfrm>
            <a:off x="301625" y="6410325"/>
            <a:ext cx="3584575" cy="366713"/>
          </a:xfrm>
        </p:spPr>
        <p:txBody>
          <a:bodyPr/>
          <a:lstStyle>
            <a:lvl1pPr fontAlgn="base">
              <a:spcBef>
                <a:spcPct val="0"/>
              </a:spcBef>
              <a:spcAft>
                <a:spcPct val="0"/>
              </a:spcAft>
              <a:defRPr>
                <a:latin typeface="Arial" charset="0"/>
                <a:cs typeface="Arial" charset="0"/>
              </a:defRPr>
            </a:lvl1pPr>
          </a:lstStyle>
          <a:p>
            <a:pPr>
              <a:defRPr/>
            </a:pPr>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5A85AF1-39A5-4201-A61A-C2446E919472}" type="slidenum">
              <a:rPr lang="it-IT"/>
              <a:pPr>
                <a:defRPr/>
              </a:pPr>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4"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5"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6" name="Rettangolo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7"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8" name="Rettangolo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9" name="Rettangolo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10" name="Connettore 1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1" name="Ovale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Ovale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egnaposto testo verticale 2"/>
          <p:cNvSpPr>
            <a:spLocks noGrp="1"/>
          </p:cNvSpPr>
          <p:nvPr>
            <p:ph type="body" orient="vert" idx="1"/>
          </p:nvPr>
        </p:nvSpPr>
        <p:spPr>
          <a:xfrm>
            <a:off x="304800" y="304800"/>
            <a:ext cx="6553200" cy="582136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verticale 1"/>
          <p:cNvSpPr>
            <a:spLocks noGrp="1"/>
          </p:cNvSpPr>
          <p:nvPr>
            <p:ph type="title" orient="vert"/>
          </p:nvPr>
        </p:nvSpPr>
        <p:spPr>
          <a:xfrm>
            <a:off x="7391400" y="304801"/>
            <a:ext cx="1447800" cy="5851525"/>
          </a:xfrm>
        </p:spPr>
        <p:txBody>
          <a:bodyPr vert="eaVert"/>
          <a:lstStyle/>
          <a:p>
            <a:r>
              <a:rPr lang="it-IT" smtClean="0"/>
              <a:t>Fare clic per modificare lo stile del titolo</a:t>
            </a:r>
            <a:endParaRPr lang="en-US"/>
          </a:p>
        </p:txBody>
      </p:sp>
      <p:sp>
        <p:nvSpPr>
          <p:cNvPr id="13" name="Segnaposto numero diapositiva 5"/>
          <p:cNvSpPr>
            <a:spLocks noGrp="1"/>
          </p:cNvSpPr>
          <p:nvPr>
            <p:ph type="sldNum" sz="quarter" idx="10"/>
          </p:nvPr>
        </p:nvSpPr>
        <p:spPr>
          <a:xfrm>
            <a:off x="6915150" y="3009900"/>
            <a:ext cx="457200" cy="441325"/>
          </a:xfrm>
        </p:spPr>
        <p:txBody>
          <a:bodyPr/>
          <a:lstStyle>
            <a:lvl1pPr fontAlgn="base">
              <a:spcBef>
                <a:spcPct val="0"/>
              </a:spcBef>
              <a:spcAft>
                <a:spcPct val="0"/>
              </a:spcAft>
              <a:defRPr>
                <a:latin typeface="Arial" charset="0"/>
                <a:cs typeface="Arial" charset="0"/>
              </a:defRPr>
            </a:lvl1pPr>
          </a:lstStyle>
          <a:p>
            <a:pPr>
              <a:defRPr/>
            </a:pPr>
            <a:fld id="{538175D6-0356-4F0E-B0E4-DF7010759187}" type="slidenum">
              <a:rPr lang="it-IT"/>
              <a:pPr>
                <a:defRPr/>
              </a:pPr>
              <a:t>‹nr.›</a:t>
            </a:fld>
            <a:endParaRPr lang="it-IT"/>
          </a:p>
        </p:txBody>
      </p:sp>
      <p:sp>
        <p:nvSpPr>
          <p:cNvPr id="14" name="Segnaposto data 3"/>
          <p:cNvSpPr>
            <a:spLocks noGrp="1"/>
          </p:cNvSpPr>
          <p:nvPr>
            <p:ph type="dt" sz="half" idx="11"/>
          </p:nvPr>
        </p:nvSpPr>
        <p:spPr/>
        <p:txBody>
          <a:bodyPr/>
          <a:lstStyle>
            <a:lvl1pPr fontAlgn="base">
              <a:spcBef>
                <a:spcPct val="0"/>
              </a:spcBef>
              <a:spcAft>
                <a:spcPct val="0"/>
              </a:spcAft>
              <a:defRPr>
                <a:latin typeface="Arial" charset="0"/>
                <a:cs typeface="Arial" charset="0"/>
              </a:defRPr>
            </a:lvl1pPr>
          </a:lstStyle>
          <a:p>
            <a:pPr>
              <a:defRPr/>
            </a:pPr>
            <a:fld id="{75C43887-EF03-40E0-ADC1-2D29E63CEB50}" type="datetimeFigureOut">
              <a:rPr lang="it-IT"/>
              <a:pPr>
                <a:defRPr/>
              </a:pPr>
              <a:t>14/05/2012</a:t>
            </a:fld>
            <a:endParaRPr lang="it-IT"/>
          </a:p>
        </p:txBody>
      </p:sp>
      <p:sp>
        <p:nvSpPr>
          <p:cNvPr id="15" name="Segnaposto piè di pagina 4"/>
          <p:cNvSpPr>
            <a:spLocks noGrp="1"/>
          </p:cNvSpPr>
          <p:nvPr>
            <p:ph type="ftr" sz="quarter" idx="12"/>
          </p:nvPr>
        </p:nvSpPr>
        <p:spPr/>
        <p:txBody>
          <a:bodyPr/>
          <a:lstStyle>
            <a:lvl1pPr fontAlgn="base">
              <a:spcBef>
                <a:spcPct val="0"/>
              </a:spcBef>
              <a:spcAft>
                <a:spcPct val="0"/>
              </a:spcAft>
              <a:defRPr>
                <a:latin typeface="Arial" charset="0"/>
                <a:cs typeface="Arial" charset="0"/>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11C1543-AADA-4F09-80E2-26E9EDB87063}"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65C97C5-F2A4-4259-B79A-D8A30A66017F}"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srcRect/>
          <a:stretch>
            <a:fillRect/>
          </a:stretch>
        </p:blipFill>
        <p:spPr bwMode="auto">
          <a:xfrm>
            <a:off x="-107950" y="0"/>
            <a:ext cx="9251950" cy="1593850"/>
          </a:xfrm>
          <a:prstGeom prst="rect">
            <a:avLst/>
          </a:prstGeom>
          <a:noFill/>
          <a:ln w="9525">
            <a:noFill/>
            <a:miter lim="800000"/>
            <a:headEnd/>
            <a:tailEnd/>
          </a:ln>
        </p:spPr>
      </p:pic>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9EEE502-15BF-45B8-9C47-D2F9704F92DD}"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0C5B1DC-30D4-42AD-A78C-5E0DEC133C13}"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CF5642B-C689-4DED-BF67-888F74C6A35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46" name="Afbeelding 6"/>
          <p:cNvPicPr>
            <a:picLocks noChangeAspect="1"/>
          </p:cNvPicPr>
          <p:nvPr userDrawn="1"/>
        </p:nvPicPr>
        <p:blipFill>
          <a:blip r:embed="rId13"/>
          <a:srcRect/>
          <a:stretch>
            <a:fillRect/>
          </a:stretch>
        </p:blipFill>
        <p:spPr bwMode="auto">
          <a:xfrm>
            <a:off x="1597025" y="5876925"/>
            <a:ext cx="5983288" cy="977900"/>
          </a:xfrm>
          <a:prstGeom prst="rect">
            <a:avLst/>
          </a:prstGeom>
          <a:noFill/>
          <a:ln w="9525">
            <a:noFill/>
            <a:miter lim="800000"/>
            <a:headEnd/>
            <a:tailEnd/>
          </a:ln>
        </p:spPr>
      </p:pic>
      <p:sp>
        <p:nvSpPr>
          <p:cNvPr id="10854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854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7775575" cy="1143000"/>
          </a:xfrm>
          <a:prstGeom prst="rect">
            <a:avLst/>
          </a:prstGeom>
        </p:spPr>
        <p:txBody>
          <a:bodyPr vert="horz" rtlCol="0" anchor="ctr">
            <a:normAutofit/>
            <a:scene3d>
              <a:camera prst="orthographicFront"/>
              <a:lightRig rig="soft" dir="t"/>
            </a:scene3d>
            <a:sp3d prstMaterial="matte">
              <a:bevelT w="12700" h="12700"/>
            </a:sp3d>
          </a:bodyPr>
          <a:lstStyle/>
          <a:p>
            <a:r>
              <a:rPr lang="it-IT" smtClean="0"/>
              <a:t>Fare clic per modificare lo stile del titolo</a:t>
            </a:r>
            <a:endParaRPr lang="en-US"/>
          </a:p>
        </p:txBody>
      </p:sp>
      <p:sp>
        <p:nvSpPr>
          <p:cNvPr id="1331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Segnaposto data 3"/>
          <p:cNvSpPr>
            <a:spLocks noGrp="1"/>
          </p:cNvSpPr>
          <p:nvPr>
            <p:ph type="dt" sz="half" idx="2"/>
          </p:nvPr>
        </p:nvSpPr>
        <p:spPr>
          <a:xfrm>
            <a:off x="457200" y="6356350"/>
            <a:ext cx="2133600" cy="365125"/>
          </a:xfrm>
          <a:prstGeom prst="rect">
            <a:avLst/>
          </a:prstGeom>
        </p:spPr>
        <p:txBody>
          <a:bodyPr vert="horz" lIns="274320" rtlCol="0" anchor="ctr"/>
          <a:lstStyle>
            <a:lvl1pPr algn="l" eaLnBrk="1" fontAlgn="auto" latinLnBrk="0" hangingPunct="1">
              <a:spcBef>
                <a:spcPts val="0"/>
              </a:spcBef>
              <a:spcAft>
                <a:spcPts val="0"/>
              </a:spcAft>
              <a:defRPr kumimoji="0" sz="1200">
                <a:solidFill>
                  <a:prstClr val="white"/>
                </a:solidFill>
                <a:latin typeface="+mn-lt"/>
                <a:cs typeface="+mn-cs"/>
              </a:defRPr>
            </a:lvl1pPr>
          </a:lstStyle>
          <a:p>
            <a:pPr>
              <a:defRPr/>
            </a:pPr>
            <a:fld id="{F164CE11-451B-44D7-8842-6D740C472572}" type="datetime1">
              <a:rPr lang="it-IT"/>
              <a:pPr>
                <a:defRPr/>
              </a:pPr>
              <a:t>14/05/2012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prstClr val="white"/>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fontAlgn="auto" latinLnBrk="0" hangingPunct="1">
              <a:spcBef>
                <a:spcPts val="0"/>
              </a:spcBef>
              <a:spcAft>
                <a:spcPts val="0"/>
              </a:spcAft>
              <a:defRPr kumimoji="0" sz="1200">
                <a:solidFill>
                  <a:prstClr val="white"/>
                </a:solidFill>
                <a:latin typeface="+mn-lt"/>
                <a:cs typeface="+mn-cs"/>
              </a:defRPr>
            </a:lvl1pPr>
          </a:lstStyle>
          <a:p>
            <a:pPr>
              <a:defRPr/>
            </a:pPr>
            <a:fld id="{D3E418E9-E3CA-4363-8DCC-503BE3F2BEB7}" type="slidenum">
              <a:rPr lang="it-IT"/>
              <a:pPr>
                <a:defRPr/>
              </a:pPr>
              <a:t>‹nr.›</a:t>
            </a:fld>
            <a:endParaRPr lang="it-IT"/>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dt="0"/>
  <p:txStyles>
    <p:titleStyle>
      <a:lvl1pPr algn="l" rtl="0" eaLnBrk="0" fontAlgn="base" hangingPunct="0">
        <a:spcBef>
          <a:spcPct val="0"/>
        </a:spcBef>
        <a:spcAft>
          <a:spcPct val="0"/>
        </a:spcAft>
        <a:defRPr lang="zh-CN" altLang="en-US" sz="4400" kern="1200" spc="50" dirty="0">
          <a:ln w="12700">
            <a:noFill/>
            <a:prstDash val="solid"/>
          </a:ln>
          <a:solidFill>
            <a:srgbClr val="4BC5B9"/>
          </a:solidFill>
          <a:effectLst>
            <a:outerShdw blurRad="38100" dist="20320" dir="27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4BC5B9"/>
          </a:solidFill>
          <a:latin typeface="Footlight MT Light"/>
        </a:defRPr>
      </a:lvl2pPr>
      <a:lvl3pPr algn="l" rtl="0" eaLnBrk="0" fontAlgn="base" hangingPunct="0">
        <a:spcBef>
          <a:spcPct val="0"/>
        </a:spcBef>
        <a:spcAft>
          <a:spcPct val="0"/>
        </a:spcAft>
        <a:defRPr sz="4400">
          <a:solidFill>
            <a:srgbClr val="4BC5B9"/>
          </a:solidFill>
          <a:latin typeface="Footlight MT Light"/>
        </a:defRPr>
      </a:lvl3pPr>
      <a:lvl4pPr algn="l" rtl="0" eaLnBrk="0" fontAlgn="base" hangingPunct="0">
        <a:spcBef>
          <a:spcPct val="0"/>
        </a:spcBef>
        <a:spcAft>
          <a:spcPct val="0"/>
        </a:spcAft>
        <a:defRPr sz="4400">
          <a:solidFill>
            <a:srgbClr val="4BC5B9"/>
          </a:solidFill>
          <a:latin typeface="Footlight MT Light"/>
        </a:defRPr>
      </a:lvl4pPr>
      <a:lvl5pPr algn="l" rtl="0" eaLnBrk="0" fontAlgn="base" hangingPunct="0">
        <a:spcBef>
          <a:spcPct val="0"/>
        </a:spcBef>
        <a:spcAft>
          <a:spcPct val="0"/>
        </a:spcAft>
        <a:defRPr sz="4400">
          <a:solidFill>
            <a:srgbClr val="4BC5B9"/>
          </a:solidFill>
          <a:latin typeface="Footlight MT Light"/>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6339FC6D-A695-44D1-B2CC-F6F2035A5B0C}"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741" r:id="rId1"/>
    <p:sldLayoutId id="2147483740" r:id="rId2"/>
    <p:sldLayoutId id="2147483739" r:id="rId3"/>
    <p:sldLayoutId id="2147483738" r:id="rId4"/>
    <p:sldLayoutId id="2147483737" r:id="rId5"/>
    <p:sldLayoutId id="2147483736" r:id="rId6"/>
    <p:sldLayoutId id="2147483735" r:id="rId7"/>
    <p:sldLayoutId id="2147483734" r:id="rId8"/>
    <p:sldLayoutId id="2147483733" r:id="rId9"/>
    <p:sldLayoutId id="2147483732"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6" name="Rettangolo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9" name="Rettangolo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4" name="Segnaposto data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Georgia"/>
                <a:cs typeface="+mn-cs"/>
              </a:defRPr>
            </a:lvl1pPr>
          </a:lstStyle>
          <a:p>
            <a:pPr>
              <a:defRPr/>
            </a:pPr>
            <a:fld id="{75C43887-EF03-40E0-ADC1-2D29E63CEB50}" type="datetimeFigureOut">
              <a:rPr lang="it-IT"/>
              <a:pPr>
                <a:defRPr/>
              </a:pPr>
              <a:t>14/05/2012</a:t>
            </a:fld>
            <a:endParaRPr lang="it-IT"/>
          </a:p>
        </p:txBody>
      </p:sp>
      <p:sp>
        <p:nvSpPr>
          <p:cNvPr id="3" name="Segnaposto piè di pagina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cs typeface="+mn-cs"/>
              </a:defRPr>
            </a:lvl1pPr>
          </a:lstStyle>
          <a:p>
            <a:pPr>
              <a:defRPr/>
            </a:pPr>
            <a:endParaRPr lang="it-IT"/>
          </a:p>
        </p:txBody>
      </p:sp>
      <p:sp>
        <p:nvSpPr>
          <p:cNvPr id="8" name="Rettangolo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Georgia"/>
              <a:cs typeface="+mn-cs"/>
            </a:endParaRPr>
          </a:p>
        </p:txBody>
      </p:sp>
      <p:sp>
        <p:nvSpPr>
          <p:cNvPr id="10" name="Connettore 1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solidFill>
                <a:prstClr val="black"/>
              </a:solidFill>
              <a:latin typeface="Georgia"/>
              <a:cs typeface="+mn-cs"/>
            </a:endParaRPr>
          </a:p>
        </p:txBody>
      </p:sp>
      <p:sp>
        <p:nvSpPr>
          <p:cNvPr id="12" name="Oval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Oval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Segnaposto numero diapositiva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rgbClr val="8CADAE">
                    <a:shade val="75000"/>
                  </a:srgbClr>
                </a:solidFill>
                <a:latin typeface="Georgia"/>
                <a:cs typeface="+mn-cs"/>
              </a:defRPr>
            </a:lvl1pPr>
          </a:lstStyle>
          <a:p>
            <a:pPr>
              <a:defRPr/>
            </a:pPr>
            <a:fld id="{3164E01F-13C2-4248-99F9-131D44ADDC21}" type="slidenum">
              <a:rPr lang="it-IT"/>
              <a:pPr>
                <a:defRPr/>
              </a:pPr>
              <a:t>‹nr.›</a:t>
            </a:fld>
            <a:endParaRPr lang="it-IT"/>
          </a:p>
        </p:txBody>
      </p:sp>
      <p:sp>
        <p:nvSpPr>
          <p:cNvPr id="37902"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37903"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nca.it/" TargetMode="External"/><Relationship Id="rId2" Type="http://schemas.openxmlformats.org/officeDocument/2006/relationships/hyperlink" Target="http://www.idirittialzanolavoce.org/" TargetMode="External"/><Relationship Id="rId1" Type="http://schemas.openxmlformats.org/officeDocument/2006/relationships/slideLayout" Target="../slideLayouts/slideLayout35.xml"/><Relationship Id="rId5" Type="http://schemas.openxmlformats.org/officeDocument/2006/relationships/hyperlink" Target="http://www.caritasitaliana.it/" TargetMode="External"/><Relationship Id="rId4" Type="http://schemas.openxmlformats.org/officeDocument/2006/relationships/hyperlink" Target="http://www.forumterzosettore.i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2"/>
          <a:srcRect/>
          <a:stretch>
            <a:fillRect/>
          </a:stretch>
        </p:blipFill>
        <p:spPr bwMode="auto">
          <a:xfrm>
            <a:off x="-323850" y="0"/>
            <a:ext cx="9467850" cy="7086600"/>
          </a:xfrm>
          <a:prstGeom prst="rect">
            <a:avLst/>
          </a:prstGeom>
          <a:noFill/>
          <a:ln w="9525">
            <a:noFill/>
            <a:miter lim="800000"/>
            <a:headEnd/>
            <a:tailEnd/>
          </a:ln>
        </p:spPr>
      </p:pic>
    </p:spTree>
  </p:cSld>
  <p:clrMapOvr>
    <a:masterClrMapping/>
  </p:clrMapOvr>
  <p:transition advTm="344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IE" sz="4000" b="1" smtClean="0">
                <a:solidFill>
                  <a:schemeClr val="accent2"/>
                </a:solidFill>
              </a:rPr>
              <a:t>Lisbon Treaty and </a:t>
            </a:r>
            <a:r>
              <a:rPr lang="en-IE" sz="4000" b="1" i="1" smtClean="0">
                <a:solidFill>
                  <a:schemeClr val="accent2"/>
                </a:solidFill>
              </a:rPr>
              <a:t>Europe 2020</a:t>
            </a:r>
            <a:r>
              <a:rPr lang="en-IE" sz="4000" smtClean="0">
                <a:solidFill>
                  <a:schemeClr val="accent2"/>
                </a:solidFill>
              </a:rPr>
              <a:t/>
            </a:r>
            <a:br>
              <a:rPr lang="en-IE" sz="4000" smtClean="0">
                <a:solidFill>
                  <a:schemeClr val="accent2"/>
                </a:solidFill>
              </a:rPr>
            </a:br>
            <a:r>
              <a:rPr lang="en-IE" sz="4000" smtClean="0">
                <a:solidFill>
                  <a:schemeClr val="accent2"/>
                </a:solidFill>
              </a:rPr>
              <a:t>What is meant to happen?</a:t>
            </a:r>
            <a:endParaRPr lang="en-GB" sz="4000" smtClean="0">
              <a:solidFill>
                <a:schemeClr val="accent2"/>
              </a:solidFill>
            </a:endParaRPr>
          </a:p>
        </p:txBody>
      </p:sp>
      <p:sp>
        <p:nvSpPr>
          <p:cNvPr id="60418" name="Rectangle 3"/>
          <p:cNvSpPr>
            <a:spLocks noGrp="1" noChangeArrowheads="1"/>
          </p:cNvSpPr>
          <p:nvPr>
            <p:ph type="body" idx="1"/>
          </p:nvPr>
        </p:nvSpPr>
        <p:spPr>
          <a:xfrm>
            <a:off x="468313" y="1860550"/>
            <a:ext cx="8229600" cy="4997450"/>
          </a:xfrm>
        </p:spPr>
        <p:txBody>
          <a:bodyPr/>
          <a:lstStyle/>
          <a:p>
            <a:pPr eaLnBrk="1" hangingPunct="1">
              <a:lnSpc>
                <a:spcPct val="80000"/>
              </a:lnSpc>
            </a:pPr>
            <a:r>
              <a:rPr lang="en-IE" sz="2800" smtClean="0"/>
              <a:t>Put poverty reduction at heart of EU policy agenda</a:t>
            </a:r>
          </a:p>
          <a:p>
            <a:pPr eaLnBrk="1" hangingPunct="1">
              <a:lnSpc>
                <a:spcPct val="80000"/>
              </a:lnSpc>
            </a:pPr>
            <a:endParaRPr lang="en-IE" sz="2800" smtClean="0"/>
          </a:p>
          <a:p>
            <a:pPr eaLnBrk="1" hangingPunct="1">
              <a:lnSpc>
                <a:spcPct val="80000"/>
              </a:lnSpc>
            </a:pPr>
            <a:r>
              <a:rPr lang="en-IE" sz="2800" smtClean="0"/>
              <a:t>Better integrate and mainstream social objectives at heart of EU policy making</a:t>
            </a:r>
          </a:p>
          <a:p>
            <a:pPr eaLnBrk="1" hangingPunct="1">
              <a:lnSpc>
                <a:spcPct val="80000"/>
              </a:lnSpc>
            </a:pPr>
            <a:endParaRPr lang="en-IE" sz="2800" smtClean="0"/>
          </a:p>
          <a:p>
            <a:pPr eaLnBrk="1" hangingPunct="1">
              <a:lnSpc>
                <a:spcPct val="80000"/>
              </a:lnSpc>
            </a:pPr>
            <a:r>
              <a:rPr lang="en-IE" sz="2800" smtClean="0"/>
              <a:t>More systematic reporting &amp; monitoring</a:t>
            </a:r>
          </a:p>
          <a:p>
            <a:pPr eaLnBrk="1" hangingPunct="1">
              <a:lnSpc>
                <a:spcPct val="80000"/>
              </a:lnSpc>
            </a:pPr>
            <a:endParaRPr lang="en-IE" sz="2800" smtClean="0"/>
          </a:p>
          <a:p>
            <a:pPr eaLnBrk="1" hangingPunct="1">
              <a:lnSpc>
                <a:spcPct val="80000"/>
              </a:lnSpc>
            </a:pPr>
            <a:r>
              <a:rPr lang="en-IE" sz="2800" smtClean="0"/>
              <a:t>Better governance</a:t>
            </a:r>
          </a:p>
          <a:p>
            <a:pPr eaLnBrk="1" hangingPunct="1">
              <a:lnSpc>
                <a:spcPct val="80000"/>
              </a:lnSpc>
              <a:buFontTx/>
              <a:buNone/>
            </a:pPr>
            <a:endParaRPr lang="en-IE" sz="2800" smtClean="0"/>
          </a:p>
          <a:p>
            <a:pPr eaLnBrk="1" hangingPunct="1">
              <a:lnSpc>
                <a:spcPct val="80000"/>
              </a:lnSpc>
            </a:pPr>
            <a:r>
              <a:rPr lang="en-IE" sz="2800" smtClean="0"/>
              <a:t>More funds for social inclusion</a:t>
            </a:r>
            <a:endParaRPr lang="en-IE" sz="2800" b="1" smtClean="0"/>
          </a:p>
          <a:p>
            <a:pPr eaLnBrk="1" hangingPunct="1">
              <a:lnSpc>
                <a:spcPct val="80000"/>
              </a:lnSpc>
            </a:pPr>
            <a:endParaRPr lang="en-GB" sz="2800" b="1"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IE" smtClean="0">
                <a:solidFill>
                  <a:schemeClr val="accent2"/>
                </a:solidFill>
              </a:rPr>
              <a:t>What has happened?</a:t>
            </a:r>
            <a:endParaRPr lang="en-GB" smtClean="0">
              <a:solidFill>
                <a:schemeClr val="accent2"/>
              </a:solidFill>
            </a:endParaRPr>
          </a:p>
        </p:txBody>
      </p:sp>
      <p:sp>
        <p:nvSpPr>
          <p:cNvPr id="61442" name="Rectangle 3"/>
          <p:cNvSpPr>
            <a:spLocks noGrp="1" noChangeArrowheads="1"/>
          </p:cNvSpPr>
          <p:nvPr>
            <p:ph type="body" idx="1"/>
          </p:nvPr>
        </p:nvSpPr>
        <p:spPr/>
        <p:txBody>
          <a:bodyPr/>
          <a:lstStyle/>
          <a:p>
            <a:pPr eaLnBrk="1" hangingPunct="1"/>
            <a:r>
              <a:rPr lang="en-IE" smtClean="0"/>
              <a:t>Implementation inadequate and often very limited?</a:t>
            </a:r>
          </a:p>
          <a:p>
            <a:pPr eaLnBrk="1" hangingPunct="1">
              <a:buFontTx/>
              <a:buNone/>
            </a:pPr>
            <a:endParaRPr lang="en-IE" smtClean="0"/>
          </a:p>
          <a:p>
            <a:pPr eaLnBrk="1" hangingPunct="1"/>
            <a:r>
              <a:rPr lang="en-IE" smtClean="0"/>
              <a:t>Impact on poverty and social exclusion negligible so far</a:t>
            </a:r>
          </a:p>
          <a:p>
            <a:pPr eaLnBrk="1" hangingPunct="1"/>
            <a:endParaRPr lang="en-IE" smtClean="0"/>
          </a:p>
          <a:p>
            <a:pPr eaLnBrk="1" hangingPunct="1"/>
            <a:r>
              <a:rPr lang="en-IE" smtClean="0"/>
              <a:t>Overall situation of poverty and social exclusion is getting worse</a:t>
            </a:r>
            <a:endParaRPr lang="en-GB"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395288" y="333375"/>
            <a:ext cx="8229600" cy="1358900"/>
          </a:xfrm>
        </p:spPr>
        <p:txBody>
          <a:bodyPr/>
          <a:lstStyle/>
          <a:p>
            <a:pPr eaLnBrk="1" hangingPunct="1"/>
            <a:r>
              <a:rPr lang="en-IE" sz="3600" b="1" smtClean="0"/>
              <a:t/>
            </a:r>
            <a:br>
              <a:rPr lang="en-IE" sz="3600" b="1" smtClean="0"/>
            </a:br>
            <a:r>
              <a:rPr lang="en-IE" sz="3600" b="1" smtClean="0">
                <a:solidFill>
                  <a:schemeClr val="accent2"/>
                </a:solidFill>
              </a:rPr>
              <a:t>Put poverty reduction at heart of EU policy agenda</a:t>
            </a:r>
            <a:r>
              <a:rPr lang="en-GB" sz="3600" b="1" smtClean="0"/>
              <a:t/>
            </a:r>
            <a:br>
              <a:rPr lang="en-GB" sz="3600" b="1" smtClean="0"/>
            </a:br>
            <a:endParaRPr lang="en-GB" sz="3600" b="1" smtClean="0"/>
          </a:p>
        </p:txBody>
      </p:sp>
      <p:sp>
        <p:nvSpPr>
          <p:cNvPr id="62466" name="Rectangle 3"/>
          <p:cNvSpPr>
            <a:spLocks noGrp="1" noChangeArrowheads="1"/>
          </p:cNvSpPr>
          <p:nvPr>
            <p:ph type="body" idx="1"/>
          </p:nvPr>
        </p:nvSpPr>
        <p:spPr>
          <a:xfrm>
            <a:off x="395288" y="1989138"/>
            <a:ext cx="8229600" cy="4525962"/>
          </a:xfrm>
        </p:spPr>
        <p:txBody>
          <a:bodyPr/>
          <a:lstStyle/>
          <a:p>
            <a:pPr eaLnBrk="1" hangingPunct="1">
              <a:lnSpc>
                <a:spcPct val="90000"/>
              </a:lnSpc>
            </a:pPr>
            <a:r>
              <a:rPr lang="en-GB" sz="2400" smtClean="0"/>
              <a:t>Europe 2020 - </a:t>
            </a:r>
            <a:r>
              <a:rPr lang="en-GB" sz="2400" b="1" smtClean="0"/>
              <a:t>5 headline targets</a:t>
            </a:r>
            <a:r>
              <a:rPr lang="en-GB" sz="2400" smtClean="0"/>
              <a:t> </a:t>
            </a:r>
          </a:p>
          <a:p>
            <a:pPr lvl="1" eaLnBrk="1" hangingPunct="1">
              <a:lnSpc>
                <a:spcPct val="90000"/>
              </a:lnSpc>
            </a:pPr>
            <a:r>
              <a:rPr lang="en-GB" sz="2000" smtClean="0"/>
              <a:t>to be translated into national targets (to be reached by 2020)</a:t>
            </a:r>
          </a:p>
          <a:p>
            <a:pPr lvl="1" eaLnBrk="1" hangingPunct="1">
              <a:lnSpc>
                <a:spcPct val="90000"/>
              </a:lnSpc>
            </a:pPr>
            <a:endParaRPr lang="en-GB" sz="2000" smtClean="0"/>
          </a:p>
          <a:p>
            <a:pPr lvl="1" eaLnBrk="1" hangingPunct="1">
              <a:lnSpc>
                <a:spcPct val="90000"/>
              </a:lnSpc>
            </a:pPr>
            <a:r>
              <a:rPr lang="en-GB" sz="2000" smtClean="0"/>
              <a:t>The targets “constitute shared objectives guiding the action of Member States and the Union” (European Council Conclusions):</a:t>
            </a:r>
            <a:endParaRPr lang="en-GB" sz="2000" smtClean="0">
              <a:sym typeface="Wingdings" pitchFamily="2" charset="2"/>
            </a:endParaRPr>
          </a:p>
          <a:p>
            <a:pPr lvl="2" eaLnBrk="1" hangingPunct="1">
              <a:lnSpc>
                <a:spcPct val="90000"/>
              </a:lnSpc>
            </a:pPr>
            <a:r>
              <a:rPr lang="en-GB" sz="1800" smtClean="0"/>
              <a:t>Employment: 75% of men/women 20-64 to be employed</a:t>
            </a:r>
            <a:endParaRPr lang="en-GB" sz="1800" smtClean="0">
              <a:sym typeface="Wingdings" pitchFamily="2" charset="2"/>
            </a:endParaRPr>
          </a:p>
          <a:p>
            <a:pPr lvl="2" eaLnBrk="1" hangingPunct="1">
              <a:lnSpc>
                <a:spcPct val="90000"/>
              </a:lnSpc>
            </a:pPr>
            <a:r>
              <a:rPr lang="en-GB" sz="1800" smtClean="0"/>
              <a:t>R&amp;D/innovation: 3% of EU's GDP</a:t>
            </a:r>
            <a:endParaRPr lang="en-GB" sz="1800" smtClean="0">
              <a:sym typeface="Wingdings" pitchFamily="2" charset="2"/>
            </a:endParaRPr>
          </a:p>
          <a:p>
            <a:pPr lvl="2" eaLnBrk="1" hangingPunct="1">
              <a:lnSpc>
                <a:spcPct val="90000"/>
              </a:lnSpc>
            </a:pPr>
            <a:r>
              <a:rPr lang="en-GB" sz="1800" smtClean="0"/>
              <a:t>Climate change/ energy (20/20/20): 20% lower than 1990 for greenhouse gas emissions (30% if…), 20% of energy from renewables, 20% increase in energy efficiency</a:t>
            </a:r>
          </a:p>
          <a:p>
            <a:pPr lvl="2" eaLnBrk="1" hangingPunct="1">
              <a:lnSpc>
                <a:spcPct val="90000"/>
              </a:lnSpc>
            </a:pPr>
            <a:r>
              <a:rPr lang="fr-BE" sz="1800" smtClean="0"/>
              <a:t>Education: </a:t>
            </a:r>
            <a:r>
              <a:rPr lang="en-GB" sz="1800" b="1" smtClean="0"/>
              <a:t>Reduce school drop-out below 10%</a:t>
            </a:r>
            <a:r>
              <a:rPr lang="en-GB" sz="1800" smtClean="0"/>
              <a:t> &amp; Ensure that at least 40% of 30-34s complete third level education</a:t>
            </a:r>
          </a:p>
          <a:p>
            <a:pPr lvl="2" eaLnBrk="1" hangingPunct="1">
              <a:lnSpc>
                <a:spcPct val="90000"/>
              </a:lnSpc>
            </a:pPr>
            <a:r>
              <a:rPr lang="fr-BE" sz="1800" b="1" smtClean="0">
                <a:solidFill>
                  <a:srgbClr val="CC3300"/>
                </a:solidFill>
              </a:rPr>
              <a:t>Social inclusion: r</a:t>
            </a:r>
            <a:r>
              <a:rPr lang="en-GB" sz="1800" b="1" smtClean="0">
                <a:solidFill>
                  <a:srgbClr val="CC3300"/>
                </a:solidFill>
              </a:rPr>
              <a:t>educe by 20 million the number of people in EU “at risk of poverty or social exclusion”</a:t>
            </a:r>
          </a:p>
          <a:p>
            <a:pPr eaLnBrk="1" hangingPunct="1">
              <a:lnSpc>
                <a:spcPct val="90000"/>
              </a:lnSpc>
            </a:pPr>
            <a:endParaRPr lang="en-GB" sz="2400" b="1"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539750" y="-315913"/>
            <a:ext cx="8229600" cy="1143001"/>
          </a:xfrm>
        </p:spPr>
        <p:txBody>
          <a:bodyPr/>
          <a:lstStyle/>
          <a:p>
            <a:pPr eaLnBrk="1" hangingPunct="1"/>
            <a:r>
              <a:rPr lang="en-IE" sz="3600" smtClean="0">
                <a:solidFill>
                  <a:srgbClr val="CC3300"/>
                </a:solidFill>
              </a:rPr>
              <a:t>Poverty targets inadequate</a:t>
            </a:r>
            <a:endParaRPr lang="en-GB" sz="3600" smtClean="0">
              <a:solidFill>
                <a:srgbClr val="CC3300"/>
              </a:solidFill>
            </a:endParaRPr>
          </a:p>
        </p:txBody>
      </p:sp>
      <p:sp>
        <p:nvSpPr>
          <p:cNvPr id="63490" name="Rectangle 3"/>
          <p:cNvSpPr>
            <a:spLocks noGrp="1" noChangeArrowheads="1"/>
          </p:cNvSpPr>
          <p:nvPr>
            <p:ph type="body" idx="1"/>
          </p:nvPr>
        </p:nvSpPr>
        <p:spPr>
          <a:xfrm>
            <a:off x="468313" y="908050"/>
            <a:ext cx="8229600" cy="5949950"/>
          </a:xfrm>
        </p:spPr>
        <p:txBody>
          <a:bodyPr/>
          <a:lstStyle/>
          <a:p>
            <a:pPr eaLnBrk="1" hangingPunct="1">
              <a:lnSpc>
                <a:spcPct val="80000"/>
              </a:lnSpc>
            </a:pPr>
            <a:r>
              <a:rPr lang="en-IE" sz="1800" smtClean="0"/>
              <a:t>Most countries have set targets but targets insufficient</a:t>
            </a:r>
          </a:p>
          <a:p>
            <a:pPr lvl="1" eaLnBrk="1" hangingPunct="1">
              <a:lnSpc>
                <a:spcPct val="80000"/>
              </a:lnSpc>
            </a:pPr>
            <a:r>
              <a:rPr lang="en-GB" sz="1600" b="1" smtClean="0"/>
              <a:t>School drop-out	</a:t>
            </a:r>
          </a:p>
          <a:p>
            <a:pPr lvl="2" eaLnBrk="1" hangingPunct="1">
              <a:lnSpc>
                <a:spcPct val="80000"/>
              </a:lnSpc>
            </a:pPr>
            <a:r>
              <a:rPr lang="en-GB" sz="1400" smtClean="0"/>
              <a:t>EU target  			under 10% 	</a:t>
            </a:r>
          </a:p>
          <a:p>
            <a:pPr lvl="2" eaLnBrk="1" hangingPunct="1">
              <a:lnSpc>
                <a:spcPct val="80000"/>
              </a:lnSpc>
            </a:pPr>
            <a:r>
              <a:rPr lang="en-GB" sz="1400" smtClean="0"/>
              <a:t>MS commitment (2011 NRPs)		11.3%</a:t>
            </a:r>
          </a:p>
          <a:p>
            <a:pPr lvl="2" eaLnBrk="1" hangingPunct="1">
              <a:lnSpc>
                <a:spcPct val="80000"/>
              </a:lnSpc>
            </a:pPr>
            <a:endParaRPr lang="en-GB" sz="1400" b="1" smtClean="0"/>
          </a:p>
          <a:p>
            <a:pPr lvl="1" eaLnBrk="1" hangingPunct="1">
              <a:lnSpc>
                <a:spcPct val="80000"/>
              </a:lnSpc>
            </a:pPr>
            <a:r>
              <a:rPr lang="en-GB" sz="1600" b="1" smtClean="0"/>
              <a:t>Social inclusion and fight against poverty</a:t>
            </a:r>
            <a:r>
              <a:rPr lang="en-GB" sz="900" b="1" smtClean="0"/>
              <a:t> 	</a:t>
            </a:r>
          </a:p>
          <a:p>
            <a:pPr lvl="2" eaLnBrk="1" hangingPunct="1">
              <a:lnSpc>
                <a:spcPct val="80000"/>
              </a:lnSpc>
            </a:pPr>
            <a:r>
              <a:rPr lang="en-GB" sz="1400" smtClean="0"/>
              <a:t>EU target			20 million people out of poverty</a:t>
            </a:r>
          </a:p>
          <a:p>
            <a:pPr lvl="2" eaLnBrk="1" hangingPunct="1">
              <a:lnSpc>
                <a:spcPct val="80000"/>
              </a:lnSpc>
            </a:pPr>
            <a:r>
              <a:rPr lang="en-GB" sz="1400" smtClean="0"/>
              <a:t>MS commitment (2011 NRPs)		</a:t>
            </a:r>
            <a:r>
              <a:rPr lang="fr-BE" sz="1400" smtClean="0"/>
              <a:t>12-15 M</a:t>
            </a:r>
          </a:p>
          <a:p>
            <a:pPr eaLnBrk="1" hangingPunct="1">
              <a:lnSpc>
                <a:spcPct val="80000"/>
              </a:lnSpc>
            </a:pPr>
            <a:endParaRPr lang="fr-BE" sz="1400" smtClean="0"/>
          </a:p>
          <a:p>
            <a:pPr eaLnBrk="1" hangingPunct="1">
              <a:lnSpc>
                <a:spcPct val="80000"/>
              </a:lnSpc>
            </a:pPr>
            <a:r>
              <a:rPr lang="en-IE" sz="1800" smtClean="0"/>
              <a:t>EU Network of Independent Experts  2011 assessment</a:t>
            </a:r>
          </a:p>
          <a:p>
            <a:pPr lvl="1" eaLnBrk="1" hangingPunct="1">
              <a:lnSpc>
                <a:spcPct val="80000"/>
              </a:lnSpc>
            </a:pPr>
            <a:r>
              <a:rPr lang="en-IE" sz="1600" smtClean="0"/>
              <a:t>lack of sub-targets for groups at high risk or for specific policy domains not already covered by the employment and education targets</a:t>
            </a:r>
          </a:p>
          <a:p>
            <a:pPr lvl="1" eaLnBrk="1" hangingPunct="1">
              <a:lnSpc>
                <a:spcPct val="80000"/>
              </a:lnSpc>
            </a:pPr>
            <a:r>
              <a:rPr lang="en-IE" sz="1600" smtClean="0"/>
              <a:t>some targets too ambitious; others lack sufficient ambition</a:t>
            </a:r>
          </a:p>
          <a:p>
            <a:pPr lvl="1" eaLnBrk="1" hangingPunct="1">
              <a:lnSpc>
                <a:spcPct val="80000"/>
              </a:lnSpc>
            </a:pPr>
            <a:r>
              <a:rPr lang="en-IE" sz="1600" smtClean="0"/>
              <a:t>link between national indicator &amp; achievement of the overall EU target not clear</a:t>
            </a:r>
          </a:p>
          <a:p>
            <a:pPr lvl="1" eaLnBrk="1" hangingPunct="1">
              <a:lnSpc>
                <a:spcPct val="80000"/>
              </a:lnSpc>
            </a:pPr>
            <a:r>
              <a:rPr lang="en-IE" sz="1600" smtClean="0"/>
              <a:t>lack of any justification or clarity about the criteria underpinning choice of target</a:t>
            </a:r>
          </a:p>
          <a:p>
            <a:pPr lvl="1" eaLnBrk="1" hangingPunct="1">
              <a:lnSpc>
                <a:spcPct val="80000"/>
              </a:lnSpc>
            </a:pPr>
            <a:r>
              <a:rPr lang="en-IE" sz="1600" smtClean="0"/>
              <a:t>lack of detail in many NRPs on how the targets are to be met</a:t>
            </a:r>
          </a:p>
          <a:p>
            <a:pPr lvl="1" eaLnBrk="1" hangingPunct="1">
              <a:lnSpc>
                <a:spcPct val="80000"/>
              </a:lnSpc>
            </a:pPr>
            <a:r>
              <a:rPr lang="en-IE" sz="1600" smtClean="0"/>
              <a:t>risk of focussing on just one aspect of poverty and</a:t>
            </a:r>
          </a:p>
          <a:p>
            <a:pPr lvl="1" eaLnBrk="1" hangingPunct="1">
              <a:lnSpc>
                <a:spcPct val="80000"/>
              </a:lnSpc>
            </a:pPr>
            <a:r>
              <a:rPr lang="en-IE" sz="1600" smtClean="0"/>
              <a:t>social exclusion</a:t>
            </a:r>
          </a:p>
          <a:p>
            <a:pPr lvl="1" eaLnBrk="1" hangingPunct="1">
              <a:lnSpc>
                <a:spcPct val="80000"/>
              </a:lnSpc>
            </a:pPr>
            <a:r>
              <a:rPr lang="en-IE" sz="1600" smtClean="0"/>
              <a:t>danger of not focussing sufficiently on those in severe poverty &amp; social exclusion</a:t>
            </a:r>
          </a:p>
          <a:p>
            <a:pPr eaLnBrk="1" hangingPunct="1">
              <a:lnSpc>
                <a:spcPct val="80000"/>
              </a:lnSpc>
            </a:pPr>
            <a:endParaRPr lang="en-IE" sz="1800" smtClean="0"/>
          </a:p>
          <a:p>
            <a:pPr eaLnBrk="1" hangingPunct="1">
              <a:lnSpc>
                <a:spcPct val="80000"/>
              </a:lnSpc>
            </a:pPr>
            <a:r>
              <a:rPr lang="en-IE" sz="1800" smtClean="0"/>
              <a:t>EU 2012 – initial assessment of NRPs</a:t>
            </a:r>
          </a:p>
          <a:p>
            <a:pPr lvl="1" eaLnBrk="1" hangingPunct="1">
              <a:lnSpc>
                <a:spcPct val="80000"/>
              </a:lnSpc>
            </a:pPr>
            <a:r>
              <a:rPr lang="en-IE" sz="1600" smtClean="0"/>
              <a:t>little change in targets set</a:t>
            </a:r>
          </a:p>
          <a:p>
            <a:pPr lvl="2" eaLnBrk="1" hangingPunct="1">
              <a:lnSpc>
                <a:spcPct val="80000"/>
              </a:lnSpc>
              <a:buFontTx/>
              <a:buNone/>
            </a:pPr>
            <a:endParaRPr lang="en-IE" sz="1400" smtClean="0"/>
          </a:p>
          <a:p>
            <a:pPr lvl="1" eaLnBrk="1" hangingPunct="1">
              <a:lnSpc>
                <a:spcPct val="80000"/>
              </a:lnSpc>
            </a:pPr>
            <a:endParaRPr lang="en-GB" sz="16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IE" sz="4000" smtClean="0">
                <a:solidFill>
                  <a:srgbClr val="CC3300"/>
                </a:solidFill>
              </a:rPr>
              <a:t>Poverty getting worse</a:t>
            </a:r>
            <a:r>
              <a:rPr lang="en-IE" sz="4000" smtClean="0"/>
              <a:t> </a:t>
            </a:r>
            <a:r>
              <a:rPr lang="en-GB" sz="4000" smtClean="0"/>
              <a:t/>
            </a:r>
            <a:br>
              <a:rPr lang="en-GB" sz="4000" smtClean="0"/>
            </a:br>
            <a:r>
              <a:rPr lang="en-GB" sz="4000" b="1" smtClean="0">
                <a:solidFill>
                  <a:schemeClr val="accent2"/>
                </a:solidFill>
              </a:rPr>
              <a:t>Rising Unemployment</a:t>
            </a:r>
          </a:p>
        </p:txBody>
      </p:sp>
      <p:sp>
        <p:nvSpPr>
          <p:cNvPr id="64514" name="Rectangle 3"/>
          <p:cNvSpPr>
            <a:spLocks noGrp="1" noChangeArrowheads="1"/>
          </p:cNvSpPr>
          <p:nvPr>
            <p:ph type="body" idx="1"/>
          </p:nvPr>
        </p:nvSpPr>
        <p:spPr>
          <a:xfrm>
            <a:off x="395288" y="1773238"/>
            <a:ext cx="8229600" cy="4997450"/>
          </a:xfrm>
        </p:spPr>
        <p:txBody>
          <a:bodyPr/>
          <a:lstStyle/>
          <a:p>
            <a:pPr eaLnBrk="1" hangingPunct="1">
              <a:lnSpc>
                <a:spcPct val="80000"/>
              </a:lnSpc>
            </a:pPr>
            <a:r>
              <a:rPr lang="en-IE" sz="2000" smtClean="0"/>
              <a:t>EU Network of Independent Experts – January 2012 (+ 2012 NRPs) &amp; Eurostat May 2012</a:t>
            </a:r>
          </a:p>
          <a:p>
            <a:pPr eaLnBrk="1" hangingPunct="1">
              <a:lnSpc>
                <a:spcPct val="80000"/>
              </a:lnSpc>
            </a:pPr>
            <a:endParaRPr lang="en-IE" sz="2000" smtClean="0"/>
          </a:p>
          <a:p>
            <a:pPr lvl="1" eaLnBrk="1" hangingPunct="1">
              <a:lnSpc>
                <a:spcPct val="80000"/>
              </a:lnSpc>
            </a:pPr>
            <a:r>
              <a:rPr lang="en-GB" sz="1800" smtClean="0"/>
              <a:t>rise in unemployment </a:t>
            </a:r>
          </a:p>
          <a:p>
            <a:pPr lvl="2" eaLnBrk="1" hangingPunct="1">
              <a:lnSpc>
                <a:spcPct val="80000"/>
              </a:lnSpc>
            </a:pPr>
            <a:r>
              <a:rPr lang="en-IE" sz="1600" smtClean="0"/>
              <a:t>10.2% in March 2012 from 9.4% in March 2011</a:t>
            </a:r>
          </a:p>
          <a:p>
            <a:pPr lvl="3" eaLnBrk="1" hangingPunct="1">
              <a:lnSpc>
                <a:spcPct val="80000"/>
              </a:lnSpc>
            </a:pPr>
            <a:r>
              <a:rPr lang="en-IE" sz="1400" smtClean="0"/>
              <a:t>fell in 8 Member States; increased in 19 </a:t>
            </a:r>
          </a:p>
          <a:p>
            <a:pPr lvl="3" eaLnBrk="1" hangingPunct="1">
              <a:lnSpc>
                <a:spcPct val="80000"/>
              </a:lnSpc>
            </a:pPr>
            <a:r>
              <a:rPr lang="en-IE" sz="1400" smtClean="0"/>
              <a:t>less than 6% (AT, NL, LU, DE) to more than 21% (EL, ES)</a:t>
            </a:r>
            <a:endParaRPr lang="en-GB" sz="1400" smtClean="0"/>
          </a:p>
          <a:p>
            <a:pPr lvl="1" eaLnBrk="1" hangingPunct="1">
              <a:lnSpc>
                <a:spcPct val="80000"/>
              </a:lnSpc>
            </a:pPr>
            <a:r>
              <a:rPr lang="en-GB" sz="1800" smtClean="0"/>
              <a:t>rise in </a:t>
            </a:r>
            <a:r>
              <a:rPr lang="en-GB" sz="1800" b="1" smtClean="0"/>
              <a:t>young</a:t>
            </a:r>
            <a:r>
              <a:rPr lang="en-GB" sz="1800" smtClean="0"/>
              <a:t> unemployed</a:t>
            </a:r>
          </a:p>
          <a:p>
            <a:pPr lvl="2" eaLnBrk="1" hangingPunct="1">
              <a:lnSpc>
                <a:spcPct val="80000"/>
              </a:lnSpc>
            </a:pPr>
            <a:r>
              <a:rPr lang="en-GB" sz="1600" smtClean="0"/>
              <a:t>22.6% in March 2012 from 21% in March 2011</a:t>
            </a:r>
          </a:p>
          <a:p>
            <a:pPr lvl="1" eaLnBrk="1" hangingPunct="1">
              <a:lnSpc>
                <a:spcPct val="80000"/>
              </a:lnSpc>
            </a:pPr>
            <a:r>
              <a:rPr lang="en-GB" sz="1800" smtClean="0"/>
              <a:t>growing proportion of </a:t>
            </a:r>
            <a:r>
              <a:rPr lang="en-GB" sz="1800" b="1" smtClean="0"/>
              <a:t>long-term </a:t>
            </a:r>
            <a:r>
              <a:rPr lang="en-GB" sz="1800" smtClean="0"/>
              <a:t>unemployed</a:t>
            </a:r>
          </a:p>
          <a:p>
            <a:pPr lvl="2" eaLnBrk="1" hangingPunct="1">
              <a:lnSpc>
                <a:spcPct val="80000"/>
              </a:lnSpc>
            </a:pPr>
            <a:r>
              <a:rPr lang="en-IE" sz="1600" smtClean="0"/>
              <a:t>4.3% (last qtr 2011)</a:t>
            </a:r>
          </a:p>
          <a:p>
            <a:pPr lvl="2" eaLnBrk="1" hangingPunct="1">
              <a:lnSpc>
                <a:spcPct val="80000"/>
              </a:lnSpc>
            </a:pPr>
            <a:r>
              <a:rPr lang="en-IE" sz="1600" smtClean="0"/>
              <a:t>in 2011 </a:t>
            </a:r>
            <a:r>
              <a:rPr lang="fr-BE" sz="1600" smtClean="0"/>
              <a:t>43% of total unemployment against 40% in 2010</a:t>
            </a:r>
          </a:p>
          <a:p>
            <a:pPr lvl="1" eaLnBrk="1" hangingPunct="1">
              <a:lnSpc>
                <a:spcPct val="80000"/>
              </a:lnSpc>
            </a:pPr>
            <a:r>
              <a:rPr lang="en-IE" sz="1800" smtClean="0"/>
              <a:t>growing labour market </a:t>
            </a:r>
            <a:r>
              <a:rPr lang="en-IE" sz="1800" b="1" smtClean="0"/>
              <a:t>inequality</a:t>
            </a:r>
          </a:p>
          <a:p>
            <a:pPr lvl="2" eaLnBrk="1" hangingPunct="1">
              <a:lnSpc>
                <a:spcPct val="80000"/>
              </a:lnSpc>
            </a:pPr>
            <a:r>
              <a:rPr lang="en-IE" sz="1600" smtClean="0"/>
              <a:t>increase in insecure and part-time work </a:t>
            </a:r>
          </a:p>
          <a:p>
            <a:pPr lvl="2" eaLnBrk="1" hangingPunct="1">
              <a:lnSpc>
                <a:spcPct val="80000"/>
              </a:lnSpc>
            </a:pPr>
            <a:r>
              <a:rPr lang="en-IE" sz="1600" smtClean="0"/>
              <a:t>low skilled most at risk</a:t>
            </a:r>
          </a:p>
          <a:p>
            <a:pPr lvl="1" eaLnBrk="1" hangingPunct="1">
              <a:lnSpc>
                <a:spcPct val="80000"/>
              </a:lnSpc>
            </a:pPr>
            <a:r>
              <a:rPr lang="en-IE" sz="1800" smtClean="0"/>
              <a:t>increasing </a:t>
            </a:r>
            <a:r>
              <a:rPr lang="en-IE" sz="1800" b="1" smtClean="0"/>
              <a:t>discrimination</a:t>
            </a:r>
            <a:r>
              <a:rPr lang="en-IE" sz="1800" smtClean="0"/>
              <a:t> &amp; rising risk for immigrants/ethnic minorities</a:t>
            </a:r>
          </a:p>
          <a:p>
            <a:pPr lvl="1" eaLnBrk="1" hangingPunct="1">
              <a:lnSpc>
                <a:spcPct val="80000"/>
              </a:lnSpc>
            </a:pPr>
            <a:r>
              <a:rPr lang="en-IE" sz="1800" smtClean="0"/>
              <a:t>rise in </a:t>
            </a:r>
            <a:r>
              <a:rPr lang="en-IE" sz="1800" b="1" smtClean="0"/>
              <a:t>jobless households</a:t>
            </a:r>
            <a:r>
              <a:rPr lang="en-IE" sz="1800" smtClean="0"/>
              <a:t> particularly hitting families with children</a:t>
            </a:r>
            <a:endParaRPr lang="en-GB" sz="1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250825" y="188913"/>
            <a:ext cx="7200900" cy="936625"/>
          </a:xfrm>
          <a:solidFill>
            <a:schemeClr val="bg1"/>
          </a:solidFill>
        </p:spPr>
        <p:txBody>
          <a:bodyPr/>
          <a:lstStyle/>
          <a:p>
            <a:pPr eaLnBrk="1" hangingPunct="1"/>
            <a:r>
              <a:rPr lang="en-GB" sz="4000" b="1" smtClean="0"/>
              <a:t>High unemployment </a:t>
            </a:r>
            <a:br>
              <a:rPr lang="en-GB" sz="4000" b="1" smtClean="0"/>
            </a:br>
            <a:r>
              <a:rPr lang="en-GB" sz="2000" b="1" smtClean="0"/>
              <a:t>(Nov. 2011)</a:t>
            </a:r>
          </a:p>
        </p:txBody>
      </p:sp>
      <p:pic>
        <p:nvPicPr>
          <p:cNvPr id="65538" name="Picture 3"/>
          <p:cNvPicPr>
            <a:picLocks noChangeAspect="1" noChangeArrowheads="1"/>
          </p:cNvPicPr>
          <p:nvPr>
            <p:ph type="body" idx="1"/>
          </p:nvPr>
        </p:nvPicPr>
        <p:blipFill>
          <a:blip r:embed="rId2"/>
          <a:srcRect/>
          <a:stretch>
            <a:fillRect/>
          </a:stretch>
        </p:blipFill>
        <p:spPr>
          <a:xfrm>
            <a:off x="107950" y="1196975"/>
            <a:ext cx="8910638" cy="56610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body" idx="1"/>
          </p:nvPr>
        </p:nvSpPr>
        <p:spPr>
          <a:xfrm>
            <a:off x="179388" y="1600200"/>
            <a:ext cx="7561262" cy="4852988"/>
          </a:xfrm>
        </p:spPr>
        <p:txBody>
          <a:bodyPr/>
          <a:lstStyle/>
          <a:p>
            <a:pPr eaLnBrk="1" hangingPunct="1"/>
            <a:endParaRPr lang="fr-FR" sz="2800" smtClean="0"/>
          </a:p>
        </p:txBody>
      </p:sp>
      <p:pic>
        <p:nvPicPr>
          <p:cNvPr id="66562" name="Picture 3"/>
          <p:cNvPicPr>
            <a:picLocks noChangeAspect="1" noChangeArrowheads="1"/>
          </p:cNvPicPr>
          <p:nvPr/>
        </p:nvPicPr>
        <p:blipFill>
          <a:blip r:embed="rId3"/>
          <a:srcRect/>
          <a:stretch>
            <a:fillRect/>
          </a:stretch>
        </p:blipFill>
        <p:spPr bwMode="auto">
          <a:xfrm>
            <a:off x="136525" y="1316038"/>
            <a:ext cx="8856663" cy="5353050"/>
          </a:xfrm>
          <a:prstGeom prst="rect">
            <a:avLst/>
          </a:prstGeom>
          <a:noFill/>
          <a:ln w="9525">
            <a:noFill/>
            <a:miter lim="800000"/>
            <a:headEnd/>
            <a:tailEnd/>
          </a:ln>
        </p:spPr>
      </p:pic>
      <p:sp>
        <p:nvSpPr>
          <p:cNvPr id="66563" name="Rectangle 4"/>
          <p:cNvSpPr>
            <a:spLocks noGrp="1" noChangeArrowheads="1"/>
          </p:cNvSpPr>
          <p:nvPr>
            <p:ph type="title"/>
          </p:nvPr>
        </p:nvSpPr>
        <p:spPr>
          <a:xfrm>
            <a:off x="250825" y="101600"/>
            <a:ext cx="7200900" cy="1130300"/>
          </a:xfrm>
          <a:solidFill>
            <a:schemeClr val="bg1"/>
          </a:solidFill>
        </p:spPr>
        <p:txBody>
          <a:bodyPr/>
          <a:lstStyle/>
          <a:p>
            <a:pPr eaLnBrk="1" hangingPunct="1"/>
            <a:r>
              <a:rPr lang="en-GB" sz="3600" b="1" smtClean="0"/>
              <a:t>High unemployment: in particular for youth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6"/>
          <p:cNvSpPr txBox="1">
            <a:spLocks noGrp="1"/>
          </p:cNvSpPr>
          <p:nvPr/>
        </p:nvSpPr>
        <p:spPr bwMode="auto">
          <a:xfrm>
            <a:off x="7010400" y="6381750"/>
            <a:ext cx="2133600" cy="360363"/>
          </a:xfrm>
          <a:prstGeom prst="rect">
            <a:avLst/>
          </a:prstGeom>
          <a:noFill/>
          <a:ln w="9525">
            <a:noFill/>
            <a:miter lim="800000"/>
            <a:headEnd/>
            <a:tailEnd/>
          </a:ln>
        </p:spPr>
        <p:txBody>
          <a:bodyPr/>
          <a:lstStyle/>
          <a:p>
            <a:pPr algn="r"/>
            <a:fld id="{9A92E80C-92F8-4247-9677-969D7A73CC29}" type="slidenum">
              <a:rPr lang="en-GB" sz="1000">
                <a:solidFill>
                  <a:srgbClr val="003366"/>
                </a:solidFill>
              </a:rPr>
              <a:pPr algn="r"/>
              <a:t>17</a:t>
            </a:fld>
            <a:endParaRPr lang="en-GB" sz="1000">
              <a:solidFill>
                <a:srgbClr val="003366"/>
              </a:solidFill>
            </a:endParaRPr>
          </a:p>
        </p:txBody>
      </p:sp>
      <p:sp>
        <p:nvSpPr>
          <p:cNvPr id="68610" name="Rectangle 2"/>
          <p:cNvSpPr>
            <a:spLocks noGrp="1" noChangeArrowheads="1"/>
          </p:cNvSpPr>
          <p:nvPr>
            <p:ph type="title" idx="4294967295"/>
          </p:nvPr>
        </p:nvSpPr>
        <p:spPr>
          <a:xfrm>
            <a:off x="323850" y="274638"/>
            <a:ext cx="8362950" cy="1143000"/>
          </a:xfrm>
        </p:spPr>
        <p:txBody>
          <a:bodyPr/>
          <a:lstStyle/>
          <a:p>
            <a:pPr eaLnBrk="1" hangingPunct="1"/>
            <a:r>
              <a:rPr lang="en-US" sz="4000" b="1" i="1" smtClean="0">
                <a:latin typeface="Calibri" pitchFamily="34" charset="0"/>
              </a:rPr>
              <a:t>Jobless households on the rise</a:t>
            </a:r>
            <a:endParaRPr lang="en-GB" sz="4000" b="1" i="1" smtClean="0">
              <a:latin typeface="Calibri" pitchFamily="34" charset="0"/>
            </a:endParaRPr>
          </a:p>
        </p:txBody>
      </p:sp>
      <p:sp>
        <p:nvSpPr>
          <p:cNvPr id="68611" name="Rectangle 3"/>
          <p:cNvSpPr>
            <a:spLocks noChangeArrowheads="1"/>
          </p:cNvSpPr>
          <p:nvPr/>
        </p:nvSpPr>
        <p:spPr bwMode="auto">
          <a:xfrm>
            <a:off x="179388" y="1557338"/>
            <a:ext cx="2736850" cy="4824412"/>
          </a:xfrm>
          <a:prstGeom prst="rect">
            <a:avLst/>
          </a:prstGeom>
          <a:noFill/>
          <a:ln w="9525">
            <a:noFill/>
            <a:miter lim="800000"/>
            <a:headEnd/>
            <a:tailEnd/>
          </a:ln>
        </p:spPr>
        <p:txBody>
          <a:bodyPr/>
          <a:lstStyle/>
          <a:p>
            <a:pPr marL="342900" indent="-342900">
              <a:spcBef>
                <a:spcPct val="60000"/>
              </a:spcBef>
              <a:buFontTx/>
              <a:buChar char="•"/>
            </a:pPr>
            <a:r>
              <a:rPr lang="en-GB" i="1">
                <a:solidFill>
                  <a:srgbClr val="50629A"/>
                </a:solidFill>
              </a:rPr>
              <a:t>Greatest impact of the crisis on jobless households in the Baltic States, Spain and Ireland.</a:t>
            </a:r>
          </a:p>
          <a:p>
            <a:pPr marL="342900" indent="-342900">
              <a:spcBef>
                <a:spcPct val="60000"/>
              </a:spcBef>
              <a:buFontTx/>
              <a:buChar char="•"/>
            </a:pPr>
            <a:endParaRPr lang="en-GB" i="1">
              <a:solidFill>
                <a:srgbClr val="50629A"/>
              </a:solidFill>
            </a:endParaRPr>
          </a:p>
          <a:p>
            <a:pPr marL="342900" indent="-342900">
              <a:spcBef>
                <a:spcPct val="60000"/>
              </a:spcBef>
              <a:buFontTx/>
              <a:buChar char="•"/>
            </a:pPr>
            <a:endParaRPr lang="en-GB" i="1">
              <a:solidFill>
                <a:srgbClr val="50629A"/>
              </a:solidFill>
            </a:endParaRPr>
          </a:p>
          <a:p>
            <a:pPr marL="342900" indent="-342900">
              <a:spcBef>
                <a:spcPct val="60000"/>
              </a:spcBef>
              <a:buFontTx/>
              <a:buChar char="•"/>
            </a:pPr>
            <a:r>
              <a:rPr lang="en-GB" i="1">
                <a:solidFill>
                  <a:srgbClr val="50629A"/>
                </a:solidFill>
              </a:rPr>
              <a:t>Some population subgroups more severely hit, even in MS apparently less impacted (children, lone parents…).  </a:t>
            </a:r>
          </a:p>
        </p:txBody>
      </p:sp>
      <p:sp>
        <p:nvSpPr>
          <p:cNvPr id="68612" name="Text Box 4"/>
          <p:cNvSpPr txBox="1">
            <a:spLocks noChangeArrowheads="1"/>
          </p:cNvSpPr>
          <p:nvPr/>
        </p:nvSpPr>
        <p:spPr bwMode="auto">
          <a:xfrm>
            <a:off x="3419475" y="1484313"/>
            <a:ext cx="4968875" cy="274637"/>
          </a:xfrm>
          <a:prstGeom prst="rect">
            <a:avLst/>
          </a:prstGeom>
          <a:noFill/>
          <a:ln w="9525">
            <a:noFill/>
            <a:miter lim="800000"/>
            <a:headEnd/>
            <a:tailEnd/>
          </a:ln>
        </p:spPr>
        <p:txBody>
          <a:bodyPr>
            <a:spAutoFit/>
          </a:bodyPr>
          <a:lstStyle/>
          <a:p>
            <a:pPr marL="342900" indent="-342900" algn="ctr">
              <a:spcBef>
                <a:spcPct val="20000"/>
              </a:spcBef>
            </a:pPr>
            <a:r>
              <a:rPr lang="en-GB" sz="1200" b="1">
                <a:solidFill>
                  <a:srgbClr val="000066"/>
                </a:solidFill>
              </a:rPr>
              <a:t>Increase in total population (0-59) living in jobless households</a:t>
            </a:r>
          </a:p>
        </p:txBody>
      </p:sp>
      <p:pic>
        <p:nvPicPr>
          <p:cNvPr id="68613" name="Picture 5"/>
          <p:cNvPicPr>
            <a:picLocks noChangeAspect="1" noChangeArrowheads="1"/>
          </p:cNvPicPr>
          <p:nvPr/>
        </p:nvPicPr>
        <p:blipFill>
          <a:blip r:embed="rId3"/>
          <a:srcRect/>
          <a:stretch>
            <a:fillRect/>
          </a:stretch>
        </p:blipFill>
        <p:spPr bwMode="auto">
          <a:xfrm>
            <a:off x="2843213" y="4292600"/>
            <a:ext cx="5667375" cy="2466975"/>
          </a:xfrm>
          <a:prstGeom prst="rect">
            <a:avLst/>
          </a:prstGeom>
          <a:noFill/>
          <a:ln w="9525">
            <a:noFill/>
            <a:miter lim="800000"/>
            <a:headEnd/>
            <a:tailEnd/>
          </a:ln>
        </p:spPr>
      </p:pic>
      <p:pic>
        <p:nvPicPr>
          <p:cNvPr id="68614" name="Picture 6"/>
          <p:cNvPicPr>
            <a:picLocks noChangeAspect="1" noChangeArrowheads="1"/>
          </p:cNvPicPr>
          <p:nvPr/>
        </p:nvPicPr>
        <p:blipFill>
          <a:blip r:embed="rId4"/>
          <a:srcRect/>
          <a:stretch>
            <a:fillRect/>
          </a:stretch>
        </p:blipFill>
        <p:spPr bwMode="auto">
          <a:xfrm>
            <a:off x="2843213" y="1628775"/>
            <a:ext cx="5473700" cy="2543175"/>
          </a:xfrm>
          <a:prstGeom prst="rect">
            <a:avLst/>
          </a:prstGeom>
          <a:noFill/>
          <a:ln w="9525">
            <a:noFill/>
            <a:miter lim="800000"/>
            <a:headEnd/>
            <a:tailEnd/>
          </a:ln>
        </p:spPr>
      </p:pic>
      <p:sp>
        <p:nvSpPr>
          <p:cNvPr id="68615" name="Text Box 7"/>
          <p:cNvSpPr txBox="1">
            <a:spLocks noChangeArrowheads="1"/>
          </p:cNvSpPr>
          <p:nvPr/>
        </p:nvSpPr>
        <p:spPr bwMode="auto">
          <a:xfrm>
            <a:off x="323850" y="6165850"/>
            <a:ext cx="2663825" cy="473075"/>
          </a:xfrm>
          <a:prstGeom prst="rect">
            <a:avLst/>
          </a:prstGeom>
          <a:noFill/>
          <a:ln w="9525">
            <a:noFill/>
            <a:miter lim="800000"/>
            <a:headEnd/>
            <a:tailEnd/>
          </a:ln>
        </p:spPr>
        <p:txBody>
          <a:bodyPr>
            <a:spAutoFit/>
          </a:bodyPr>
          <a:lstStyle/>
          <a:p>
            <a:pPr marL="342900" indent="-342900" algn="r">
              <a:spcBef>
                <a:spcPct val="50000"/>
              </a:spcBef>
            </a:pPr>
            <a:r>
              <a:rPr lang="en-GB" sz="1000">
                <a:solidFill>
                  <a:srgbClr val="000066"/>
                </a:solidFill>
              </a:rPr>
              <a:t>Source: Eurostat SILC </a:t>
            </a:r>
          </a:p>
          <a:p>
            <a:pPr marL="342900" indent="-342900" algn="r">
              <a:spcBef>
                <a:spcPct val="50000"/>
              </a:spcBef>
            </a:pPr>
            <a:r>
              <a:rPr lang="en-GB" sz="1000">
                <a:solidFill>
                  <a:srgbClr val="000066"/>
                </a:solidFill>
              </a:rPr>
              <a:t>IE= data for 2008 and 2009 </a:t>
            </a:r>
          </a:p>
        </p:txBody>
      </p:sp>
      <p:sp>
        <p:nvSpPr>
          <p:cNvPr id="68616" name="Text Box 8"/>
          <p:cNvSpPr txBox="1">
            <a:spLocks noChangeArrowheads="1"/>
          </p:cNvSpPr>
          <p:nvPr/>
        </p:nvSpPr>
        <p:spPr bwMode="auto">
          <a:xfrm>
            <a:off x="3348038" y="4076700"/>
            <a:ext cx="5040312" cy="274638"/>
          </a:xfrm>
          <a:prstGeom prst="rect">
            <a:avLst/>
          </a:prstGeom>
          <a:noFill/>
          <a:ln w="9525">
            <a:noFill/>
            <a:miter lim="800000"/>
            <a:headEnd/>
            <a:tailEnd/>
          </a:ln>
        </p:spPr>
        <p:txBody>
          <a:bodyPr>
            <a:spAutoFit/>
          </a:bodyPr>
          <a:lstStyle/>
          <a:p>
            <a:pPr marL="342900" indent="-342900" algn="ctr">
              <a:spcBef>
                <a:spcPct val="20000"/>
              </a:spcBef>
            </a:pPr>
            <a:r>
              <a:rPr lang="en-GB" sz="1200" b="1">
                <a:solidFill>
                  <a:srgbClr val="000066"/>
                </a:solidFill>
              </a:rPr>
              <a:t>Increase in children (0-17) living in jobless households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IE" sz="4000" smtClean="0">
                <a:solidFill>
                  <a:srgbClr val="CC3300"/>
                </a:solidFill>
              </a:rPr>
              <a:t>Poverty getting worse</a:t>
            </a:r>
            <a:r>
              <a:rPr lang="en-IE" sz="4000" smtClean="0"/>
              <a:t/>
            </a:r>
            <a:br>
              <a:rPr lang="en-IE" sz="4000" smtClean="0"/>
            </a:br>
            <a:r>
              <a:rPr lang="en-IE" sz="4000" b="1" smtClean="0">
                <a:solidFill>
                  <a:schemeClr val="accent2"/>
                </a:solidFill>
              </a:rPr>
              <a:t>Depth and intensity increasing</a:t>
            </a:r>
            <a:endParaRPr lang="en-GB" sz="4000" b="1" smtClean="0">
              <a:solidFill>
                <a:schemeClr val="accent2"/>
              </a:solidFill>
            </a:endParaRPr>
          </a:p>
        </p:txBody>
      </p:sp>
      <p:sp>
        <p:nvSpPr>
          <p:cNvPr id="70658" name="Rectangle 3"/>
          <p:cNvSpPr>
            <a:spLocks noGrp="1" noChangeArrowheads="1"/>
          </p:cNvSpPr>
          <p:nvPr>
            <p:ph type="body" idx="1"/>
          </p:nvPr>
        </p:nvSpPr>
        <p:spPr/>
        <p:txBody>
          <a:bodyPr/>
          <a:lstStyle/>
          <a:p>
            <a:pPr eaLnBrk="1" hangingPunct="1"/>
            <a:r>
              <a:rPr lang="en-IE" sz="2800" smtClean="0"/>
              <a:t>Lack of up-to-date data</a:t>
            </a:r>
          </a:p>
          <a:p>
            <a:pPr lvl="1" eaLnBrk="1" hangingPunct="1"/>
            <a:r>
              <a:rPr lang="en-IE" sz="2400" smtClean="0"/>
              <a:t>situation probably a lot worse</a:t>
            </a:r>
          </a:p>
          <a:p>
            <a:pPr eaLnBrk="1" hangingPunct="1"/>
            <a:r>
              <a:rPr lang="en-IE" sz="2800" smtClean="0"/>
              <a:t>Misleading data</a:t>
            </a:r>
          </a:p>
          <a:p>
            <a:pPr lvl="1" eaLnBrk="1" hangingPunct="1"/>
            <a:r>
              <a:rPr lang="en-IE" sz="2400" smtClean="0"/>
              <a:t>in some MS downward trend result from fall in  median income but severity gets worse</a:t>
            </a:r>
          </a:p>
          <a:p>
            <a:pPr eaLnBrk="1" hangingPunct="1"/>
            <a:r>
              <a:rPr lang="en-IE" sz="2800" smtClean="0"/>
              <a:t>Alternative data</a:t>
            </a:r>
          </a:p>
          <a:p>
            <a:pPr lvl="1" eaLnBrk="1" hangingPunct="1"/>
            <a:r>
              <a:rPr lang="en-IE" sz="2400" smtClean="0"/>
              <a:t>Increasing number of recipients of social assistance benefits</a:t>
            </a:r>
          </a:p>
          <a:p>
            <a:pPr lvl="1" eaLnBrk="1" hangingPunct="1"/>
            <a:r>
              <a:rPr lang="en-IE" sz="2400" smtClean="0"/>
              <a:t>growing demands on frontline services &amp; NGOs</a:t>
            </a:r>
          </a:p>
          <a:p>
            <a:pPr eaLnBrk="1" hangingPunct="1"/>
            <a:endParaRPr lang="en-IE" sz="2800" smtClean="0"/>
          </a:p>
          <a:p>
            <a:pPr eaLnBrk="1" hangingPunct="1"/>
            <a:endParaRPr lang="en-GB"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ChangeArrowheads="1"/>
          </p:cNvSpPr>
          <p:nvPr/>
        </p:nvSpPr>
        <p:spPr bwMode="auto">
          <a:xfrm>
            <a:off x="0" y="1446213"/>
            <a:ext cx="184150" cy="366712"/>
          </a:xfrm>
          <a:prstGeom prst="rect">
            <a:avLst/>
          </a:prstGeom>
          <a:noFill/>
          <a:ln w="9525">
            <a:noFill/>
            <a:miter lim="800000"/>
            <a:headEnd/>
            <a:tailEnd/>
          </a:ln>
        </p:spPr>
        <p:txBody>
          <a:bodyPr wrap="none" anchor="ctr">
            <a:spAutoFit/>
          </a:bodyPr>
          <a:lstStyle/>
          <a:p>
            <a:endParaRPr lang="fr-FR">
              <a:solidFill>
                <a:srgbClr val="000000"/>
              </a:solidFill>
            </a:endParaRPr>
          </a:p>
        </p:txBody>
      </p:sp>
      <p:graphicFrame>
        <p:nvGraphicFramePr>
          <p:cNvPr id="14514" name="Group 178"/>
          <p:cNvGraphicFramePr>
            <a:graphicFrameLocks noGrp="1"/>
          </p:cNvGraphicFramePr>
          <p:nvPr/>
        </p:nvGraphicFramePr>
        <p:xfrm>
          <a:off x="684213" y="115888"/>
          <a:ext cx="7775575" cy="6626225"/>
        </p:xfrm>
        <a:graphic>
          <a:graphicData uri="http://schemas.openxmlformats.org/drawingml/2006/table">
            <a:tbl>
              <a:tblPr/>
              <a:tblGrid>
                <a:gridCol w="4535487"/>
                <a:gridCol w="1081088"/>
                <a:gridCol w="1008062"/>
                <a:gridCol w="1150938"/>
              </a:tblGrid>
              <a:tr h="6127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smtClean="0">
                          <a:ln>
                            <a:noFill/>
                          </a:ln>
                          <a:solidFill>
                            <a:schemeClr val="accent2"/>
                          </a:solidFill>
                          <a:effectLst/>
                          <a:latin typeface="Arial" charset="0"/>
                          <a:ea typeface="宋体" pitchFamily="2" charset="-122"/>
                          <a:cs typeface="Arial" charset="0"/>
                        </a:rPr>
                        <a:t>Europe 2020 poverty &amp; social exclusion indicators</a:t>
                      </a:r>
                      <a:endParaRPr kumimoji="0" lang="en-GB" sz="2400" b="0" i="0" u="none" strike="noStrike" cap="none" normalizeH="0" baseline="0" smtClean="0">
                        <a:ln>
                          <a:noFill/>
                        </a:ln>
                        <a:solidFill>
                          <a:schemeClr val="accent2"/>
                        </a:solidFill>
                        <a:effectLst/>
                        <a:latin typeface="Arial" charset="0"/>
                        <a:ea typeface="宋体"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BE"/>
                    </a:p>
                  </a:txBody>
                  <a:tcPr/>
                </a:tc>
                <a:tc hMerge="1">
                  <a:txBody>
                    <a:bodyPr/>
                    <a:lstStyle/>
                    <a:p>
                      <a:endParaRPr lang="fr-BE"/>
                    </a:p>
                  </a:txBody>
                  <a:tcPr/>
                </a:tc>
                <a:tc hMerge="1">
                  <a:txBody>
                    <a:bodyPr/>
                    <a:lstStyle/>
                    <a:p>
                      <a:endParaRPr lang="fr-BE"/>
                    </a:p>
                  </a:txBody>
                  <a:tcPr/>
                </a:tc>
              </a:tr>
              <a:tr h="2087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smtClean="0">
                          <a:ln>
                            <a:noFill/>
                          </a:ln>
                          <a:solidFill>
                            <a:schemeClr val="tx1"/>
                          </a:solidFill>
                          <a:effectLst/>
                          <a:latin typeface="Arial" charset="0"/>
                          <a:ea typeface="宋体" pitchFamily="2" charset="-122"/>
                          <a:cs typeface="Arial" charset="0"/>
                        </a:rPr>
                        <a:t>Indicator</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smtClean="0">
                          <a:ln>
                            <a:noFill/>
                          </a:ln>
                          <a:solidFill>
                            <a:schemeClr val="tx1"/>
                          </a:solidFill>
                          <a:effectLst/>
                          <a:latin typeface="Arial" charset="0"/>
                          <a:ea typeface="宋体" pitchFamily="2" charset="-122"/>
                          <a:cs typeface="Arial" charset="0"/>
                        </a:rPr>
                        <a:t>2009</a:t>
                      </a:r>
                      <a:endParaRPr kumimoji="0" lang="en-GB" sz="2400" b="0" i="0" u="none" strike="noStrike" cap="none" normalizeH="0" baseline="0" smtClean="0">
                        <a:ln>
                          <a:noFill/>
                        </a:ln>
                        <a:solidFill>
                          <a:schemeClr val="tx1"/>
                        </a:solidFill>
                        <a:effectLst/>
                        <a:latin typeface="Arial" charset="0"/>
                        <a:ea typeface="宋体" pitchFamily="2" charset="-122"/>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sz="2400" b="1" i="0" u="none" strike="noStrike" cap="none" normalizeH="0" baseline="0" smtClean="0">
                        <a:ln>
                          <a:noFill/>
                        </a:ln>
                        <a:solidFill>
                          <a:schemeClr val="tx1"/>
                        </a:solidFill>
                        <a:effectLst/>
                        <a:latin typeface="Arial" charset="0"/>
                        <a:ea typeface="宋体" pitchFamily="2" charset="-122"/>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sz="2400" b="1" i="0" u="none" strike="noStrike" cap="none" normalizeH="0" baseline="0" smtClean="0">
                          <a:ln>
                            <a:noFill/>
                          </a:ln>
                          <a:solidFill>
                            <a:schemeClr val="tx1"/>
                          </a:solidFill>
                          <a:effectLst/>
                          <a:latin typeface="Arial" charset="0"/>
                          <a:ea typeface="宋体" pitchFamily="2" charset="-122"/>
                          <a:cs typeface="Arial" charset="0"/>
                        </a:rPr>
                        <a:t>%</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smtClean="0">
                          <a:ln>
                            <a:noFill/>
                          </a:ln>
                          <a:solidFill>
                            <a:schemeClr val="tx1"/>
                          </a:solidFill>
                          <a:effectLst/>
                          <a:latin typeface="Arial" charset="0"/>
                          <a:ea typeface="宋体" pitchFamily="2" charset="-122"/>
                          <a:cs typeface="Arial" charset="0"/>
                        </a:rPr>
                        <a:t>2010</a:t>
                      </a:r>
                      <a:endParaRPr kumimoji="0" lang="en-GB" sz="2400" b="0" i="0" u="none" strike="noStrike" cap="none" normalizeH="0" baseline="0" smtClean="0">
                        <a:ln>
                          <a:noFill/>
                        </a:ln>
                        <a:solidFill>
                          <a:schemeClr val="tx1"/>
                        </a:solidFill>
                        <a:effectLst/>
                        <a:latin typeface="Arial" charset="0"/>
                        <a:ea typeface="宋体" pitchFamily="2" charset="-122"/>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sz="2400" b="1" i="0" u="none" strike="noStrike" cap="none" normalizeH="0" baseline="0" smtClean="0">
                        <a:ln>
                          <a:noFill/>
                        </a:ln>
                        <a:solidFill>
                          <a:schemeClr val="tx1"/>
                        </a:solidFill>
                        <a:effectLst/>
                        <a:latin typeface="Arial" charset="0"/>
                        <a:ea typeface="宋体" pitchFamily="2" charset="-122"/>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sz="2400" b="1" i="0" u="none" strike="noStrike" cap="none" normalizeH="0" baseline="0" smtClean="0">
                          <a:ln>
                            <a:noFill/>
                          </a:ln>
                          <a:solidFill>
                            <a:schemeClr val="tx1"/>
                          </a:solidFill>
                          <a:effectLst/>
                          <a:latin typeface="Arial" charset="0"/>
                          <a:ea typeface="宋体" pitchFamily="2" charset="-122"/>
                          <a:cs typeface="Arial" charset="0"/>
                        </a:rPr>
                        <a:t>%</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smtClean="0">
                          <a:ln>
                            <a:noFill/>
                          </a:ln>
                          <a:solidFill>
                            <a:schemeClr val="tx1"/>
                          </a:solidFill>
                          <a:effectLst/>
                          <a:latin typeface="Arial" charset="0"/>
                          <a:ea typeface="宋体" pitchFamily="2" charset="-122"/>
                          <a:cs typeface="Arial" charset="0"/>
                        </a:rPr>
                        <a:t>Range 2010</a:t>
                      </a:r>
                      <a:endParaRPr kumimoji="0" lang="en-GB" sz="2400" b="0" i="0" u="none" strike="noStrike" cap="none" normalizeH="0" baseline="0" smtClean="0">
                        <a:ln>
                          <a:noFill/>
                        </a:ln>
                        <a:solidFill>
                          <a:schemeClr val="tx1"/>
                        </a:solidFill>
                        <a:effectLst/>
                        <a:latin typeface="Arial" charset="0"/>
                        <a:ea typeface="宋体" pitchFamily="2" charset="-122"/>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sz="2400" b="1" i="0" u="none" strike="noStrike" cap="none" normalizeH="0" baseline="0" smtClean="0">
                          <a:ln>
                            <a:noFill/>
                          </a:ln>
                          <a:solidFill>
                            <a:schemeClr val="tx1"/>
                          </a:solidFill>
                          <a:effectLst/>
                          <a:latin typeface="Arial" charset="0"/>
                          <a:ea typeface="宋体" pitchFamily="2" charset="-122"/>
                          <a:cs typeface="Arial" charset="0"/>
                        </a:rPr>
                        <a:t>%</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At risk of poverty or social exclusion    	   </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23.1</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23.5</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15-42</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3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People living in household with very low work intensity</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9</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10</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4-23</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People at risk of poverty after social transfers</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16.3</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16.4</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9-21</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Severely materially deprived</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8.1</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8.1</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chemeClr val="tx1"/>
                          </a:solidFill>
                          <a:effectLst/>
                          <a:latin typeface="Arial" charset="0"/>
                          <a:ea typeface="宋体" pitchFamily="2" charset="-122"/>
                          <a:cs typeface="Arial" charset="0"/>
                        </a:rPr>
                        <a:t>1-35</a:t>
                      </a:r>
                      <a:endParaRPr kumimoji="0" lang="en-I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1716" name="Rectangle 151"/>
          <p:cNvSpPr>
            <a:spLocks noChangeArrowheads="1"/>
          </p:cNvSpPr>
          <p:nvPr/>
        </p:nvSpPr>
        <p:spPr bwMode="auto">
          <a:xfrm>
            <a:off x="1116013" y="5191125"/>
            <a:ext cx="184150" cy="366713"/>
          </a:xfrm>
          <a:prstGeom prst="rect">
            <a:avLst/>
          </a:prstGeom>
          <a:noFill/>
          <a:ln w="9525">
            <a:noFill/>
            <a:miter lim="800000"/>
            <a:headEnd/>
            <a:tailEnd/>
          </a:ln>
        </p:spPr>
        <p:txBody>
          <a:bodyPr wrap="none" anchor="ctr">
            <a:spAutoFit/>
          </a:bodyPr>
          <a:lstStyle/>
          <a:p>
            <a:endParaRPr lang="fr-F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inhoud 8"/>
          <p:cNvSpPr>
            <a:spLocks noGrp="1"/>
          </p:cNvSpPr>
          <p:nvPr>
            <p:ph idx="4294967295"/>
          </p:nvPr>
        </p:nvSpPr>
        <p:spPr/>
        <p:txBody>
          <a:bodyPr/>
          <a:lstStyle/>
          <a:p>
            <a:pPr algn="ctr" eaLnBrk="1" hangingPunct="1">
              <a:buFontTx/>
              <a:buNone/>
            </a:pPr>
            <a:endParaRPr lang="nl-BE" smtClean="0"/>
          </a:p>
          <a:p>
            <a:pPr algn="ctr" eaLnBrk="1" hangingPunct="1">
              <a:buFontTx/>
              <a:buNone/>
            </a:pPr>
            <a:endParaRPr lang="nl-BE" sz="4400" b="1" smtClean="0">
              <a:solidFill>
                <a:srgbClr val="A0EE00"/>
              </a:solidFill>
              <a:latin typeface="Calibri" pitchFamily="34" charset="0"/>
            </a:endParaRPr>
          </a:p>
          <a:p>
            <a:pPr algn="ctr" eaLnBrk="1" hangingPunct="1">
              <a:buFontTx/>
              <a:buNone/>
            </a:pPr>
            <a:r>
              <a:rPr lang="nl-BE" sz="4400" b="1" smtClean="0">
                <a:solidFill>
                  <a:srgbClr val="3DB612"/>
                </a:solidFill>
                <a:latin typeface="Calibri" pitchFamily="34" charset="0"/>
              </a:rPr>
              <a:t>Welcome to the 4th conference of Alliances to fight poverty</a:t>
            </a:r>
          </a:p>
          <a:p>
            <a:pPr algn="ctr" eaLnBrk="1" hangingPunct="1">
              <a:buFontTx/>
              <a:buNone/>
            </a:pPr>
            <a:endParaRPr lang="nl-BE" sz="4400" b="1" smtClean="0">
              <a:solidFill>
                <a:srgbClr val="A0EE00"/>
              </a:solidFill>
              <a:latin typeface="Calibri" pitchFamily="34" charset="0"/>
            </a:endParaRPr>
          </a:p>
        </p:txBody>
      </p:sp>
    </p:spTree>
  </p:cSld>
  <p:clrMapOvr>
    <a:masterClrMapping/>
  </p:clrMapOvr>
  <p:transition advTm="284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395288" y="0"/>
            <a:ext cx="8229600" cy="1143000"/>
          </a:xfrm>
        </p:spPr>
        <p:txBody>
          <a:bodyPr/>
          <a:lstStyle/>
          <a:p>
            <a:pPr eaLnBrk="1" hangingPunct="1"/>
            <a:r>
              <a:rPr lang="en-IE" sz="3200" smtClean="0">
                <a:solidFill>
                  <a:srgbClr val="CC3300"/>
                </a:solidFill>
              </a:rPr>
              <a:t>Poverty getting worse</a:t>
            </a:r>
            <a:r>
              <a:rPr lang="en-IE" sz="3200" smtClean="0"/>
              <a:t/>
            </a:r>
            <a:br>
              <a:rPr lang="en-IE" sz="3200" smtClean="0"/>
            </a:br>
            <a:r>
              <a:rPr lang="en-IE" sz="3200" b="1" smtClean="0">
                <a:solidFill>
                  <a:schemeClr val="accent2"/>
                </a:solidFill>
              </a:rPr>
              <a:t>Income poverty and deprivation</a:t>
            </a:r>
            <a:endParaRPr lang="en-GB" sz="3200" b="1" smtClean="0">
              <a:solidFill>
                <a:schemeClr val="accent2"/>
              </a:solidFill>
            </a:endParaRPr>
          </a:p>
        </p:txBody>
      </p:sp>
      <p:sp>
        <p:nvSpPr>
          <p:cNvPr id="72706" name="Rectangle 3"/>
          <p:cNvSpPr>
            <a:spLocks noGrp="1" noChangeArrowheads="1"/>
          </p:cNvSpPr>
          <p:nvPr>
            <p:ph type="body" idx="1"/>
          </p:nvPr>
        </p:nvSpPr>
        <p:spPr>
          <a:xfrm>
            <a:off x="539750" y="1241425"/>
            <a:ext cx="8229600" cy="5616575"/>
          </a:xfrm>
        </p:spPr>
        <p:txBody>
          <a:bodyPr/>
          <a:lstStyle/>
          <a:p>
            <a:pPr eaLnBrk="1" hangingPunct="1">
              <a:lnSpc>
                <a:spcPct val="80000"/>
              </a:lnSpc>
              <a:buFontTx/>
              <a:buNone/>
            </a:pPr>
            <a:r>
              <a:rPr lang="en-IE" sz="1600" b="1" u="sng" smtClean="0"/>
              <a:t>Bad in 2011 and getting worse in 2012</a:t>
            </a:r>
          </a:p>
          <a:p>
            <a:pPr eaLnBrk="1" hangingPunct="1">
              <a:lnSpc>
                <a:spcPct val="80000"/>
              </a:lnSpc>
              <a:buFontTx/>
              <a:buNone/>
            </a:pPr>
            <a:r>
              <a:rPr lang="en-IE" sz="1600" smtClean="0"/>
              <a:t>(Evidence from EU Network of Independent Experts on Social Inclusion)</a:t>
            </a:r>
          </a:p>
          <a:p>
            <a:pPr eaLnBrk="1" hangingPunct="1">
              <a:lnSpc>
                <a:spcPct val="80000"/>
              </a:lnSpc>
            </a:pPr>
            <a:endParaRPr lang="en-IE" sz="1600" b="1" smtClean="0"/>
          </a:p>
          <a:p>
            <a:pPr eaLnBrk="1" hangingPunct="1">
              <a:lnSpc>
                <a:spcPct val="80000"/>
              </a:lnSpc>
            </a:pPr>
            <a:r>
              <a:rPr lang="en-IE" sz="1600" b="1" smtClean="0"/>
              <a:t>Increasing depth</a:t>
            </a:r>
            <a:r>
              <a:rPr lang="en-IE" sz="1600" smtClean="0"/>
              <a:t> and intensity – but v. wide variation across MS</a:t>
            </a:r>
          </a:p>
          <a:p>
            <a:pPr eaLnBrk="1" hangingPunct="1">
              <a:lnSpc>
                <a:spcPct val="80000"/>
              </a:lnSpc>
            </a:pPr>
            <a:r>
              <a:rPr lang="en-IE" sz="1600" smtClean="0"/>
              <a:t>Increasing difficulty in paying bills &amp; rise in </a:t>
            </a:r>
            <a:r>
              <a:rPr lang="en-IE" sz="1600" b="1" smtClean="0"/>
              <a:t>indebtedness</a:t>
            </a:r>
            <a:r>
              <a:rPr lang="en-IE" sz="1600" smtClean="0"/>
              <a:t> (esp. </a:t>
            </a:r>
            <a:r>
              <a:rPr lang="en-GB" sz="1600" smtClean="0"/>
              <a:t>re housing loans)</a:t>
            </a:r>
          </a:p>
          <a:p>
            <a:pPr lvl="1" eaLnBrk="1" hangingPunct="1">
              <a:lnSpc>
                <a:spcPct val="80000"/>
              </a:lnSpc>
            </a:pPr>
            <a:r>
              <a:rPr lang="en-GB" sz="1400" smtClean="0"/>
              <a:t>fall in wages + rising cost of living (esp. energy, housing and food) +</a:t>
            </a:r>
            <a:r>
              <a:rPr lang="de-DE" sz="1400" smtClean="0"/>
              <a:t> cut backs &amp; increased conditionality in income support systems</a:t>
            </a:r>
            <a:r>
              <a:rPr lang="en-GB" sz="1400" smtClean="0"/>
              <a:t> </a:t>
            </a:r>
          </a:p>
          <a:p>
            <a:pPr eaLnBrk="1" hangingPunct="1">
              <a:lnSpc>
                <a:spcPct val="80000"/>
              </a:lnSpc>
            </a:pPr>
            <a:r>
              <a:rPr lang="en-IE" sz="1600" smtClean="0"/>
              <a:t>Rise in </a:t>
            </a:r>
            <a:r>
              <a:rPr lang="en-IE" sz="1600" b="1" smtClean="0"/>
              <a:t>inequality</a:t>
            </a:r>
            <a:r>
              <a:rPr lang="en-IE" sz="1600" smtClean="0"/>
              <a:t> (even in MS which are doing better)</a:t>
            </a:r>
          </a:p>
          <a:p>
            <a:pPr eaLnBrk="1" hangingPunct="1">
              <a:lnSpc>
                <a:spcPct val="80000"/>
              </a:lnSpc>
            </a:pPr>
            <a:r>
              <a:rPr lang="en-IE" sz="1600" smtClean="0"/>
              <a:t>Increasing </a:t>
            </a:r>
            <a:r>
              <a:rPr lang="en-IE" sz="1600" b="1" smtClean="0"/>
              <a:t>geographic disparities</a:t>
            </a:r>
          </a:p>
          <a:p>
            <a:pPr eaLnBrk="1" hangingPunct="1">
              <a:lnSpc>
                <a:spcPct val="80000"/>
              </a:lnSpc>
            </a:pPr>
            <a:r>
              <a:rPr lang="en-IE" sz="1600" smtClean="0"/>
              <a:t>Rise in </a:t>
            </a:r>
            <a:r>
              <a:rPr lang="en-IE" sz="1600" b="1" smtClean="0"/>
              <a:t>in-work poverty</a:t>
            </a:r>
            <a:endParaRPr lang="en-GB" sz="1600" b="1" smtClean="0"/>
          </a:p>
          <a:p>
            <a:pPr eaLnBrk="1" hangingPunct="1">
              <a:lnSpc>
                <a:spcPct val="80000"/>
              </a:lnSpc>
            </a:pPr>
            <a:r>
              <a:rPr lang="en-IE" sz="1600" smtClean="0"/>
              <a:t>Increasing </a:t>
            </a:r>
            <a:r>
              <a:rPr lang="en-IE" sz="1600" b="1" smtClean="0"/>
              <a:t>material deprivation</a:t>
            </a:r>
          </a:p>
          <a:p>
            <a:pPr eaLnBrk="1" hangingPunct="1">
              <a:lnSpc>
                <a:spcPct val="80000"/>
              </a:lnSpc>
            </a:pPr>
            <a:r>
              <a:rPr lang="en-IE" sz="1600" smtClean="0"/>
              <a:t>Rise in </a:t>
            </a:r>
            <a:r>
              <a:rPr lang="en-IE" sz="1600" b="1" smtClean="0"/>
              <a:t>child poverty</a:t>
            </a:r>
          </a:p>
          <a:p>
            <a:pPr eaLnBrk="1" hangingPunct="1">
              <a:lnSpc>
                <a:spcPct val="80000"/>
              </a:lnSpc>
            </a:pPr>
            <a:r>
              <a:rPr lang="en-IE" sz="1600" smtClean="0"/>
              <a:t>Compounded by </a:t>
            </a:r>
            <a:r>
              <a:rPr lang="en-IE" sz="1600" b="1" smtClean="0"/>
              <a:t>cut backs in key services</a:t>
            </a:r>
          </a:p>
          <a:p>
            <a:pPr lvl="1" eaLnBrk="1" hangingPunct="1">
              <a:lnSpc>
                <a:spcPct val="80000"/>
              </a:lnSpc>
            </a:pPr>
            <a:r>
              <a:rPr lang="en-IE" sz="1400" smtClean="0"/>
              <a:t>Rise in housing exclusion &amp; homelessness</a:t>
            </a:r>
          </a:p>
          <a:p>
            <a:pPr lvl="2" eaLnBrk="1" hangingPunct="1">
              <a:lnSpc>
                <a:spcPct val="80000"/>
              </a:lnSpc>
            </a:pPr>
            <a:r>
              <a:rPr lang="en-IE" sz="1200" smtClean="0"/>
              <a:t>impact of increasing costs: housing, water, electricity, gas and other fuels is the single most important item in household's expenditure corresponding to 27.7% of household consumption</a:t>
            </a:r>
          </a:p>
          <a:p>
            <a:pPr lvl="1" eaLnBrk="1" hangingPunct="1">
              <a:lnSpc>
                <a:spcPct val="80000"/>
              </a:lnSpc>
            </a:pPr>
            <a:endParaRPr lang="en-IE" sz="1400" smtClean="0"/>
          </a:p>
          <a:p>
            <a:pPr eaLnBrk="1" hangingPunct="1">
              <a:lnSpc>
                <a:spcPct val="80000"/>
              </a:lnSpc>
            </a:pPr>
            <a:r>
              <a:rPr lang="en-IE" sz="1600" smtClean="0"/>
              <a:t>Some</a:t>
            </a:r>
            <a:r>
              <a:rPr lang="en-IE" sz="1600" b="1" smtClean="0"/>
              <a:t> groups</a:t>
            </a:r>
            <a:r>
              <a:rPr lang="en-IE" sz="1600" smtClean="0"/>
              <a:t> especially hard hit </a:t>
            </a:r>
          </a:p>
          <a:p>
            <a:pPr lvl="1" eaLnBrk="1" hangingPunct="1">
              <a:lnSpc>
                <a:spcPct val="80000"/>
              </a:lnSpc>
            </a:pPr>
            <a:r>
              <a:rPr lang="en-IE" sz="1400" smtClean="0"/>
              <a:t>immigrants &amp; people from a migrant background, some ethnic minorities [esp. Roma], people with a disability</a:t>
            </a:r>
          </a:p>
          <a:p>
            <a:pPr lvl="1" eaLnBrk="1" hangingPunct="1">
              <a:lnSpc>
                <a:spcPct val="80000"/>
              </a:lnSpc>
            </a:pPr>
            <a:r>
              <a:rPr lang="en-IE" sz="1400" smtClean="0"/>
              <a:t>in some MS older people, homeless and higher risk for women</a:t>
            </a:r>
          </a:p>
          <a:p>
            <a:pPr eaLnBrk="1" hangingPunct="1">
              <a:lnSpc>
                <a:spcPct val="80000"/>
              </a:lnSpc>
            </a:pPr>
            <a:endParaRPr lang="en-IE" sz="1600" b="1" smtClean="0"/>
          </a:p>
          <a:p>
            <a:pPr eaLnBrk="1" hangingPunct="1">
              <a:lnSpc>
                <a:spcPct val="80000"/>
              </a:lnSpc>
            </a:pPr>
            <a:r>
              <a:rPr lang="en-IE" sz="1600" b="1" smtClean="0"/>
              <a:t>Rising trend</a:t>
            </a:r>
            <a:r>
              <a:rPr lang="en-IE" sz="1600" smtClean="0"/>
              <a:t> likely to continue</a:t>
            </a:r>
            <a:endParaRPr lang="en-GB" sz="16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68313" y="404813"/>
            <a:ext cx="8229600" cy="981075"/>
          </a:xfrm>
        </p:spPr>
        <p:txBody>
          <a:bodyPr/>
          <a:lstStyle/>
          <a:p>
            <a:pPr eaLnBrk="1" hangingPunct="1"/>
            <a:r>
              <a:rPr lang="en-IE" sz="4000" b="1" smtClean="0"/>
              <a:t/>
            </a:r>
            <a:br>
              <a:rPr lang="en-IE" sz="4000" b="1" smtClean="0"/>
            </a:br>
            <a:r>
              <a:rPr lang="en-IE" sz="4000" b="1" smtClean="0"/>
              <a:t> </a:t>
            </a:r>
            <a:r>
              <a:rPr lang="en-IE" sz="4000" b="1" smtClean="0">
                <a:solidFill>
                  <a:schemeClr val="accent2"/>
                </a:solidFill>
              </a:rPr>
              <a:t>Better integrate and mainstream social objectives in EU policy making</a:t>
            </a:r>
            <a:endParaRPr lang="en-GB" sz="4000" b="1" smtClean="0">
              <a:solidFill>
                <a:schemeClr val="accent2"/>
              </a:solidFill>
            </a:endParaRPr>
          </a:p>
        </p:txBody>
      </p:sp>
      <p:sp>
        <p:nvSpPr>
          <p:cNvPr id="73730" name="Rectangle 3"/>
          <p:cNvSpPr>
            <a:spLocks noGrp="1" noChangeArrowheads="1"/>
          </p:cNvSpPr>
          <p:nvPr>
            <p:ph type="body" idx="1"/>
          </p:nvPr>
        </p:nvSpPr>
        <p:spPr>
          <a:xfrm>
            <a:off x="395288" y="2176463"/>
            <a:ext cx="8229600" cy="4681537"/>
          </a:xfrm>
        </p:spPr>
        <p:txBody>
          <a:bodyPr/>
          <a:lstStyle/>
          <a:p>
            <a:pPr eaLnBrk="1" hangingPunct="1">
              <a:lnSpc>
                <a:spcPct val="90000"/>
              </a:lnSpc>
            </a:pPr>
            <a:r>
              <a:rPr lang="en-IE" sz="2400" b="1" smtClean="0"/>
              <a:t>Lisbon Treaty  - Horizontal</a:t>
            </a:r>
            <a:r>
              <a:rPr lang="en-GB" altLang="zh-CN" sz="2400" b="1" smtClean="0">
                <a:solidFill>
                  <a:srgbClr val="000000"/>
                </a:solidFill>
                <a:ea typeface="宋体" pitchFamily="2" charset="-122"/>
                <a:sym typeface="Wingdings" pitchFamily="2" charset="2"/>
              </a:rPr>
              <a:t> Social Clause</a:t>
            </a:r>
          </a:p>
          <a:p>
            <a:pPr lvl="1" eaLnBrk="1" hangingPunct="1">
              <a:lnSpc>
                <a:spcPct val="90000"/>
              </a:lnSpc>
            </a:pPr>
            <a:r>
              <a:rPr lang="en-GB" altLang="zh-CN" i="1" smtClean="0">
                <a:ea typeface="宋体" pitchFamily="2" charset="-122"/>
                <a:sym typeface="Wingdings" pitchFamily="2" charset="2"/>
              </a:rPr>
              <a:t>It shall combat social exclusion and discrimination, and shall promote social justice and protection, equality between women and men, solidarity between generations and protection of the rights of the child. </a:t>
            </a:r>
            <a:r>
              <a:rPr lang="en-GB" altLang="zh-CN" smtClean="0">
                <a:ea typeface="宋体" pitchFamily="2" charset="-122"/>
                <a:sym typeface="Wingdings" pitchFamily="2" charset="2"/>
              </a:rPr>
              <a:t>(Article 3)</a:t>
            </a:r>
          </a:p>
          <a:p>
            <a:pPr lvl="2" eaLnBrk="1" hangingPunct="1">
              <a:lnSpc>
                <a:spcPct val="90000"/>
              </a:lnSpc>
              <a:buFontTx/>
              <a:buNone/>
            </a:pPr>
            <a:endParaRPr lang="en-GB" altLang="zh-CN" sz="1800" smtClean="0">
              <a:solidFill>
                <a:srgbClr val="000000"/>
              </a:solidFill>
              <a:ea typeface="宋体" pitchFamily="2" charset="-122"/>
              <a:sym typeface="Wingdings" pitchFamily="2" charset="2"/>
            </a:endParaRPr>
          </a:p>
          <a:p>
            <a:pPr lvl="1" eaLnBrk="1" hangingPunct="1">
              <a:lnSpc>
                <a:spcPct val="90000"/>
              </a:lnSpc>
            </a:pPr>
            <a:r>
              <a:rPr lang="en-GB" altLang="zh-CN" sz="2000" smtClean="0">
                <a:solidFill>
                  <a:srgbClr val="000000"/>
                </a:solidFill>
                <a:ea typeface="宋体" pitchFamily="2" charset="-122"/>
              </a:rPr>
              <a:t>The clause provides a more solid basis for requiring both COM and EU countries to </a:t>
            </a:r>
            <a:r>
              <a:rPr lang="en-GB" altLang="zh-CN" sz="2000" b="1" smtClean="0">
                <a:solidFill>
                  <a:srgbClr val="000000"/>
                </a:solidFill>
                <a:ea typeface="宋体" pitchFamily="2" charset="-122"/>
              </a:rPr>
              <a:t>mainstream</a:t>
            </a:r>
            <a:r>
              <a:rPr lang="en-GB" altLang="zh-CN" sz="2000" smtClean="0">
                <a:solidFill>
                  <a:srgbClr val="000000"/>
                </a:solidFill>
                <a:ea typeface="宋体" pitchFamily="2" charset="-122"/>
              </a:rPr>
              <a:t> EU social objectives more systematically and thus to carry out </a:t>
            </a:r>
            <a:r>
              <a:rPr lang="en-GB" altLang="zh-CN" sz="2000" b="1" smtClean="0">
                <a:solidFill>
                  <a:srgbClr val="000000"/>
                </a:solidFill>
                <a:ea typeface="宋体" pitchFamily="2" charset="-122"/>
              </a:rPr>
              <a:t>social impact assessments</a:t>
            </a:r>
            <a:r>
              <a:rPr lang="en-GB" altLang="zh-CN" sz="2000" smtClean="0">
                <a:solidFill>
                  <a:srgbClr val="000000"/>
                </a:solidFill>
                <a:ea typeface="宋体" pitchFamily="2" charset="-122"/>
              </a:rPr>
              <a:t> </a:t>
            </a:r>
          </a:p>
          <a:p>
            <a:pPr lvl="2" eaLnBrk="1" hangingPunct="1">
              <a:lnSpc>
                <a:spcPct val="90000"/>
              </a:lnSpc>
            </a:pPr>
            <a:r>
              <a:rPr lang="en-GB" altLang="zh-CN" sz="1800" smtClean="0">
                <a:solidFill>
                  <a:srgbClr val="000000"/>
                </a:solidFill>
                <a:ea typeface="宋体" pitchFamily="2" charset="-122"/>
              </a:rPr>
              <a:t>over time, it might also be taken into account in decisions of the ECJ leading to a stronger social dimension to the Court’s decisions</a:t>
            </a:r>
            <a:endParaRPr lang="en-GB" sz="1800" smtClean="0">
              <a:solidFill>
                <a:srgbClr val="000000"/>
              </a:solidFill>
              <a:ea typeface="宋体"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type="body" idx="4294967295"/>
          </p:nvPr>
        </p:nvSpPr>
        <p:spPr>
          <a:xfrm>
            <a:off x="468313" y="620713"/>
            <a:ext cx="8229600" cy="5688012"/>
          </a:xfrm>
        </p:spPr>
        <p:txBody>
          <a:bodyPr/>
          <a:lstStyle/>
          <a:p>
            <a:pPr eaLnBrk="1" hangingPunct="1">
              <a:lnSpc>
                <a:spcPct val="90000"/>
              </a:lnSpc>
              <a:buFontTx/>
              <a:buNone/>
            </a:pPr>
            <a:endParaRPr lang="en-IE" sz="2400" b="1" u="sng" smtClean="0"/>
          </a:p>
          <a:p>
            <a:pPr eaLnBrk="1" hangingPunct="1">
              <a:lnSpc>
                <a:spcPct val="90000"/>
              </a:lnSpc>
            </a:pPr>
            <a:r>
              <a:rPr lang="en-IE" sz="2800" b="1" smtClean="0"/>
              <a:t>Europe 2020 objectives</a:t>
            </a:r>
          </a:p>
          <a:p>
            <a:pPr lvl="1" eaLnBrk="1" hangingPunct="1">
              <a:lnSpc>
                <a:spcPct val="90000"/>
              </a:lnSpc>
            </a:pPr>
            <a:r>
              <a:rPr lang="en-GB" sz="2000" b="1" smtClean="0"/>
              <a:t>smart</a:t>
            </a:r>
            <a:r>
              <a:rPr lang="en-GB" sz="2000" smtClean="0">
                <a:solidFill>
                  <a:srgbClr val="000000"/>
                </a:solidFill>
              </a:rPr>
              <a:t> growth</a:t>
            </a:r>
          </a:p>
          <a:p>
            <a:pPr lvl="2" eaLnBrk="1" hangingPunct="1">
              <a:lnSpc>
                <a:spcPct val="90000"/>
              </a:lnSpc>
            </a:pPr>
            <a:r>
              <a:rPr lang="en-GB" sz="1800" smtClean="0">
                <a:solidFill>
                  <a:srgbClr val="000000"/>
                </a:solidFill>
              </a:rPr>
              <a:t>“strengthening knowledge and innovation as drivers of our future growth”</a:t>
            </a:r>
          </a:p>
          <a:p>
            <a:pPr lvl="1" eaLnBrk="1" hangingPunct="1">
              <a:lnSpc>
                <a:spcPct val="90000"/>
              </a:lnSpc>
            </a:pPr>
            <a:r>
              <a:rPr lang="en-GB" sz="2000" b="1" smtClean="0"/>
              <a:t>sustainable</a:t>
            </a:r>
            <a:r>
              <a:rPr lang="en-GB" sz="2000" smtClean="0">
                <a:solidFill>
                  <a:srgbClr val="000000"/>
                </a:solidFill>
              </a:rPr>
              <a:t> growth</a:t>
            </a:r>
          </a:p>
          <a:p>
            <a:pPr lvl="2" eaLnBrk="1" hangingPunct="1">
              <a:lnSpc>
                <a:spcPct val="90000"/>
              </a:lnSpc>
            </a:pPr>
            <a:r>
              <a:rPr lang="en-GB" sz="1800" smtClean="0">
                <a:solidFill>
                  <a:srgbClr val="000000"/>
                </a:solidFill>
              </a:rPr>
              <a:t>“promoting a more resource efficient, greener and more competitive economy”</a:t>
            </a:r>
            <a:endParaRPr lang="en-GB" sz="1800" smtClean="0">
              <a:solidFill>
                <a:srgbClr val="000000"/>
              </a:solidFill>
              <a:sym typeface="Wingdings" pitchFamily="2" charset="2"/>
            </a:endParaRPr>
          </a:p>
          <a:p>
            <a:pPr lvl="1" eaLnBrk="1" hangingPunct="1">
              <a:lnSpc>
                <a:spcPct val="90000"/>
              </a:lnSpc>
            </a:pPr>
            <a:r>
              <a:rPr lang="en-GB" sz="2000" b="1" smtClean="0"/>
              <a:t>inclusive</a:t>
            </a:r>
            <a:r>
              <a:rPr lang="en-GB" sz="2000" smtClean="0">
                <a:solidFill>
                  <a:srgbClr val="000000"/>
                </a:solidFill>
              </a:rPr>
              <a:t> growth</a:t>
            </a:r>
          </a:p>
          <a:p>
            <a:pPr lvl="2" eaLnBrk="1" hangingPunct="1">
              <a:lnSpc>
                <a:spcPct val="90000"/>
              </a:lnSpc>
            </a:pPr>
            <a:r>
              <a:rPr lang="en-GB" sz="1800" smtClean="0">
                <a:solidFill>
                  <a:srgbClr val="000000"/>
                </a:solidFill>
              </a:rPr>
              <a:t>“fostering a high-employment economy delivering social and territorial cohesion”</a:t>
            </a:r>
          </a:p>
          <a:p>
            <a:pPr lvl="2" eaLnBrk="1" hangingPunct="1">
              <a:lnSpc>
                <a:spcPct val="90000"/>
              </a:lnSpc>
              <a:buFontTx/>
              <a:buNone/>
            </a:pPr>
            <a:endParaRPr lang="en-IE" sz="1800" b="1" smtClean="0"/>
          </a:p>
          <a:p>
            <a:pPr lvl="1" eaLnBrk="1" hangingPunct="1">
              <a:lnSpc>
                <a:spcPct val="90000"/>
              </a:lnSpc>
            </a:pPr>
            <a:r>
              <a:rPr lang="en-IE" sz="2000" smtClean="0"/>
              <a:t>Hope that this would lead to: </a:t>
            </a:r>
          </a:p>
          <a:p>
            <a:pPr lvl="1" eaLnBrk="1" hangingPunct="1">
              <a:lnSpc>
                <a:spcPct val="90000"/>
              </a:lnSpc>
            </a:pPr>
            <a:endParaRPr lang="en-IE" sz="2000" smtClean="0"/>
          </a:p>
          <a:p>
            <a:pPr lvl="2" eaLnBrk="1" hangingPunct="1">
              <a:lnSpc>
                <a:spcPct val="90000"/>
              </a:lnSpc>
            </a:pPr>
            <a:r>
              <a:rPr lang="en-IE" sz="1800" smtClean="0"/>
              <a:t>more</a:t>
            </a:r>
            <a:r>
              <a:rPr lang="en-IE" sz="1800" b="1" smtClean="0"/>
              <a:t> balanced approach </a:t>
            </a:r>
            <a:r>
              <a:rPr lang="en-IE" sz="1800" smtClean="0"/>
              <a:t>that better </a:t>
            </a:r>
            <a:r>
              <a:rPr lang="en-IE" sz="1800" b="1" smtClean="0"/>
              <a:t>integrate economic &amp; social policy</a:t>
            </a:r>
            <a:r>
              <a:rPr lang="en-IE" sz="1800" smtClean="0"/>
              <a:t> so that </a:t>
            </a:r>
            <a:r>
              <a:rPr lang="en-IE" sz="1800" b="1" smtClean="0"/>
              <a:t>mutually  reinforcing</a:t>
            </a:r>
          </a:p>
          <a:p>
            <a:pPr lvl="2" eaLnBrk="1" hangingPunct="1">
              <a:lnSpc>
                <a:spcPct val="90000"/>
              </a:lnSpc>
            </a:pPr>
            <a:endParaRPr lang="en-IE" sz="1800" b="1" smtClean="0"/>
          </a:p>
          <a:p>
            <a:pPr lvl="2" eaLnBrk="1" hangingPunct="1">
              <a:lnSpc>
                <a:spcPct val="90000"/>
              </a:lnSpc>
            </a:pPr>
            <a:r>
              <a:rPr lang="en-IE" sz="1800" b="1" smtClean="0"/>
              <a:t>mainstream </a:t>
            </a:r>
            <a:r>
              <a:rPr lang="en-IE" sz="1800" smtClean="0"/>
              <a:t>social policies at heart of EU policy making</a:t>
            </a:r>
            <a:endParaRPr lang="en-GB" sz="18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IE" sz="4000" smtClean="0"/>
              <a:t>Is more mainstreaming happening?</a:t>
            </a:r>
            <a:endParaRPr lang="en-GB" sz="4000" smtClean="0"/>
          </a:p>
        </p:txBody>
      </p:sp>
      <p:sp>
        <p:nvSpPr>
          <p:cNvPr id="75778" name="Rectangle 3"/>
          <p:cNvSpPr>
            <a:spLocks noGrp="1" noChangeArrowheads="1"/>
          </p:cNvSpPr>
          <p:nvPr>
            <p:ph type="body" idx="1"/>
          </p:nvPr>
        </p:nvSpPr>
        <p:spPr/>
        <p:txBody>
          <a:bodyPr/>
          <a:lstStyle/>
          <a:p>
            <a:pPr eaLnBrk="1" hangingPunct="1">
              <a:lnSpc>
                <a:spcPct val="80000"/>
              </a:lnSpc>
              <a:buFontTx/>
              <a:buNone/>
            </a:pPr>
            <a:r>
              <a:rPr lang="en-IE" sz="2400" u="sng" smtClean="0"/>
              <a:t>So far not to any great extent</a:t>
            </a:r>
            <a:endParaRPr lang="en-IE" sz="2400" smtClean="0"/>
          </a:p>
          <a:p>
            <a:pPr eaLnBrk="1" hangingPunct="1">
              <a:lnSpc>
                <a:spcPct val="80000"/>
              </a:lnSpc>
            </a:pPr>
            <a:r>
              <a:rPr lang="en-IE" sz="2400" smtClean="0"/>
              <a:t>National Reform Programmes &amp; Commission assessment largely dominated by economic issues and austerity measures – still are</a:t>
            </a:r>
          </a:p>
          <a:p>
            <a:pPr eaLnBrk="1" hangingPunct="1">
              <a:lnSpc>
                <a:spcPct val="80000"/>
              </a:lnSpc>
            </a:pPr>
            <a:r>
              <a:rPr lang="en-IE" sz="2400" smtClean="0"/>
              <a:t>Political debate dominated by financial crisis and financial consolidation</a:t>
            </a:r>
          </a:p>
          <a:p>
            <a:pPr lvl="1" eaLnBrk="1" hangingPunct="1">
              <a:lnSpc>
                <a:spcPct val="80000"/>
              </a:lnSpc>
            </a:pPr>
            <a:r>
              <a:rPr lang="en-IE" sz="2000" smtClean="0"/>
              <a:t>Unbalanced Stability Treaty (Treaty on Stability, Coordination and Governance in the Economic and Monetary Union)</a:t>
            </a:r>
          </a:p>
          <a:p>
            <a:pPr eaLnBrk="1" hangingPunct="1">
              <a:lnSpc>
                <a:spcPct val="80000"/>
              </a:lnSpc>
            </a:pPr>
            <a:r>
              <a:rPr lang="en-IE" sz="2400" smtClean="0"/>
              <a:t>No social impact assessments of measures in:</a:t>
            </a:r>
          </a:p>
          <a:p>
            <a:pPr lvl="1" eaLnBrk="1" hangingPunct="1">
              <a:lnSpc>
                <a:spcPct val="80000"/>
              </a:lnSpc>
            </a:pPr>
            <a:r>
              <a:rPr lang="en-IE" sz="2000" smtClean="0"/>
              <a:t>NRPs</a:t>
            </a:r>
          </a:p>
          <a:p>
            <a:pPr lvl="1" eaLnBrk="1" hangingPunct="1">
              <a:lnSpc>
                <a:spcPct val="80000"/>
              </a:lnSpc>
            </a:pPr>
            <a:r>
              <a:rPr lang="en-IE" sz="2000" smtClean="0"/>
              <a:t>financial consolidation packages</a:t>
            </a:r>
          </a:p>
          <a:p>
            <a:pPr lvl="1" eaLnBrk="1" hangingPunct="1">
              <a:lnSpc>
                <a:spcPct val="80000"/>
              </a:lnSpc>
            </a:pPr>
            <a:r>
              <a:rPr lang="en-IE" sz="2000" smtClean="0"/>
              <a:t>bail out packages (EL, IE, PT, RO)</a:t>
            </a:r>
          </a:p>
          <a:p>
            <a:pPr lvl="1" eaLnBrk="1" hangingPunct="1">
              <a:lnSpc>
                <a:spcPct val="80000"/>
              </a:lnSpc>
            </a:pPr>
            <a:r>
              <a:rPr lang="en-IE" sz="2000" smtClean="0"/>
              <a:t>Contrary to spirit (&amp; law?) of Lisbon Treaty</a:t>
            </a:r>
          </a:p>
          <a:p>
            <a:pPr eaLnBrk="1" hangingPunct="1">
              <a:lnSpc>
                <a:spcPct val="80000"/>
              </a:lnSpc>
            </a:pPr>
            <a:endParaRPr lang="en-IE" sz="2400" smtClean="0"/>
          </a:p>
          <a:p>
            <a:pPr eaLnBrk="1" hangingPunct="1">
              <a:lnSpc>
                <a:spcPct val="80000"/>
              </a:lnSpc>
            </a:pPr>
            <a:endParaRPr lang="en-GB" sz="24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IE" sz="4000" smtClean="0"/>
              <a:t>NRPs – not mainstreaming poverty and social exclusion</a:t>
            </a:r>
            <a:endParaRPr lang="en-GB" sz="4000" smtClean="0"/>
          </a:p>
        </p:txBody>
      </p:sp>
      <p:sp>
        <p:nvSpPr>
          <p:cNvPr id="76802" name="Rectangle 3"/>
          <p:cNvSpPr>
            <a:spLocks noGrp="1" noChangeArrowheads="1"/>
          </p:cNvSpPr>
          <p:nvPr>
            <p:ph type="body" idx="1"/>
          </p:nvPr>
        </p:nvSpPr>
        <p:spPr/>
        <p:txBody>
          <a:bodyPr/>
          <a:lstStyle/>
          <a:p>
            <a:pPr eaLnBrk="1" hangingPunct="1">
              <a:lnSpc>
                <a:spcPct val="80000"/>
              </a:lnSpc>
            </a:pPr>
            <a:r>
              <a:rPr lang="en-IE" sz="1600" smtClean="0"/>
              <a:t>National Reform Programmes (NRPs) </a:t>
            </a:r>
          </a:p>
          <a:p>
            <a:pPr lvl="1" eaLnBrk="1" hangingPunct="1">
              <a:lnSpc>
                <a:spcPct val="80000"/>
              </a:lnSpc>
            </a:pPr>
            <a:r>
              <a:rPr lang="en-IE" sz="1400" smtClean="0"/>
              <a:t>means by which MS translate Europe 2020 objectives into national policies</a:t>
            </a:r>
            <a:endParaRPr lang="en-GB" sz="1400" smtClean="0"/>
          </a:p>
          <a:p>
            <a:pPr eaLnBrk="1" hangingPunct="1">
              <a:lnSpc>
                <a:spcPct val="80000"/>
              </a:lnSpc>
            </a:pPr>
            <a:endParaRPr lang="en-GB" sz="1600" smtClean="0"/>
          </a:p>
          <a:p>
            <a:pPr eaLnBrk="1" hangingPunct="1">
              <a:lnSpc>
                <a:spcPct val="80000"/>
              </a:lnSpc>
            </a:pPr>
            <a:r>
              <a:rPr lang="en-GB" sz="1600" smtClean="0"/>
              <a:t>Dominant theme in many 2011 NRPs was to diminish public finance deficit and support economic growth</a:t>
            </a:r>
          </a:p>
          <a:p>
            <a:pPr lvl="1" eaLnBrk="1" hangingPunct="1">
              <a:lnSpc>
                <a:spcPct val="80000"/>
              </a:lnSpc>
            </a:pPr>
            <a:r>
              <a:rPr lang="en-GB" sz="1400" smtClean="0"/>
              <a:t>social inclusion a very subsidiary or minor role</a:t>
            </a:r>
          </a:p>
          <a:p>
            <a:pPr eaLnBrk="1" hangingPunct="1">
              <a:lnSpc>
                <a:spcPct val="80000"/>
              </a:lnSpc>
            </a:pPr>
            <a:endParaRPr lang="en-GB" sz="1600" smtClean="0"/>
          </a:p>
          <a:p>
            <a:pPr eaLnBrk="1" hangingPunct="1">
              <a:lnSpc>
                <a:spcPct val="80000"/>
              </a:lnSpc>
            </a:pPr>
            <a:r>
              <a:rPr lang="en-GB" sz="1600" smtClean="0"/>
              <a:t>Narrow approach</a:t>
            </a:r>
          </a:p>
          <a:p>
            <a:pPr lvl="1" eaLnBrk="1" hangingPunct="1">
              <a:lnSpc>
                <a:spcPct val="80000"/>
              </a:lnSpc>
            </a:pPr>
            <a:r>
              <a:rPr lang="en-IE" sz="1400" smtClean="0"/>
              <a:t>Labour market inclusion and addressing educational disadvantage</a:t>
            </a:r>
          </a:p>
          <a:p>
            <a:pPr lvl="1" eaLnBrk="1" hangingPunct="1">
              <a:lnSpc>
                <a:spcPct val="80000"/>
              </a:lnSpc>
            </a:pPr>
            <a:r>
              <a:rPr lang="en-IE" sz="1400" smtClean="0"/>
              <a:t>Very limited efforts to address </a:t>
            </a:r>
            <a:r>
              <a:rPr lang="en-GB" sz="1400" smtClean="0"/>
              <a:t>income adequacy (esp. adequacy of social benefits and low wage and insecure employment)</a:t>
            </a:r>
          </a:p>
          <a:p>
            <a:pPr lvl="2" eaLnBrk="1" hangingPunct="1">
              <a:lnSpc>
                <a:spcPct val="80000"/>
              </a:lnSpc>
            </a:pPr>
            <a:r>
              <a:rPr lang="en-IE" sz="1200" smtClean="0"/>
              <a:t>“</a:t>
            </a:r>
            <a:r>
              <a:rPr lang="en-GB" sz="1200" smtClean="0"/>
              <a:t>key role played by social protection systems (and particularly the level of minimum payments) in reducing poverty and social exclusion goes largely unaddressed”</a:t>
            </a:r>
          </a:p>
          <a:p>
            <a:pPr lvl="1" eaLnBrk="1" hangingPunct="1">
              <a:lnSpc>
                <a:spcPct val="80000"/>
              </a:lnSpc>
            </a:pPr>
            <a:r>
              <a:rPr lang="en-GB" sz="1400" smtClean="0"/>
              <a:t>Very limited attention to access to high quality services: health, social services, housing and environment</a:t>
            </a:r>
          </a:p>
          <a:p>
            <a:pPr lvl="1" eaLnBrk="1" hangingPunct="1">
              <a:lnSpc>
                <a:spcPct val="80000"/>
              </a:lnSpc>
            </a:pPr>
            <a:r>
              <a:rPr lang="en-GB" sz="1400" smtClean="0"/>
              <a:t>Lack of a comprehensive &amp; </a:t>
            </a:r>
            <a:r>
              <a:rPr lang="en-GB" sz="1400" i="1" smtClean="0"/>
              <a:t>active inclusion </a:t>
            </a:r>
            <a:r>
              <a:rPr lang="en-GB" sz="1400" smtClean="0"/>
              <a:t>approach</a:t>
            </a:r>
          </a:p>
          <a:p>
            <a:pPr eaLnBrk="1" hangingPunct="1">
              <a:lnSpc>
                <a:spcPct val="80000"/>
              </a:lnSpc>
            </a:pPr>
            <a:endParaRPr lang="en-GB" sz="1600" smtClean="0"/>
          </a:p>
          <a:p>
            <a:pPr eaLnBrk="1" hangingPunct="1">
              <a:lnSpc>
                <a:spcPct val="80000"/>
              </a:lnSpc>
            </a:pPr>
            <a:r>
              <a:rPr lang="en-GB" sz="1600" smtClean="0"/>
              <a:t>Stability and Convergence Programmes (set out medium term budgetary plans) get greater attention than NRPs</a:t>
            </a:r>
            <a:endParaRPr lang="en-IE" sz="1600" smtClean="0"/>
          </a:p>
          <a:p>
            <a:pPr lvl="1" eaLnBrk="1" hangingPunct="1">
              <a:lnSpc>
                <a:spcPct val="80000"/>
              </a:lnSpc>
              <a:buFontTx/>
              <a:buNone/>
            </a:pPr>
            <a:endParaRPr lang="en-GB" sz="1400" i="1"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IE" smtClean="0"/>
              <a:t>2012 NRPs</a:t>
            </a:r>
            <a:endParaRPr lang="en-GB" smtClean="0"/>
          </a:p>
        </p:txBody>
      </p:sp>
      <p:sp>
        <p:nvSpPr>
          <p:cNvPr id="77826" name="Rectangle 3"/>
          <p:cNvSpPr>
            <a:spLocks noGrp="1" noChangeArrowheads="1"/>
          </p:cNvSpPr>
          <p:nvPr>
            <p:ph type="body" idx="1"/>
          </p:nvPr>
        </p:nvSpPr>
        <p:spPr/>
        <p:txBody>
          <a:bodyPr/>
          <a:lstStyle/>
          <a:p>
            <a:pPr eaLnBrk="1" hangingPunct="1">
              <a:lnSpc>
                <a:spcPct val="80000"/>
              </a:lnSpc>
            </a:pPr>
            <a:r>
              <a:rPr lang="en-IE" sz="2000" smtClean="0"/>
              <a:t>MS asked to make “Tackling unemployment and the social consequences of the crisis” one of 5 priorities</a:t>
            </a:r>
          </a:p>
          <a:p>
            <a:pPr lvl="1" eaLnBrk="1" hangingPunct="1">
              <a:lnSpc>
                <a:spcPct val="80000"/>
              </a:lnSpc>
            </a:pPr>
            <a:r>
              <a:rPr lang="en-IE" sz="1800" smtClean="0"/>
              <a:t>mobilising labour for growth &amp; supporting employment (esp.young)</a:t>
            </a:r>
          </a:p>
          <a:p>
            <a:pPr lvl="1" eaLnBrk="1" hangingPunct="1">
              <a:lnSpc>
                <a:spcPct val="80000"/>
              </a:lnSpc>
            </a:pPr>
            <a:r>
              <a:rPr lang="en-IE" sz="1800" smtClean="0"/>
              <a:t>further improving effectiveness of social protection systems</a:t>
            </a:r>
          </a:p>
          <a:p>
            <a:pPr lvl="1" eaLnBrk="1" hangingPunct="1">
              <a:lnSpc>
                <a:spcPct val="80000"/>
              </a:lnSpc>
            </a:pPr>
            <a:r>
              <a:rPr lang="en-IE" sz="1800" smtClean="0"/>
              <a:t>implementation of active inclusion strategies</a:t>
            </a:r>
          </a:p>
          <a:p>
            <a:pPr lvl="1" eaLnBrk="1" hangingPunct="1">
              <a:lnSpc>
                <a:spcPct val="80000"/>
              </a:lnSpc>
            </a:pPr>
            <a:r>
              <a:rPr lang="en-IE" sz="1800" smtClean="0"/>
              <a:t>ensuring access to services supporting integration in the labour market and in society (incl. access to affordable housing)</a:t>
            </a:r>
          </a:p>
          <a:p>
            <a:pPr eaLnBrk="1" hangingPunct="1">
              <a:lnSpc>
                <a:spcPct val="80000"/>
              </a:lnSpc>
            </a:pPr>
            <a:endParaRPr lang="en-IE" sz="2000" smtClean="0"/>
          </a:p>
          <a:p>
            <a:pPr eaLnBrk="1" hangingPunct="1">
              <a:lnSpc>
                <a:spcPct val="80000"/>
              </a:lnSpc>
            </a:pPr>
            <a:r>
              <a:rPr lang="en-IE" sz="2000" smtClean="0"/>
              <a:t>2012 NRPs continue same pattern (initial impression)</a:t>
            </a:r>
          </a:p>
          <a:p>
            <a:pPr lvl="1" eaLnBrk="1" hangingPunct="1">
              <a:lnSpc>
                <a:spcPct val="80000"/>
              </a:lnSpc>
            </a:pPr>
            <a:r>
              <a:rPr lang="de-DE" sz="1800" smtClean="0"/>
              <a:t>too much focus on financial consolidation and competitiveness to the detriment of tackling (increasing) poverty and social exclusion</a:t>
            </a:r>
            <a:r>
              <a:rPr lang="en-GB" sz="1800" smtClean="0"/>
              <a:t> </a:t>
            </a:r>
          </a:p>
          <a:p>
            <a:pPr lvl="1" eaLnBrk="1" hangingPunct="1">
              <a:lnSpc>
                <a:spcPct val="80000"/>
              </a:lnSpc>
            </a:pPr>
            <a:r>
              <a:rPr lang="en-IE" sz="1800" smtClean="0"/>
              <a:t>More focus on tackling unemployment than social consequences</a:t>
            </a:r>
            <a:endParaRPr lang="en-GB" sz="1800" smtClean="0"/>
          </a:p>
          <a:p>
            <a:pPr lvl="2" eaLnBrk="1" hangingPunct="1">
              <a:lnSpc>
                <a:spcPct val="80000"/>
              </a:lnSpc>
            </a:pPr>
            <a:r>
              <a:rPr lang="en-IE" sz="1600" smtClean="0"/>
              <a:t>narrow labour market  approach to inclusion</a:t>
            </a:r>
          </a:p>
          <a:p>
            <a:pPr lvl="2" eaLnBrk="1" hangingPunct="1">
              <a:lnSpc>
                <a:spcPct val="80000"/>
              </a:lnSpc>
            </a:pPr>
            <a:r>
              <a:rPr lang="en-IE" sz="1600" smtClean="0"/>
              <a:t>labour market measures often not sufficiently multi-dimensional</a:t>
            </a:r>
          </a:p>
          <a:p>
            <a:pPr lvl="2" eaLnBrk="1" hangingPunct="1">
              <a:lnSpc>
                <a:spcPct val="80000"/>
              </a:lnSpc>
            </a:pPr>
            <a:r>
              <a:rPr lang="en-IE" sz="1600" smtClean="0"/>
              <a:t>Social protection and access to services largely ignored (often worse)</a:t>
            </a:r>
          </a:p>
          <a:p>
            <a:pPr lvl="1" eaLnBrk="1" hangingPunct="1">
              <a:lnSpc>
                <a:spcPct val="80000"/>
              </a:lnSpc>
            </a:pPr>
            <a:r>
              <a:rPr lang="en-IE" sz="1800" smtClean="0"/>
              <a:t>very limited attention to those in most extreme situations</a:t>
            </a:r>
            <a:endParaRPr lang="en-GB" sz="18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468313" y="404813"/>
            <a:ext cx="8229600" cy="1143000"/>
          </a:xfrm>
        </p:spPr>
        <p:txBody>
          <a:bodyPr/>
          <a:lstStyle/>
          <a:p>
            <a:pPr eaLnBrk="1" hangingPunct="1"/>
            <a:r>
              <a:rPr lang="en-IE" sz="4000" b="1" i="1" smtClean="0"/>
              <a:t/>
            </a:r>
            <a:br>
              <a:rPr lang="en-IE" sz="4000" b="1" i="1" smtClean="0"/>
            </a:br>
            <a:r>
              <a:rPr lang="en-IE" sz="4000" b="1" smtClean="0">
                <a:solidFill>
                  <a:schemeClr val="accent2"/>
                </a:solidFill>
              </a:rPr>
              <a:t>More systematic reporting &amp; monitoring</a:t>
            </a:r>
            <a:r>
              <a:rPr lang="en-IE" sz="4000" b="1" i="1" smtClean="0"/>
              <a:t/>
            </a:r>
            <a:br>
              <a:rPr lang="en-IE" sz="4000" b="1" i="1" smtClean="0"/>
            </a:br>
            <a:endParaRPr lang="en-GB" sz="4000" b="1" i="1" smtClean="0"/>
          </a:p>
        </p:txBody>
      </p:sp>
      <p:sp>
        <p:nvSpPr>
          <p:cNvPr id="78850" name="Rectangle 3"/>
          <p:cNvSpPr>
            <a:spLocks noGrp="1" noChangeArrowheads="1"/>
          </p:cNvSpPr>
          <p:nvPr>
            <p:ph type="body" idx="1"/>
          </p:nvPr>
        </p:nvSpPr>
        <p:spPr>
          <a:xfrm>
            <a:off x="395288" y="2133600"/>
            <a:ext cx="8229600" cy="4525963"/>
          </a:xfrm>
        </p:spPr>
        <p:txBody>
          <a:bodyPr/>
          <a:lstStyle/>
          <a:p>
            <a:pPr eaLnBrk="1" hangingPunct="1">
              <a:lnSpc>
                <a:spcPct val="80000"/>
              </a:lnSpc>
            </a:pPr>
            <a:r>
              <a:rPr lang="en-IE" sz="2400" b="1" smtClean="0"/>
              <a:t>European semester</a:t>
            </a:r>
          </a:p>
          <a:p>
            <a:pPr lvl="1" eaLnBrk="1" hangingPunct="1">
              <a:lnSpc>
                <a:spcPct val="80000"/>
              </a:lnSpc>
            </a:pPr>
            <a:r>
              <a:rPr lang="en-IE" sz="2000" smtClean="0"/>
              <a:t>Annual growth survey (AGS) </a:t>
            </a:r>
            <a:r>
              <a:rPr lang="en-IE" sz="2000" smtClean="0">
                <a:solidFill>
                  <a:schemeClr val="accent2"/>
                </a:solidFill>
              </a:rPr>
              <a:t>(Nov/Dec)</a:t>
            </a:r>
            <a:endParaRPr lang="en-IE" sz="2000" smtClean="0"/>
          </a:p>
          <a:p>
            <a:pPr lvl="2" eaLnBrk="1" hangingPunct="1">
              <a:lnSpc>
                <a:spcPct val="80000"/>
              </a:lnSpc>
            </a:pPr>
            <a:r>
              <a:rPr lang="en-GB" sz="1800" smtClean="0"/>
              <a:t>a review/forecast (macroeconomic/thematic/fiscal surveillance) </a:t>
            </a:r>
          </a:p>
          <a:p>
            <a:pPr lvl="2" eaLnBrk="1" hangingPunct="1">
              <a:lnSpc>
                <a:spcPct val="80000"/>
              </a:lnSpc>
              <a:buFontTx/>
              <a:buNone/>
            </a:pPr>
            <a:r>
              <a:rPr lang="en-IE" sz="1800" b="1" smtClean="0">
                <a:solidFill>
                  <a:srgbClr val="CC3300"/>
                </a:solidFill>
              </a:rPr>
              <a:t>↓</a:t>
            </a:r>
          </a:p>
          <a:p>
            <a:pPr lvl="1" eaLnBrk="1" hangingPunct="1">
              <a:lnSpc>
                <a:spcPct val="80000"/>
              </a:lnSpc>
            </a:pPr>
            <a:r>
              <a:rPr lang="en-IE" sz="2000" smtClean="0"/>
              <a:t>Spring European Council</a:t>
            </a:r>
          </a:p>
          <a:p>
            <a:pPr lvl="2" eaLnBrk="1" hangingPunct="1">
              <a:lnSpc>
                <a:spcPct val="80000"/>
              </a:lnSpc>
            </a:pPr>
            <a:r>
              <a:rPr lang="en-GB" sz="1800" smtClean="0"/>
              <a:t>takes stock: (overall macroeconomic situation; progress towards 5 EU targets &amp;  flagships)</a:t>
            </a:r>
          </a:p>
          <a:p>
            <a:pPr lvl="2" eaLnBrk="1" hangingPunct="1">
              <a:lnSpc>
                <a:spcPct val="80000"/>
              </a:lnSpc>
            </a:pPr>
            <a:r>
              <a:rPr lang="en-GB" sz="1800" smtClean="0"/>
              <a:t>agrees policy orientations</a:t>
            </a:r>
          </a:p>
          <a:p>
            <a:pPr lvl="2" eaLnBrk="1" hangingPunct="1">
              <a:lnSpc>
                <a:spcPct val="80000"/>
              </a:lnSpc>
              <a:buFontTx/>
              <a:buNone/>
            </a:pPr>
            <a:r>
              <a:rPr lang="en-IE" sz="1800" b="1" smtClean="0">
                <a:solidFill>
                  <a:srgbClr val="CC3300"/>
                </a:solidFill>
              </a:rPr>
              <a:t>↓</a:t>
            </a:r>
            <a:endParaRPr lang="en-GB" sz="1800" b="1" smtClean="0">
              <a:solidFill>
                <a:srgbClr val="CC3300"/>
              </a:solidFill>
            </a:endParaRPr>
          </a:p>
          <a:p>
            <a:pPr lvl="1" eaLnBrk="1" hangingPunct="1">
              <a:lnSpc>
                <a:spcPct val="80000"/>
              </a:lnSpc>
            </a:pPr>
            <a:r>
              <a:rPr lang="en-GB" sz="2000" smtClean="0"/>
              <a:t>Stability and Convergence Programmes &amp; </a:t>
            </a:r>
            <a:r>
              <a:rPr lang="en-IE" sz="2000" smtClean="0"/>
              <a:t>National Reform Programmes</a:t>
            </a:r>
          </a:p>
          <a:p>
            <a:pPr lvl="2" eaLnBrk="1" hangingPunct="1">
              <a:lnSpc>
                <a:spcPct val="80000"/>
              </a:lnSpc>
              <a:buFontTx/>
              <a:buNone/>
            </a:pPr>
            <a:r>
              <a:rPr lang="en-IE" sz="1800" b="1" smtClean="0">
                <a:solidFill>
                  <a:srgbClr val="CC3300"/>
                </a:solidFill>
              </a:rPr>
              <a:t>↓</a:t>
            </a:r>
          </a:p>
          <a:p>
            <a:pPr lvl="1" eaLnBrk="1" hangingPunct="1">
              <a:lnSpc>
                <a:spcPct val="80000"/>
              </a:lnSpc>
            </a:pPr>
            <a:r>
              <a:rPr lang="en-IE" sz="2000" smtClean="0"/>
              <a:t>Commission assessment </a:t>
            </a:r>
          </a:p>
          <a:p>
            <a:pPr lvl="2" eaLnBrk="1" hangingPunct="1">
              <a:lnSpc>
                <a:spcPct val="80000"/>
              </a:lnSpc>
              <a:buFontTx/>
              <a:buNone/>
            </a:pPr>
            <a:r>
              <a:rPr lang="en-IE" sz="1800" b="1" smtClean="0">
                <a:solidFill>
                  <a:srgbClr val="CC3300"/>
                </a:solidFill>
              </a:rPr>
              <a:t>↓</a:t>
            </a:r>
          </a:p>
          <a:p>
            <a:pPr lvl="1" eaLnBrk="1" hangingPunct="1">
              <a:lnSpc>
                <a:spcPct val="80000"/>
              </a:lnSpc>
            </a:pPr>
            <a:r>
              <a:rPr lang="en-IE" sz="2000" smtClean="0"/>
              <a:t>Country Specific Recommendations</a:t>
            </a:r>
          </a:p>
          <a:p>
            <a:pPr eaLnBrk="1" hangingPunct="1">
              <a:lnSpc>
                <a:spcPct val="80000"/>
              </a:lnSpc>
            </a:pPr>
            <a:endParaRPr lang="en-IE" sz="2400" smtClean="0"/>
          </a:p>
          <a:p>
            <a:pPr eaLnBrk="1" hangingPunct="1">
              <a:lnSpc>
                <a:spcPct val="80000"/>
              </a:lnSpc>
            </a:pPr>
            <a:endParaRPr lang="en-GB" sz="2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IE" smtClean="0"/>
              <a:t>What has happened?</a:t>
            </a:r>
            <a:endParaRPr lang="en-GB" smtClean="0"/>
          </a:p>
        </p:txBody>
      </p:sp>
      <p:sp>
        <p:nvSpPr>
          <p:cNvPr id="79874" name="Rectangle 3"/>
          <p:cNvSpPr>
            <a:spLocks noGrp="1" noChangeArrowheads="1"/>
          </p:cNvSpPr>
          <p:nvPr>
            <p:ph type="body" idx="1"/>
          </p:nvPr>
        </p:nvSpPr>
        <p:spPr/>
        <p:txBody>
          <a:bodyPr/>
          <a:lstStyle/>
          <a:p>
            <a:pPr eaLnBrk="1" hangingPunct="1">
              <a:lnSpc>
                <a:spcPct val="90000"/>
              </a:lnSpc>
            </a:pPr>
            <a:r>
              <a:rPr lang="en-IE" sz="2400" smtClean="0"/>
              <a:t>Social inclusion still fairly peripheral </a:t>
            </a:r>
          </a:p>
          <a:p>
            <a:pPr lvl="1" eaLnBrk="1" hangingPunct="1">
              <a:lnSpc>
                <a:spcPct val="90000"/>
              </a:lnSpc>
            </a:pPr>
            <a:r>
              <a:rPr lang="en-IE" sz="2000" smtClean="0"/>
              <a:t>Slightly more in 2012 Semester</a:t>
            </a:r>
          </a:p>
          <a:p>
            <a:pPr lvl="1" eaLnBrk="1" hangingPunct="1">
              <a:lnSpc>
                <a:spcPct val="90000"/>
              </a:lnSpc>
            </a:pPr>
            <a:r>
              <a:rPr lang="en-IE" sz="2000" smtClean="0"/>
              <a:t>Some recognition in 2012 AGS and Council Conclusions</a:t>
            </a:r>
          </a:p>
          <a:p>
            <a:pPr eaLnBrk="1" hangingPunct="1">
              <a:lnSpc>
                <a:spcPct val="90000"/>
              </a:lnSpc>
            </a:pPr>
            <a:endParaRPr lang="en-IE" sz="2400" smtClean="0"/>
          </a:p>
          <a:p>
            <a:pPr eaLnBrk="1" hangingPunct="1">
              <a:lnSpc>
                <a:spcPct val="90000"/>
              </a:lnSpc>
            </a:pPr>
            <a:r>
              <a:rPr lang="en-IE" sz="2400" smtClean="0"/>
              <a:t>Few Country Specific Recommendations </a:t>
            </a:r>
          </a:p>
          <a:p>
            <a:pPr lvl="1" eaLnBrk="1" hangingPunct="1">
              <a:lnSpc>
                <a:spcPct val="90000"/>
              </a:lnSpc>
            </a:pPr>
            <a:r>
              <a:rPr lang="en-GB" sz="2000" smtClean="0"/>
              <a:t>2: poverty/social exclusion (BG and EE)</a:t>
            </a:r>
          </a:p>
          <a:p>
            <a:pPr lvl="1" eaLnBrk="1" hangingPunct="1">
              <a:lnSpc>
                <a:spcPct val="90000"/>
              </a:lnSpc>
            </a:pPr>
            <a:r>
              <a:rPr lang="en-GB" sz="2000" smtClean="0"/>
              <a:t>7: integration of vulnerable people into the labour market (BE, CY, DE, DK, FR, MT and PL)</a:t>
            </a:r>
            <a:endParaRPr lang="en-IE" sz="2000" smtClean="0"/>
          </a:p>
          <a:p>
            <a:pPr lvl="1" eaLnBrk="1" hangingPunct="1">
              <a:lnSpc>
                <a:spcPct val="90000"/>
              </a:lnSpc>
            </a:pPr>
            <a:r>
              <a:rPr lang="en-IE" sz="2000" smtClean="0"/>
              <a:t>2012???</a:t>
            </a:r>
            <a:endParaRPr lang="en-GB" sz="2000" smtClean="0"/>
          </a:p>
          <a:p>
            <a:pPr lvl="1" eaLnBrk="1" hangingPunct="1">
              <a:lnSpc>
                <a:spcPct val="90000"/>
              </a:lnSpc>
            </a:pPr>
            <a:endParaRPr lang="en-IE" sz="2000" smtClean="0"/>
          </a:p>
          <a:p>
            <a:pPr eaLnBrk="1" hangingPunct="1">
              <a:lnSpc>
                <a:spcPct val="90000"/>
              </a:lnSpc>
            </a:pPr>
            <a:r>
              <a:rPr lang="en-IE" sz="2400" smtClean="0"/>
              <a:t>Data limitations for poverty and social exclusion limits monitoring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IE" sz="4000" b="1" smtClean="0">
                <a:solidFill>
                  <a:schemeClr val="accent2"/>
                </a:solidFill>
              </a:rPr>
              <a:t>Better governance</a:t>
            </a:r>
            <a:br>
              <a:rPr lang="en-IE" sz="4000" b="1" smtClean="0">
                <a:solidFill>
                  <a:schemeClr val="accent2"/>
                </a:solidFill>
              </a:rPr>
            </a:br>
            <a:endParaRPr lang="en-GB" sz="4000" b="1" smtClean="0">
              <a:solidFill>
                <a:schemeClr val="accent2"/>
              </a:solidFill>
            </a:endParaRPr>
          </a:p>
        </p:txBody>
      </p:sp>
      <p:sp>
        <p:nvSpPr>
          <p:cNvPr id="80898" name="Rectangle 3"/>
          <p:cNvSpPr>
            <a:spLocks noGrp="1" noChangeArrowheads="1"/>
          </p:cNvSpPr>
          <p:nvPr>
            <p:ph type="body" idx="1"/>
          </p:nvPr>
        </p:nvSpPr>
        <p:spPr>
          <a:xfrm>
            <a:off x="468313" y="1312863"/>
            <a:ext cx="8229600" cy="5545137"/>
          </a:xfrm>
        </p:spPr>
        <p:txBody>
          <a:bodyPr/>
          <a:lstStyle/>
          <a:p>
            <a:pPr eaLnBrk="1" hangingPunct="1">
              <a:lnSpc>
                <a:spcPct val="80000"/>
              </a:lnSpc>
            </a:pPr>
            <a:r>
              <a:rPr lang="en-GB" sz="1600" b="1" i="1" smtClean="0">
                <a:solidFill>
                  <a:schemeClr val="accent2"/>
                </a:solidFill>
              </a:rPr>
              <a:t>European Platform Against Poverty and Social Exclusion</a:t>
            </a:r>
            <a:endParaRPr lang="en-GB" sz="1600" b="1" smtClean="0">
              <a:solidFill>
                <a:schemeClr val="accent2"/>
              </a:solidFill>
            </a:endParaRPr>
          </a:p>
          <a:p>
            <a:pPr lvl="1" eaLnBrk="1" hangingPunct="1">
              <a:lnSpc>
                <a:spcPct val="80000"/>
              </a:lnSpc>
            </a:pPr>
            <a:r>
              <a:rPr lang="en-GB" sz="1400" smtClean="0">
                <a:solidFill>
                  <a:srgbClr val="000000"/>
                </a:solidFill>
              </a:rPr>
              <a:t>one of 7 Europe 2020 flagship initiatives</a:t>
            </a:r>
            <a:endParaRPr lang="en-GB" sz="1400" smtClean="0"/>
          </a:p>
          <a:p>
            <a:pPr lvl="1" eaLnBrk="1" hangingPunct="1">
              <a:lnSpc>
                <a:spcPct val="80000"/>
              </a:lnSpc>
            </a:pPr>
            <a:r>
              <a:rPr lang="en-GB" sz="1400" smtClean="0"/>
              <a:t>set out actions to reach the</a:t>
            </a:r>
            <a:r>
              <a:rPr lang="en-GB" sz="1400" smtClean="0">
                <a:solidFill>
                  <a:srgbClr val="000000"/>
                </a:solidFill>
              </a:rPr>
              <a:t> EU social inclusion target. </a:t>
            </a:r>
          </a:p>
          <a:p>
            <a:pPr lvl="1" eaLnBrk="1" hangingPunct="1">
              <a:lnSpc>
                <a:spcPct val="80000"/>
              </a:lnSpc>
              <a:buFontTx/>
              <a:buNone/>
            </a:pPr>
            <a:r>
              <a:rPr lang="en-IE" sz="1800" u="sng" smtClean="0">
                <a:solidFill>
                  <a:srgbClr val="CC3300"/>
                </a:solidFill>
              </a:rPr>
              <a:t>but</a:t>
            </a:r>
            <a:endParaRPr lang="en-GB" sz="1800" u="sng" smtClean="0">
              <a:solidFill>
                <a:srgbClr val="CC3300"/>
              </a:solidFill>
            </a:endParaRPr>
          </a:p>
          <a:p>
            <a:pPr lvl="1" eaLnBrk="1" hangingPunct="1">
              <a:lnSpc>
                <a:spcPct val="80000"/>
              </a:lnSpc>
            </a:pPr>
            <a:r>
              <a:rPr lang="en-GB" sz="1400" smtClean="0">
                <a:solidFill>
                  <a:srgbClr val="000000"/>
                </a:solidFill>
              </a:rPr>
              <a:t>Still VERY vague</a:t>
            </a:r>
          </a:p>
          <a:p>
            <a:pPr eaLnBrk="1" hangingPunct="1">
              <a:lnSpc>
                <a:spcPct val="80000"/>
              </a:lnSpc>
            </a:pPr>
            <a:endParaRPr lang="en-IE" sz="1600" smtClean="0"/>
          </a:p>
          <a:p>
            <a:pPr eaLnBrk="1" hangingPunct="1">
              <a:lnSpc>
                <a:spcPct val="80000"/>
              </a:lnSpc>
            </a:pPr>
            <a:r>
              <a:rPr lang="en-IE" sz="1600" b="1" smtClean="0">
                <a:solidFill>
                  <a:schemeClr val="accent2"/>
                </a:solidFill>
              </a:rPr>
              <a:t>Involvement of actors</a:t>
            </a:r>
          </a:p>
          <a:p>
            <a:pPr lvl="1" eaLnBrk="1" hangingPunct="1">
              <a:lnSpc>
                <a:spcPct val="80000"/>
              </a:lnSpc>
            </a:pPr>
            <a:r>
              <a:rPr lang="en-GB" sz="1800" smtClean="0"/>
              <a:t>in preparing their NRPs (and NSRs) Member States have been urged to involve concerned parties: </a:t>
            </a:r>
          </a:p>
          <a:p>
            <a:pPr lvl="2" eaLnBrk="1" hangingPunct="1">
              <a:lnSpc>
                <a:spcPct val="80000"/>
              </a:lnSpc>
            </a:pPr>
            <a:r>
              <a:rPr lang="en-GB" sz="1600" i="1" smtClean="0"/>
              <a:t>“Social partners and representatives of civil society shall also be consulted in the preparation of the NRPs and involved in the follow up, as relevant and in line with national practices”.</a:t>
            </a:r>
            <a:r>
              <a:rPr lang="en-GB" sz="1600" smtClean="0"/>
              <a:t> </a:t>
            </a:r>
            <a:endParaRPr lang="en-IE" sz="1200" smtClean="0"/>
          </a:p>
          <a:p>
            <a:pPr lvl="1" eaLnBrk="1" hangingPunct="1">
              <a:lnSpc>
                <a:spcPct val="80000"/>
              </a:lnSpc>
              <a:buFontTx/>
              <a:buNone/>
            </a:pPr>
            <a:r>
              <a:rPr lang="en-IE" sz="1800" u="sng" smtClean="0">
                <a:solidFill>
                  <a:srgbClr val="CC3300"/>
                </a:solidFill>
              </a:rPr>
              <a:t>but</a:t>
            </a:r>
          </a:p>
          <a:p>
            <a:pPr lvl="1" eaLnBrk="1" hangingPunct="1">
              <a:lnSpc>
                <a:spcPct val="80000"/>
              </a:lnSpc>
            </a:pPr>
            <a:r>
              <a:rPr lang="en-IE" sz="1400" smtClean="0"/>
              <a:t>disappointing – less than with previous NRSPSI</a:t>
            </a:r>
          </a:p>
          <a:p>
            <a:pPr lvl="1" eaLnBrk="1" hangingPunct="1">
              <a:lnSpc>
                <a:spcPct val="80000"/>
              </a:lnSpc>
            </a:pPr>
            <a:endParaRPr lang="en-IE" sz="1400" smtClean="0"/>
          </a:p>
          <a:p>
            <a:pPr eaLnBrk="1" hangingPunct="1">
              <a:lnSpc>
                <a:spcPct val="80000"/>
              </a:lnSpc>
            </a:pPr>
            <a:r>
              <a:rPr lang="en-IE" sz="1600" b="1" smtClean="0">
                <a:solidFill>
                  <a:schemeClr val="accent2"/>
                </a:solidFill>
              </a:rPr>
              <a:t>Stronger links across policy areas</a:t>
            </a:r>
          </a:p>
          <a:p>
            <a:pPr lvl="1" eaLnBrk="1" hangingPunct="1">
              <a:lnSpc>
                <a:spcPct val="80000"/>
              </a:lnSpc>
            </a:pPr>
            <a:r>
              <a:rPr lang="en-IE" sz="1400" smtClean="0"/>
              <a:t>Starting to happen (Roma – educational disadvantage – health - employment)</a:t>
            </a:r>
          </a:p>
          <a:p>
            <a:pPr lvl="1" eaLnBrk="1" hangingPunct="1">
              <a:lnSpc>
                <a:spcPct val="80000"/>
              </a:lnSpc>
            </a:pPr>
            <a:r>
              <a:rPr lang="en-IE" sz="1400" smtClean="0"/>
              <a:t>Long way to go</a:t>
            </a:r>
          </a:p>
          <a:p>
            <a:pPr lvl="1" eaLnBrk="1" hangingPunct="1">
              <a:lnSpc>
                <a:spcPct val="80000"/>
              </a:lnSpc>
            </a:pPr>
            <a:endParaRPr lang="en-IE" sz="1400" smtClean="0"/>
          </a:p>
          <a:p>
            <a:pPr eaLnBrk="1" hangingPunct="1">
              <a:lnSpc>
                <a:spcPct val="80000"/>
              </a:lnSpc>
            </a:pPr>
            <a:r>
              <a:rPr lang="en-IE" sz="1600" b="1" smtClean="0">
                <a:solidFill>
                  <a:schemeClr val="accent2"/>
                </a:solidFill>
              </a:rPr>
              <a:t>Enhanced exchange and innovation</a:t>
            </a:r>
          </a:p>
          <a:p>
            <a:pPr lvl="1" eaLnBrk="1" hangingPunct="1">
              <a:lnSpc>
                <a:spcPct val="80000"/>
              </a:lnSpc>
            </a:pPr>
            <a:r>
              <a:rPr lang="en-IE" sz="1400" smtClean="0"/>
              <a:t>continuing exchange (Peer Reviews, Networks, Reports)</a:t>
            </a:r>
          </a:p>
          <a:p>
            <a:pPr lvl="1" eaLnBrk="1" hangingPunct="1">
              <a:lnSpc>
                <a:spcPct val="80000"/>
              </a:lnSpc>
            </a:pPr>
            <a:r>
              <a:rPr lang="en-IE" sz="1400" smtClean="0"/>
              <a:t>initiative on social experimentation (but rather unclear)</a:t>
            </a:r>
          </a:p>
          <a:p>
            <a:pPr eaLnBrk="1" hangingPunct="1">
              <a:lnSpc>
                <a:spcPct val="80000"/>
              </a:lnSpc>
              <a:buFontTx/>
              <a:buNone/>
            </a:pPr>
            <a:endParaRPr lang="en-IE" sz="16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IE" sz="4000" b="1" smtClean="0">
                <a:solidFill>
                  <a:schemeClr val="accent2"/>
                </a:solidFill>
              </a:rPr>
              <a:t>More funds for social inclusion</a:t>
            </a:r>
            <a:br>
              <a:rPr lang="en-IE" sz="4000" b="1" smtClean="0">
                <a:solidFill>
                  <a:schemeClr val="accent2"/>
                </a:solidFill>
              </a:rPr>
            </a:br>
            <a:endParaRPr lang="en-GB" sz="4000" smtClean="0">
              <a:solidFill>
                <a:schemeClr val="accent2"/>
              </a:solidFill>
            </a:endParaRPr>
          </a:p>
        </p:txBody>
      </p:sp>
      <p:sp>
        <p:nvSpPr>
          <p:cNvPr id="81922" name="Rectangle 3"/>
          <p:cNvSpPr>
            <a:spLocks noGrp="1" noChangeArrowheads="1"/>
          </p:cNvSpPr>
          <p:nvPr>
            <p:ph type="body" idx="1"/>
          </p:nvPr>
        </p:nvSpPr>
        <p:spPr/>
        <p:txBody>
          <a:bodyPr/>
          <a:lstStyle/>
          <a:p>
            <a:pPr eaLnBrk="1" hangingPunct="1">
              <a:lnSpc>
                <a:spcPct val="90000"/>
              </a:lnSpc>
            </a:pPr>
            <a:r>
              <a:rPr lang="en-GB" sz="2800" smtClean="0"/>
              <a:t>Commission’s draft legislative package for the EU Cohesion Policy 2014-2020</a:t>
            </a:r>
          </a:p>
          <a:p>
            <a:pPr lvl="1" eaLnBrk="1" hangingPunct="1">
              <a:lnSpc>
                <a:spcPct val="90000"/>
              </a:lnSpc>
            </a:pPr>
            <a:r>
              <a:rPr lang="en-GB" sz="2400" smtClean="0"/>
              <a:t>increased ESF role in reducing poverty and social exclusion through an increased budget and a ring-fenced allocation of 20% to poverty and social exclusion reduction</a:t>
            </a:r>
          </a:p>
          <a:p>
            <a:pPr lvl="1" eaLnBrk="1" hangingPunct="1">
              <a:lnSpc>
                <a:spcPct val="90000"/>
              </a:lnSpc>
            </a:pPr>
            <a:r>
              <a:rPr lang="en-GB" sz="2400" smtClean="0"/>
              <a:t>promotion of a more bottom-up approach in the delivery of the Structural Funds, through community-led initiatives and simplified and more NGO-friendly delivery mechanisms</a:t>
            </a:r>
          </a:p>
          <a:p>
            <a:pPr lvl="1" eaLnBrk="1" hangingPunct="1">
              <a:lnSpc>
                <a:spcPct val="90000"/>
              </a:lnSpc>
              <a:buFontTx/>
              <a:buNone/>
            </a:pPr>
            <a:r>
              <a:rPr lang="en-IE" sz="2400" u="sng" smtClean="0">
                <a:solidFill>
                  <a:srgbClr val="CC3300"/>
                </a:solidFill>
              </a:rPr>
              <a:t>but</a:t>
            </a:r>
          </a:p>
          <a:p>
            <a:pPr lvl="1" eaLnBrk="1" hangingPunct="1">
              <a:lnSpc>
                <a:spcPct val="90000"/>
              </a:lnSpc>
            </a:pPr>
            <a:r>
              <a:rPr lang="en-IE" sz="2400" smtClean="0"/>
              <a:t>opposed by many Member States</a:t>
            </a:r>
            <a:endParaRPr lang="en-GB" sz="24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6"/>
          <p:cNvPicPr>
            <a:picLocks noGrp="1" noChangeAspect="1" noChangeArrowheads="1"/>
          </p:cNvPicPr>
          <p:nvPr>
            <p:ph idx="4294967295"/>
          </p:nvPr>
        </p:nvPicPr>
        <p:blipFill>
          <a:blip r:embed="rId2"/>
          <a:srcRect/>
          <a:stretch>
            <a:fillRect/>
          </a:stretch>
        </p:blipFill>
        <p:spPr>
          <a:xfrm>
            <a:off x="1739900" y="1600200"/>
            <a:ext cx="5664200" cy="4525963"/>
          </a:xfrm>
        </p:spPr>
      </p:pic>
    </p:spTree>
  </p:cSld>
  <p:clrMapOvr>
    <a:masterClrMapping/>
  </p:clrMapOvr>
  <p:transition advTm="321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68313" y="260350"/>
            <a:ext cx="8229600" cy="1143000"/>
          </a:xfrm>
        </p:spPr>
        <p:txBody>
          <a:bodyPr/>
          <a:lstStyle/>
          <a:p>
            <a:pPr eaLnBrk="1" hangingPunct="1"/>
            <a:r>
              <a:rPr lang="en-IE" smtClean="0">
                <a:solidFill>
                  <a:schemeClr val="accent2"/>
                </a:solidFill>
              </a:rPr>
              <a:t>Some positive developments</a:t>
            </a:r>
            <a:endParaRPr lang="en-GB" smtClean="0">
              <a:solidFill>
                <a:schemeClr val="accent2"/>
              </a:solidFill>
            </a:endParaRPr>
          </a:p>
        </p:txBody>
      </p:sp>
      <p:sp>
        <p:nvSpPr>
          <p:cNvPr id="82946" name="Rectangle 3"/>
          <p:cNvSpPr>
            <a:spLocks noGrp="1" noChangeArrowheads="1"/>
          </p:cNvSpPr>
          <p:nvPr>
            <p:ph type="body" idx="1"/>
          </p:nvPr>
        </p:nvSpPr>
        <p:spPr/>
        <p:txBody>
          <a:bodyPr/>
          <a:lstStyle/>
          <a:p>
            <a:pPr eaLnBrk="1" hangingPunct="1">
              <a:lnSpc>
                <a:spcPct val="80000"/>
              </a:lnSpc>
            </a:pPr>
            <a:r>
              <a:rPr lang="en-IE" sz="1800" smtClean="0"/>
              <a:t>Reinvigorated Social OMC and reaffirming common objectives on social protection &amp; social inclusion (EPSCO – June 2011)</a:t>
            </a:r>
          </a:p>
          <a:p>
            <a:pPr eaLnBrk="1" hangingPunct="1">
              <a:lnSpc>
                <a:spcPct val="80000"/>
              </a:lnSpc>
            </a:pPr>
            <a:endParaRPr lang="en-IE" sz="1800" smtClean="0"/>
          </a:p>
          <a:p>
            <a:pPr eaLnBrk="1" hangingPunct="1">
              <a:lnSpc>
                <a:spcPct val="80000"/>
              </a:lnSpc>
            </a:pPr>
            <a:r>
              <a:rPr lang="en-IE" sz="1800" smtClean="0"/>
              <a:t>National Strategy Reports to underpin NRPs</a:t>
            </a:r>
          </a:p>
          <a:p>
            <a:pPr eaLnBrk="1" hangingPunct="1">
              <a:lnSpc>
                <a:spcPct val="80000"/>
              </a:lnSpc>
            </a:pPr>
            <a:endParaRPr lang="en-IE" sz="1800" smtClean="0"/>
          </a:p>
          <a:p>
            <a:pPr eaLnBrk="1" hangingPunct="1">
              <a:lnSpc>
                <a:spcPct val="80000"/>
              </a:lnSpc>
            </a:pPr>
            <a:r>
              <a:rPr lang="en-IE" sz="1800" smtClean="0"/>
              <a:t>Increased effort by Commission (DG EMPL) &amp; SPC to use new social inclusion tools</a:t>
            </a:r>
          </a:p>
          <a:p>
            <a:pPr lvl="1" eaLnBrk="1" hangingPunct="1">
              <a:lnSpc>
                <a:spcPct val="80000"/>
              </a:lnSpc>
            </a:pPr>
            <a:r>
              <a:rPr lang="en-IE" sz="1600" smtClean="0"/>
              <a:t>closer monitoring of social dimension of NRPs</a:t>
            </a:r>
          </a:p>
          <a:p>
            <a:pPr lvl="2" eaLnBrk="1" hangingPunct="1">
              <a:lnSpc>
                <a:spcPct val="80000"/>
              </a:lnSpc>
            </a:pPr>
            <a:r>
              <a:rPr lang="en-GB" sz="1400" smtClean="0"/>
              <a:t>Joint Assessment Framework for monitoring the Employment guidelines under Europe 2020 </a:t>
            </a:r>
            <a:endParaRPr lang="en-IE" sz="1400" smtClean="0"/>
          </a:p>
          <a:p>
            <a:pPr lvl="1" eaLnBrk="1" hangingPunct="1">
              <a:lnSpc>
                <a:spcPct val="80000"/>
              </a:lnSpc>
            </a:pPr>
            <a:r>
              <a:rPr lang="en-IE" sz="1600" smtClean="0"/>
              <a:t>SPC February Opinion on 2012 Annual Growth Survey &amp; key messages to February EPSCO Council</a:t>
            </a:r>
          </a:p>
          <a:p>
            <a:pPr lvl="2" algn="just" eaLnBrk="1" hangingPunct="1">
              <a:lnSpc>
                <a:spcPct val="80000"/>
              </a:lnSpc>
            </a:pPr>
            <a:r>
              <a:rPr lang="en-GB" sz="1400" smtClean="0"/>
              <a:t>Improved resilience of social protection systems needed to withstand prolonged economic shocks</a:t>
            </a:r>
          </a:p>
          <a:p>
            <a:pPr lvl="2" algn="just" eaLnBrk="1" hangingPunct="1">
              <a:lnSpc>
                <a:spcPct val="80000"/>
              </a:lnSpc>
            </a:pPr>
            <a:r>
              <a:rPr lang="en-GB" sz="1400" smtClean="0"/>
              <a:t>Maintaining income support at adequate level is effective in offsetting worst effects of the crisis and in spurring aggregate demand</a:t>
            </a:r>
          </a:p>
          <a:p>
            <a:pPr lvl="2" algn="just" eaLnBrk="1" hangingPunct="1">
              <a:lnSpc>
                <a:spcPct val="80000"/>
              </a:lnSpc>
            </a:pPr>
            <a:r>
              <a:rPr lang="en-GB" sz="1400" smtClean="0"/>
              <a:t>Fighting unemployment through activation measures challenged by low job creation and insufficient implementation of active inclusion measures</a:t>
            </a:r>
          </a:p>
          <a:p>
            <a:pPr lvl="1" eaLnBrk="1" hangingPunct="1">
              <a:lnSpc>
                <a:spcPct val="80000"/>
              </a:lnSpc>
            </a:pPr>
            <a:r>
              <a:rPr lang="en-IE" sz="1600" smtClean="0"/>
              <a:t>proposal for </a:t>
            </a:r>
            <a:r>
              <a:rPr lang="en-IE" sz="1600" i="1" smtClean="0"/>
              <a:t>Social Performance Monitor</a:t>
            </a:r>
            <a:r>
              <a:rPr lang="en-IE" sz="1600" smtClean="0"/>
              <a:t> (to parallel </a:t>
            </a:r>
            <a:r>
              <a:rPr lang="en-IE" sz="1600" i="1" smtClean="0"/>
              <a:t>Employment Performance Monitor</a:t>
            </a:r>
            <a:r>
              <a:rPr lang="en-IE" sz="1600" smtClean="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IE" sz="4000" smtClean="0">
                <a:solidFill>
                  <a:schemeClr val="accent2"/>
                </a:solidFill>
              </a:rPr>
              <a:t>Some positive developments (cont)</a:t>
            </a:r>
            <a:endParaRPr lang="en-GB" sz="4000" smtClean="0">
              <a:solidFill>
                <a:schemeClr val="accent2"/>
              </a:solidFill>
            </a:endParaRPr>
          </a:p>
        </p:txBody>
      </p:sp>
      <p:sp>
        <p:nvSpPr>
          <p:cNvPr id="83970" name="Rectangle 3"/>
          <p:cNvSpPr>
            <a:spLocks noGrp="1" noChangeArrowheads="1"/>
          </p:cNvSpPr>
          <p:nvPr>
            <p:ph type="body" idx="1"/>
          </p:nvPr>
        </p:nvSpPr>
        <p:spPr/>
        <p:txBody>
          <a:bodyPr/>
          <a:lstStyle/>
          <a:p>
            <a:pPr lvl="1" eaLnBrk="1" hangingPunct="1">
              <a:lnSpc>
                <a:spcPct val="80000"/>
              </a:lnSpc>
            </a:pPr>
            <a:endParaRPr lang="en-IE" sz="1400" smtClean="0"/>
          </a:p>
          <a:p>
            <a:pPr eaLnBrk="1" hangingPunct="1">
              <a:lnSpc>
                <a:spcPct val="80000"/>
              </a:lnSpc>
            </a:pPr>
            <a:r>
              <a:rPr lang="en-IE" sz="1600" smtClean="0"/>
              <a:t>National Roma Integration Strategies</a:t>
            </a:r>
          </a:p>
          <a:p>
            <a:pPr eaLnBrk="1" hangingPunct="1">
              <a:lnSpc>
                <a:spcPct val="80000"/>
              </a:lnSpc>
            </a:pPr>
            <a:endParaRPr lang="en-IE" sz="1600" smtClean="0"/>
          </a:p>
          <a:p>
            <a:pPr eaLnBrk="1" hangingPunct="1">
              <a:lnSpc>
                <a:spcPct val="80000"/>
              </a:lnSpc>
            </a:pPr>
            <a:r>
              <a:rPr lang="en-IE" sz="1600" smtClean="0"/>
              <a:t>EU Agenda for the Rights of the Child</a:t>
            </a:r>
          </a:p>
          <a:p>
            <a:pPr eaLnBrk="1" hangingPunct="1">
              <a:lnSpc>
                <a:spcPct val="80000"/>
              </a:lnSpc>
            </a:pPr>
            <a:endParaRPr lang="en-IE" sz="1600" smtClean="0"/>
          </a:p>
          <a:p>
            <a:pPr eaLnBrk="1" hangingPunct="1">
              <a:lnSpc>
                <a:spcPct val="80000"/>
              </a:lnSpc>
            </a:pPr>
            <a:r>
              <a:rPr lang="en-IE" sz="1600" smtClean="0"/>
              <a:t>Evaluation of Active Inclusion in 2012</a:t>
            </a:r>
          </a:p>
          <a:p>
            <a:pPr eaLnBrk="1" hangingPunct="1">
              <a:lnSpc>
                <a:spcPct val="80000"/>
              </a:lnSpc>
            </a:pPr>
            <a:endParaRPr lang="en-IE" sz="1600" smtClean="0"/>
          </a:p>
          <a:p>
            <a:pPr eaLnBrk="1" hangingPunct="1">
              <a:lnSpc>
                <a:spcPct val="80000"/>
              </a:lnSpc>
            </a:pPr>
            <a:r>
              <a:rPr lang="en-IE" sz="1600" smtClean="0"/>
              <a:t>Recommendation on child poverty &amp; well-being in 2012</a:t>
            </a:r>
          </a:p>
          <a:p>
            <a:pPr eaLnBrk="1" hangingPunct="1">
              <a:lnSpc>
                <a:spcPct val="80000"/>
              </a:lnSpc>
            </a:pPr>
            <a:endParaRPr lang="en-IE" sz="1600" smtClean="0"/>
          </a:p>
          <a:p>
            <a:pPr eaLnBrk="1" hangingPunct="1">
              <a:lnSpc>
                <a:spcPct val="80000"/>
              </a:lnSpc>
            </a:pPr>
            <a:r>
              <a:rPr lang="en-IE" sz="1600" smtClean="0"/>
              <a:t>Call for tender on Minimum Income</a:t>
            </a:r>
          </a:p>
          <a:p>
            <a:pPr eaLnBrk="1" hangingPunct="1">
              <a:lnSpc>
                <a:spcPct val="80000"/>
              </a:lnSpc>
            </a:pPr>
            <a:endParaRPr lang="en-IE" sz="1600" smtClean="0"/>
          </a:p>
          <a:p>
            <a:pPr eaLnBrk="1" hangingPunct="1">
              <a:lnSpc>
                <a:spcPct val="80000"/>
              </a:lnSpc>
            </a:pPr>
            <a:r>
              <a:rPr lang="en-IE" sz="1600" smtClean="0"/>
              <a:t>Continuation of peer reviews, support for networks &amp; thematic approach (incl. homelessness)</a:t>
            </a:r>
          </a:p>
          <a:p>
            <a:pPr lvl="1" eaLnBrk="1" hangingPunct="1">
              <a:lnSpc>
                <a:spcPct val="80000"/>
              </a:lnSpc>
            </a:pPr>
            <a:r>
              <a:rPr lang="en-IE" sz="1400" smtClean="0"/>
              <a:t>Stakeholders group (EU Networks, Civil Society)</a:t>
            </a:r>
          </a:p>
          <a:p>
            <a:pPr eaLnBrk="1" hangingPunct="1">
              <a:lnSpc>
                <a:spcPct val="80000"/>
              </a:lnSpc>
            </a:pPr>
            <a:endParaRPr lang="en-IE" sz="1600" smtClean="0"/>
          </a:p>
          <a:p>
            <a:pPr eaLnBrk="1" hangingPunct="1">
              <a:lnSpc>
                <a:spcPct val="80000"/>
              </a:lnSpc>
            </a:pPr>
            <a:r>
              <a:rPr lang="de-DE" sz="1600" smtClean="0"/>
              <a:t>European Commission’s Conference on Inequalities in Europe and the Future of the Welfare State (December 2011)</a:t>
            </a:r>
            <a:endParaRPr lang="en-IE" sz="1600" smtClean="0"/>
          </a:p>
          <a:p>
            <a:pPr eaLnBrk="1" hangingPunct="1">
              <a:lnSpc>
                <a:spcPct val="80000"/>
              </a:lnSpc>
            </a:pPr>
            <a:endParaRPr lang="en-GB" sz="1600" smtClean="0"/>
          </a:p>
          <a:p>
            <a:pPr eaLnBrk="1" hangingPunct="1">
              <a:lnSpc>
                <a:spcPct val="80000"/>
              </a:lnSpc>
            </a:pPr>
            <a:endParaRPr lang="en-GB" sz="16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68313" y="0"/>
            <a:ext cx="8229600" cy="1143000"/>
          </a:xfrm>
        </p:spPr>
        <p:txBody>
          <a:bodyPr/>
          <a:lstStyle/>
          <a:p>
            <a:pPr eaLnBrk="1" hangingPunct="1"/>
            <a:r>
              <a:rPr lang="en-IE" b="1" smtClean="0">
                <a:solidFill>
                  <a:schemeClr val="accent2"/>
                </a:solidFill>
              </a:rPr>
              <a:t>Conclusions</a:t>
            </a:r>
            <a:endParaRPr lang="en-GB" b="1" smtClean="0">
              <a:solidFill>
                <a:schemeClr val="accent2"/>
              </a:solidFill>
            </a:endParaRPr>
          </a:p>
        </p:txBody>
      </p:sp>
      <p:sp>
        <p:nvSpPr>
          <p:cNvPr id="84994" name="Rectangle 3"/>
          <p:cNvSpPr>
            <a:spLocks noGrp="1" noChangeArrowheads="1"/>
          </p:cNvSpPr>
          <p:nvPr>
            <p:ph type="body" idx="1"/>
          </p:nvPr>
        </p:nvSpPr>
        <p:spPr>
          <a:xfrm>
            <a:off x="468313" y="1312863"/>
            <a:ext cx="8229600" cy="5545137"/>
          </a:xfrm>
        </p:spPr>
        <p:txBody>
          <a:bodyPr/>
          <a:lstStyle/>
          <a:p>
            <a:pPr eaLnBrk="1" hangingPunct="1">
              <a:lnSpc>
                <a:spcPct val="80000"/>
              </a:lnSpc>
            </a:pPr>
            <a:r>
              <a:rPr lang="en-IE" sz="1800" smtClean="0"/>
              <a:t>Economic crisis and financial consolidation (austerity) is increasing poverty, increasing racism and extremism, destroying people’s lives and destroying social Europe</a:t>
            </a:r>
          </a:p>
          <a:p>
            <a:pPr eaLnBrk="1" hangingPunct="1">
              <a:lnSpc>
                <a:spcPct val="80000"/>
              </a:lnSpc>
            </a:pPr>
            <a:endParaRPr lang="en-IE" sz="1800" smtClean="0"/>
          </a:p>
          <a:p>
            <a:pPr eaLnBrk="1" hangingPunct="1">
              <a:lnSpc>
                <a:spcPct val="80000"/>
              </a:lnSpc>
            </a:pPr>
            <a:r>
              <a:rPr lang="en-IE" sz="1800" smtClean="0"/>
              <a:t>Social dimension of </a:t>
            </a:r>
            <a:r>
              <a:rPr lang="en-IE" sz="1800" i="1" smtClean="0"/>
              <a:t>Europe 2020</a:t>
            </a:r>
            <a:r>
              <a:rPr lang="en-IE" sz="1800" smtClean="0"/>
              <a:t> still to be fully implemented and integrated into EU policy making</a:t>
            </a:r>
          </a:p>
          <a:p>
            <a:pPr lvl="1" eaLnBrk="1" hangingPunct="1">
              <a:lnSpc>
                <a:spcPct val="80000"/>
              </a:lnSpc>
            </a:pPr>
            <a:r>
              <a:rPr lang="en-IE" sz="1600" smtClean="0"/>
              <a:t>has potential but needs active implementation</a:t>
            </a:r>
          </a:p>
          <a:p>
            <a:pPr eaLnBrk="1" hangingPunct="1">
              <a:lnSpc>
                <a:spcPct val="80000"/>
              </a:lnSpc>
              <a:buFontTx/>
              <a:buNone/>
            </a:pPr>
            <a:r>
              <a:rPr lang="en-IE" sz="1800" u="sng" smtClean="0">
                <a:solidFill>
                  <a:srgbClr val="CC3300"/>
                </a:solidFill>
              </a:rPr>
              <a:t>but</a:t>
            </a:r>
          </a:p>
          <a:p>
            <a:pPr eaLnBrk="1" hangingPunct="1">
              <a:lnSpc>
                <a:spcPct val="80000"/>
              </a:lnSpc>
            </a:pPr>
            <a:r>
              <a:rPr lang="en-IE" sz="1800" smtClean="0"/>
              <a:t>Social dimension of </a:t>
            </a:r>
            <a:r>
              <a:rPr lang="en-IE" sz="1800" i="1" smtClean="0"/>
              <a:t>Europe 2020</a:t>
            </a:r>
            <a:r>
              <a:rPr lang="en-IE" sz="1800" smtClean="0"/>
              <a:t> although useful is insufficient </a:t>
            </a:r>
          </a:p>
          <a:p>
            <a:pPr lvl="1" eaLnBrk="1" hangingPunct="1">
              <a:lnSpc>
                <a:spcPct val="80000"/>
              </a:lnSpc>
            </a:pPr>
            <a:r>
              <a:rPr lang="en-IE" sz="1600" smtClean="0"/>
              <a:t>EU economic policy needs to be balanced by a real EU social policy</a:t>
            </a:r>
          </a:p>
          <a:p>
            <a:pPr lvl="1" eaLnBrk="1" hangingPunct="1">
              <a:lnSpc>
                <a:spcPct val="80000"/>
              </a:lnSpc>
            </a:pPr>
            <a:r>
              <a:rPr lang="en-IE" sz="1600" smtClean="0"/>
              <a:t>a guaranteed European minimum income for all</a:t>
            </a:r>
          </a:p>
          <a:p>
            <a:pPr lvl="1" eaLnBrk="1" hangingPunct="1">
              <a:lnSpc>
                <a:spcPct val="80000"/>
              </a:lnSpc>
            </a:pPr>
            <a:r>
              <a:rPr lang="en-IE" sz="1600" smtClean="0"/>
              <a:t>economic policy must take on goals of equality and social inclusion</a:t>
            </a:r>
          </a:p>
          <a:p>
            <a:pPr lvl="1" eaLnBrk="1" hangingPunct="1">
              <a:lnSpc>
                <a:spcPct val="80000"/>
              </a:lnSpc>
            </a:pPr>
            <a:r>
              <a:rPr lang="en-IE" sz="1600" smtClean="0"/>
              <a:t>fiscal consolidation without protection of the vulnerable, without protection of  social infrastructure and without parallel investment in (environmentally sustainable) jobs is counter productive</a:t>
            </a:r>
          </a:p>
          <a:p>
            <a:pPr eaLnBrk="1" hangingPunct="1">
              <a:lnSpc>
                <a:spcPct val="80000"/>
              </a:lnSpc>
              <a:buFontTx/>
              <a:buNone/>
            </a:pPr>
            <a:r>
              <a:rPr lang="en-IE" sz="1800" u="sng" smtClean="0">
                <a:solidFill>
                  <a:srgbClr val="CC3300"/>
                </a:solidFill>
              </a:rPr>
              <a:t>thus</a:t>
            </a:r>
          </a:p>
          <a:p>
            <a:pPr eaLnBrk="1" hangingPunct="1">
              <a:lnSpc>
                <a:spcPct val="80000"/>
              </a:lnSpc>
            </a:pPr>
            <a:r>
              <a:rPr lang="en-IE" sz="1800" smtClean="0"/>
              <a:t>Activate horizontal social clause to mainstream social inclusion objectives &amp; insist on social impact assessments for </a:t>
            </a:r>
            <a:r>
              <a:rPr lang="en-IE" sz="1800" b="1" smtClean="0"/>
              <a:t>all</a:t>
            </a:r>
            <a:r>
              <a:rPr lang="en-IE" sz="1800" smtClean="0"/>
              <a:t> policies</a:t>
            </a:r>
          </a:p>
          <a:p>
            <a:pPr eaLnBrk="1" hangingPunct="1">
              <a:lnSpc>
                <a:spcPct val="80000"/>
              </a:lnSpc>
            </a:pPr>
            <a:r>
              <a:rPr lang="en-IE" sz="1800" smtClean="0"/>
              <a:t>Put equality (tackling inequality and fostering redistribution) and solidarity at heart of European political debate</a:t>
            </a:r>
          </a:p>
          <a:p>
            <a:pPr eaLnBrk="1" hangingPunct="1">
              <a:lnSpc>
                <a:spcPct val="80000"/>
              </a:lnSpc>
            </a:pPr>
            <a:r>
              <a:rPr lang="en-IE" sz="1800" smtClean="0"/>
              <a:t>Democratise EU policy making through increased openness, accountability and participation</a:t>
            </a:r>
          </a:p>
          <a:p>
            <a:pPr eaLnBrk="1" hangingPunct="1">
              <a:lnSpc>
                <a:spcPct val="80000"/>
              </a:lnSpc>
            </a:pPr>
            <a:endParaRPr lang="en-IE" sz="1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ChangeArrowheads="1"/>
          </p:cNvSpPr>
          <p:nvPr/>
        </p:nvSpPr>
        <p:spPr bwMode="auto">
          <a:xfrm>
            <a:off x="827088" y="1916113"/>
            <a:ext cx="7416800" cy="2838450"/>
          </a:xfrm>
          <a:prstGeom prst="rect">
            <a:avLst/>
          </a:prstGeom>
          <a:noFill/>
          <a:ln w="9525">
            <a:noFill/>
            <a:miter lim="800000"/>
            <a:headEnd/>
            <a:tailEnd/>
          </a:ln>
        </p:spPr>
        <p:txBody>
          <a:bodyPr>
            <a:spAutoFit/>
          </a:bodyPr>
          <a:lstStyle/>
          <a:p>
            <a:pPr algn="ctr"/>
            <a:r>
              <a:rPr lang="en-US" sz="3600" i="1">
                <a:solidFill>
                  <a:srgbClr val="CC3300"/>
                </a:solidFill>
              </a:rPr>
              <a:t>As a 17- year-old girl has said, </a:t>
            </a:r>
          </a:p>
          <a:p>
            <a:pPr algn="ctr"/>
            <a:r>
              <a:rPr lang="en-US" sz="3600" i="1">
                <a:solidFill>
                  <a:srgbClr val="CC3300"/>
                </a:solidFill>
              </a:rPr>
              <a:t>“Right now I have no dreams”.</a:t>
            </a:r>
          </a:p>
          <a:p>
            <a:pPr algn="ctr"/>
            <a:endParaRPr lang="en-US" sz="3600" i="1">
              <a:solidFill>
                <a:srgbClr val="000000"/>
              </a:solidFill>
            </a:endParaRPr>
          </a:p>
          <a:p>
            <a:pPr algn="ctr"/>
            <a:endParaRPr lang="en-US" sz="3600" i="1">
              <a:solidFill>
                <a:srgbClr val="000000"/>
              </a:solidFill>
            </a:endParaRPr>
          </a:p>
          <a:p>
            <a:pPr algn="ctr"/>
            <a:r>
              <a:rPr lang="en-IE" sz="3600" b="1">
                <a:solidFill>
                  <a:srgbClr val="333399"/>
                </a:solidFill>
              </a:rPr>
              <a:t>Give her back the right to dream</a:t>
            </a:r>
            <a:endParaRPr lang="en-GB" sz="3600" b="1">
              <a:solidFill>
                <a:srgbClr val="33339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jdelijke aanduiding voor inhoud 1"/>
          <p:cNvSpPr>
            <a:spLocks noGrp="1"/>
          </p:cNvSpPr>
          <p:nvPr>
            <p:ph idx="1"/>
          </p:nvPr>
        </p:nvSpPr>
        <p:spPr/>
        <p:txBody>
          <a:bodyPr/>
          <a:lstStyle/>
          <a:p>
            <a:pPr marL="0" indent="0" algn="ctr">
              <a:buFontTx/>
              <a:buNone/>
            </a:pPr>
            <a:r>
              <a:rPr lang="fr-BE" b="1" smtClean="0">
                <a:latin typeface="Calibri" pitchFamily="34" charset="0"/>
              </a:rPr>
              <a:t>The consequences of the EU and national economic and social policy</a:t>
            </a:r>
          </a:p>
          <a:p>
            <a:pPr marL="0" indent="0" algn="ctr">
              <a:buFontTx/>
              <a:buNone/>
            </a:pPr>
            <a:endParaRPr lang="fr-BE" b="1" smtClean="0">
              <a:latin typeface="Calibri" pitchFamily="34" charset="0"/>
            </a:endParaRPr>
          </a:p>
          <a:p>
            <a:pPr marL="0" indent="0" algn="ctr">
              <a:buFontTx/>
              <a:buNone/>
            </a:pPr>
            <a:r>
              <a:rPr lang="fr-BE" sz="3600" b="1" smtClean="0">
                <a:solidFill>
                  <a:srgbClr val="3DB612"/>
                </a:solidFill>
                <a:latin typeface="Calibri" pitchFamily="34" charset="0"/>
              </a:rPr>
              <a:t>Ireland</a:t>
            </a:r>
          </a:p>
          <a:p>
            <a:pPr marL="0" indent="0" algn="ctr">
              <a:buFontTx/>
              <a:buNone/>
            </a:pPr>
            <a:r>
              <a:rPr lang="fr-BE" sz="3600" b="1" smtClean="0">
                <a:solidFill>
                  <a:srgbClr val="3DB612"/>
                </a:solidFill>
                <a:latin typeface="Calibri" pitchFamily="34" charset="0"/>
              </a:rPr>
              <a:t>Mike Allen</a:t>
            </a:r>
          </a:p>
          <a:p>
            <a:pPr marL="0" indent="0" algn="ctr">
              <a:buFontTx/>
              <a:buNone/>
            </a:pPr>
            <a:r>
              <a:rPr lang="fr-BE" smtClean="0">
                <a:latin typeface="Calibri" pitchFamily="34" charset="0"/>
              </a:rPr>
              <a:t>Focus Ireland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inhoud 1"/>
          <p:cNvSpPr>
            <a:spLocks noGrp="1"/>
          </p:cNvSpPr>
          <p:nvPr>
            <p:ph idx="1"/>
          </p:nvPr>
        </p:nvSpPr>
        <p:spPr/>
        <p:txBody>
          <a:bodyPr/>
          <a:lstStyle/>
          <a:p>
            <a:pPr marL="0" indent="0" algn="ctr">
              <a:buFontTx/>
              <a:buNone/>
            </a:pPr>
            <a:r>
              <a:rPr lang="fr-BE" b="1" smtClean="0">
                <a:latin typeface="Calibri" pitchFamily="34" charset="0"/>
              </a:rPr>
              <a:t>The consequences of the EU and national economic and social policy</a:t>
            </a:r>
          </a:p>
          <a:p>
            <a:pPr marL="0" indent="0" algn="ctr">
              <a:buFontTx/>
              <a:buNone/>
            </a:pPr>
            <a:endParaRPr lang="fr-BE" sz="3600" b="1" smtClean="0">
              <a:solidFill>
                <a:srgbClr val="3DB612"/>
              </a:solidFill>
              <a:latin typeface="Calibri" pitchFamily="34" charset="0"/>
            </a:endParaRPr>
          </a:p>
          <a:p>
            <a:pPr marL="0" indent="0" algn="ctr">
              <a:buFontTx/>
              <a:buNone/>
            </a:pPr>
            <a:r>
              <a:rPr lang="fr-BE" sz="3600" b="1" smtClean="0">
                <a:solidFill>
                  <a:srgbClr val="3DB612"/>
                </a:solidFill>
                <a:latin typeface="Calibri" pitchFamily="34" charset="0"/>
              </a:rPr>
              <a:t>Italy</a:t>
            </a:r>
          </a:p>
          <a:p>
            <a:pPr marL="0" indent="0" algn="ctr">
              <a:buFontTx/>
              <a:buNone/>
            </a:pPr>
            <a:r>
              <a:rPr lang="fr-BE" sz="3600" b="1" smtClean="0">
                <a:solidFill>
                  <a:srgbClr val="3DB612"/>
                </a:solidFill>
                <a:latin typeface="Calibri" pitchFamily="34" charset="0"/>
              </a:rPr>
              <a:t>Nicoletta Teodosi</a:t>
            </a:r>
          </a:p>
          <a:p>
            <a:pPr marL="0" indent="0" algn="ctr">
              <a:buFontTx/>
              <a:buNone/>
            </a:pPr>
            <a:r>
              <a:rPr lang="fr-BE" smtClean="0">
                <a:latin typeface="Calibri" pitchFamily="34" charset="0"/>
              </a:rPr>
              <a:t>CILAP</a:t>
            </a:r>
          </a:p>
          <a:p>
            <a:pPr marL="0" indent="0" algn="ctr">
              <a:buFontTx/>
              <a:buNone/>
            </a:pPr>
            <a:endParaRPr lang="fr-BE" smtClean="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eaLnBrk="1" fontAlgn="auto" hangingPunct="1">
              <a:spcAft>
                <a:spcPts val="0"/>
              </a:spcAft>
              <a:defRPr/>
            </a:pPr>
            <a:r>
              <a:rPr lang="en-US" dirty="0" smtClean="0">
                <a:solidFill>
                  <a:schemeClr val="accent4"/>
                </a:solidFill>
              </a:rPr>
              <a:t>The consequences of the EU and Italian economic and social policy</a:t>
            </a:r>
            <a:endParaRPr lang="en-US" dirty="0">
              <a:solidFill>
                <a:schemeClr val="accent4"/>
              </a:solidFill>
            </a:endParaRPr>
          </a:p>
        </p:txBody>
      </p:sp>
      <p:sp>
        <p:nvSpPr>
          <p:cNvPr id="3" name="Sottotitolo 2"/>
          <p:cNvSpPr>
            <a:spLocks noGrp="1"/>
          </p:cNvSpPr>
          <p:nvPr>
            <p:ph type="subTitle" idx="1"/>
          </p:nvPr>
        </p:nvSpPr>
        <p:spPr>
          <a:xfrm>
            <a:off x="1522413" y="2759075"/>
            <a:ext cx="6099175" cy="1741488"/>
          </a:xfrm>
        </p:spPr>
        <p:txBody>
          <a:bodyPr rtlCol="0">
            <a:normAutofit fontScale="70000" lnSpcReduction="20000"/>
          </a:bodyPr>
          <a:lstStyle/>
          <a:p>
            <a:pPr eaLnBrk="1" fontAlgn="auto" hangingPunct="1">
              <a:spcAft>
                <a:spcPts val="0"/>
              </a:spcAft>
              <a:buFont typeface="Wingdings 2"/>
              <a:buNone/>
              <a:defRPr/>
            </a:pPr>
            <a:endParaRPr lang="it-IT" smtClean="0"/>
          </a:p>
          <a:p>
            <a:pPr eaLnBrk="1" fontAlgn="auto" hangingPunct="1">
              <a:spcAft>
                <a:spcPts val="0"/>
              </a:spcAft>
              <a:buFont typeface="Wingdings 2"/>
              <a:buNone/>
              <a:defRPr/>
            </a:pPr>
            <a:r>
              <a:rPr lang="it-IT" err="1" smtClean="0"/>
              <a:t>By</a:t>
            </a:r>
            <a:endParaRPr lang="it-IT" smtClean="0"/>
          </a:p>
          <a:p>
            <a:pPr eaLnBrk="1" fontAlgn="auto" hangingPunct="1">
              <a:spcAft>
                <a:spcPts val="0"/>
              </a:spcAft>
              <a:buFont typeface="Wingdings 2"/>
              <a:buNone/>
              <a:defRPr/>
            </a:pPr>
            <a:r>
              <a:rPr lang="it-IT" smtClean="0"/>
              <a:t>Nicoletta </a:t>
            </a:r>
            <a:r>
              <a:rPr lang="it-IT" err="1" smtClean="0"/>
              <a:t>Teodosi</a:t>
            </a:r>
            <a:endParaRPr lang="it-IT" smtClean="0"/>
          </a:p>
          <a:p>
            <a:pPr eaLnBrk="1" fontAlgn="auto" hangingPunct="1">
              <a:spcAft>
                <a:spcPts val="0"/>
              </a:spcAft>
              <a:buFont typeface="Wingdings 2"/>
              <a:buNone/>
              <a:defRPr/>
            </a:pPr>
            <a:r>
              <a:rPr lang="it-IT" err="1" smtClean="0"/>
              <a:t>Cilap</a:t>
            </a:r>
            <a:r>
              <a:rPr lang="it-IT" smtClean="0"/>
              <a:t> </a:t>
            </a:r>
            <a:r>
              <a:rPr lang="it-IT" err="1" smtClean="0"/>
              <a:t>Eapn</a:t>
            </a:r>
            <a:r>
              <a:rPr lang="it-IT" smtClean="0"/>
              <a:t> Italy</a:t>
            </a:r>
          </a:p>
          <a:p>
            <a:pPr eaLnBrk="1" fontAlgn="auto" hangingPunct="1">
              <a:spcAft>
                <a:spcPts val="0"/>
              </a:spcAft>
              <a:buFont typeface="Wingdings 2"/>
              <a:buNone/>
              <a:defRPr/>
            </a:pPr>
            <a:r>
              <a:rPr lang="it-IT" err="1" smtClean="0"/>
              <a:t>Dublin</a:t>
            </a:r>
            <a:r>
              <a:rPr lang="it-IT" smtClean="0"/>
              <a:t>, 10° </a:t>
            </a:r>
            <a:r>
              <a:rPr lang="it-IT" err="1" smtClean="0"/>
              <a:t>may</a:t>
            </a:r>
            <a:r>
              <a:rPr lang="it-IT" smtClean="0"/>
              <a:t> 2012</a:t>
            </a:r>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normAutofit fontScale="90000"/>
          </a:bodyPr>
          <a:lstStyle/>
          <a:p>
            <a:pPr algn="ctr" eaLnBrk="1" fontAlgn="auto" hangingPunct="1">
              <a:spcAft>
                <a:spcPts val="0"/>
              </a:spcAft>
              <a:defRPr/>
            </a:pPr>
            <a:r>
              <a:rPr lang="it-IT" dirty="0" smtClean="0">
                <a:solidFill>
                  <a:schemeClr val="accent4"/>
                </a:solidFill>
              </a:rPr>
              <a:t>Welfare </a:t>
            </a:r>
            <a:r>
              <a:rPr lang="en-US" dirty="0" smtClean="0">
                <a:solidFill>
                  <a:schemeClr val="accent4"/>
                </a:solidFill>
              </a:rPr>
              <a:t>is essential for the democracy</a:t>
            </a:r>
            <a:endParaRPr lang="en-US" dirty="0">
              <a:solidFill>
                <a:schemeClr val="accent4"/>
              </a:solidFill>
            </a:endParaRPr>
          </a:p>
        </p:txBody>
      </p:sp>
      <p:sp>
        <p:nvSpPr>
          <p:cNvPr id="90114" name="Segnaposto contenuto 2"/>
          <p:cNvSpPr>
            <a:spLocks noGrp="1"/>
          </p:cNvSpPr>
          <p:nvPr>
            <p:ph idx="1"/>
          </p:nvPr>
        </p:nvSpPr>
        <p:spPr/>
        <p:txBody>
          <a:bodyPr/>
          <a:lstStyle/>
          <a:p>
            <a:pPr eaLnBrk="1" hangingPunct="1"/>
            <a:r>
              <a:rPr lang="en-US" smtClean="0"/>
              <a:t>Assuring social security and freedom of choice to citizens</a:t>
            </a:r>
          </a:p>
          <a:p>
            <a:pPr eaLnBrk="1" hangingPunct="1"/>
            <a:r>
              <a:rPr lang="en-US" smtClean="0"/>
              <a:t>Pushing for a development </a:t>
            </a:r>
          </a:p>
          <a:p>
            <a:pPr eaLnBrk="1" hangingPunct="1"/>
            <a:r>
              <a:rPr lang="en-US" smtClean="0"/>
              <a:t>Pushing for the economic growth (but what?)</a:t>
            </a:r>
          </a:p>
          <a:p>
            <a:pPr eaLnBrk="1" hangingPunct="1"/>
            <a:r>
              <a:rPr lang="en-US" smtClean="0"/>
              <a:t>It is a social investment, not a burden</a:t>
            </a:r>
          </a:p>
          <a:p>
            <a:pPr eaLnBrk="1" hangingPunct="1"/>
            <a:r>
              <a:rPr lang="en-US" smtClean="0"/>
              <a:t>It is a cultural evolution </a:t>
            </a:r>
          </a:p>
        </p:txBody>
      </p:sp>
      <p:sp>
        <p:nvSpPr>
          <p:cNvPr id="15363" name="Segnaposto numero diapositiva 3"/>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900DF09D-63F1-4F7E-8DCB-50065F9989E4}" type="slidenum">
              <a:rPr lang="it-IT">
                <a:cs typeface="Arial" charset="0"/>
              </a:rPr>
              <a:pPr fontAlgn="base">
                <a:spcBef>
                  <a:spcPct val="0"/>
                </a:spcBef>
                <a:spcAft>
                  <a:spcPct val="0"/>
                </a:spcAft>
                <a:defRPr/>
              </a:pPr>
              <a:t>37</a:t>
            </a:fld>
            <a:endParaRPr lang="it-IT">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normAutofit fontScale="90000"/>
          </a:bodyPr>
          <a:lstStyle/>
          <a:p>
            <a:pPr algn="ctr" eaLnBrk="1" fontAlgn="auto" hangingPunct="1">
              <a:spcAft>
                <a:spcPts val="0"/>
              </a:spcAft>
              <a:defRPr/>
            </a:pPr>
            <a:r>
              <a:rPr lang="en-US" dirty="0" smtClean="0">
                <a:solidFill>
                  <a:schemeClr val="accent4"/>
                </a:solidFill>
              </a:rPr>
              <a:t>Who would benefit from the welfare</a:t>
            </a:r>
            <a:endParaRPr lang="en-US" dirty="0">
              <a:solidFill>
                <a:schemeClr val="accent4"/>
              </a:solidFill>
            </a:endParaRPr>
          </a:p>
        </p:txBody>
      </p:sp>
      <p:sp>
        <p:nvSpPr>
          <p:cNvPr id="91138" name="Segnaposto contenuto 2"/>
          <p:cNvSpPr>
            <a:spLocks noGrp="1"/>
          </p:cNvSpPr>
          <p:nvPr>
            <p:ph idx="1"/>
          </p:nvPr>
        </p:nvSpPr>
        <p:spPr/>
        <p:txBody>
          <a:bodyPr/>
          <a:lstStyle/>
          <a:p>
            <a:pPr eaLnBrk="1" hangingPunct="1"/>
            <a:r>
              <a:rPr lang="it-IT" smtClean="0"/>
              <a:t>Market at</a:t>
            </a:r>
            <a:r>
              <a:rPr lang="en-US" smtClean="0"/>
              <a:t> large</a:t>
            </a:r>
          </a:p>
          <a:p>
            <a:pPr eaLnBrk="1" hangingPunct="1"/>
            <a:r>
              <a:rPr lang="en-US" smtClean="0"/>
              <a:t>Public and private sector, profit and non-profit organization</a:t>
            </a:r>
          </a:p>
          <a:p>
            <a:pPr eaLnBrk="1" hangingPunct="1"/>
            <a:r>
              <a:rPr lang="en-US" smtClean="0"/>
              <a:t>People of all ages, status, cultural origins without any difference</a:t>
            </a:r>
          </a:p>
        </p:txBody>
      </p:sp>
      <p:sp>
        <p:nvSpPr>
          <p:cNvPr id="16387" name="Segnaposto numero diapositiva 5"/>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B2C767BA-5941-422A-A9EF-3F55A60B3B83}" type="slidenum">
              <a:rPr lang="it-IT">
                <a:cs typeface="Arial" charset="0"/>
              </a:rPr>
              <a:pPr fontAlgn="base">
                <a:spcBef>
                  <a:spcPct val="0"/>
                </a:spcBef>
                <a:spcAft>
                  <a:spcPct val="0"/>
                </a:spcAft>
                <a:defRPr/>
              </a:pPr>
              <a:t>38</a:t>
            </a:fld>
            <a:endParaRPr lang="it-IT">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lstStyle/>
          <a:p>
            <a:pPr eaLnBrk="1" fontAlgn="auto" hangingPunct="1">
              <a:spcAft>
                <a:spcPts val="0"/>
              </a:spcAft>
              <a:defRPr/>
            </a:pPr>
            <a:r>
              <a:rPr lang="en-US" dirty="0" smtClean="0">
                <a:solidFill>
                  <a:schemeClr val="accent4"/>
                </a:solidFill>
              </a:rPr>
              <a:t>Something’s not working</a:t>
            </a:r>
            <a:endParaRPr lang="en-US" dirty="0">
              <a:solidFill>
                <a:schemeClr val="accent4"/>
              </a:solidFill>
            </a:endParaRPr>
          </a:p>
        </p:txBody>
      </p:sp>
      <p:sp>
        <p:nvSpPr>
          <p:cNvPr id="92162" name="Segnaposto contenuto 2"/>
          <p:cNvSpPr>
            <a:spLocks noGrp="1"/>
          </p:cNvSpPr>
          <p:nvPr>
            <p:ph idx="1"/>
          </p:nvPr>
        </p:nvSpPr>
        <p:spPr/>
        <p:txBody>
          <a:bodyPr/>
          <a:lstStyle/>
          <a:p>
            <a:pPr eaLnBrk="1" hangingPunct="1"/>
            <a:r>
              <a:rPr lang="en-US" smtClean="0"/>
              <a:t>We have European chart of fundamental rights</a:t>
            </a:r>
          </a:p>
          <a:p>
            <a:pPr eaLnBrk="1" hangingPunct="1"/>
            <a:r>
              <a:rPr lang="en-US" smtClean="0"/>
              <a:t>We have Lisbon Treaty </a:t>
            </a:r>
          </a:p>
          <a:p>
            <a:pPr eaLnBrk="1" hangingPunct="1"/>
            <a:r>
              <a:rPr lang="en-US" smtClean="0"/>
              <a:t>We have European strategies (both political and economic policy)</a:t>
            </a:r>
          </a:p>
          <a:p>
            <a:pPr eaLnBrk="1" hangingPunct="1">
              <a:buFont typeface="Wingdings 2" pitchFamily="18" charset="2"/>
              <a:buNone/>
            </a:pPr>
            <a:r>
              <a:rPr lang="en-US" smtClean="0"/>
              <a:t>Why they are not working</a:t>
            </a:r>
          </a:p>
          <a:p>
            <a:pPr eaLnBrk="1" hangingPunct="1"/>
            <a:r>
              <a:rPr lang="en-US" smtClean="0"/>
              <a:t>Inequalities are growing between classes and between the haves and the have not </a:t>
            </a:r>
            <a:endParaRPr lang="it-IT" smtClean="0"/>
          </a:p>
          <a:p>
            <a:pPr eaLnBrk="1" hangingPunct="1">
              <a:buFont typeface="Wingdings 2" pitchFamily="18" charset="2"/>
              <a:buNone/>
            </a:pPr>
            <a:endParaRPr lang="it-IT" smtClean="0"/>
          </a:p>
        </p:txBody>
      </p:sp>
      <p:sp>
        <p:nvSpPr>
          <p:cNvPr id="17411" name="Segnaposto numero diapositiva 3"/>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11AD644A-2902-4D5D-945A-EBAEB959C8A1}" type="slidenum">
              <a:rPr lang="it-IT">
                <a:cs typeface="Arial" charset="0"/>
              </a:rPr>
              <a:pPr fontAlgn="base">
                <a:spcBef>
                  <a:spcPct val="0"/>
                </a:spcBef>
                <a:spcAft>
                  <a:spcPct val="0"/>
                </a:spcAft>
                <a:defRPr/>
              </a:pPr>
              <a:t>39</a:t>
            </a:fld>
            <a:endParaRPr lang="it-IT">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jdelijke aanduiding voor inhoud 2"/>
          <p:cNvSpPr>
            <a:spLocks noGrp="1"/>
          </p:cNvSpPr>
          <p:nvPr>
            <p:ph idx="1"/>
          </p:nvPr>
        </p:nvSpPr>
        <p:spPr/>
        <p:txBody>
          <a:bodyPr/>
          <a:lstStyle/>
          <a:p>
            <a:pPr marL="0" indent="0" algn="ctr">
              <a:buFontTx/>
              <a:buNone/>
            </a:pPr>
            <a:endParaRPr lang="fr-BE" smtClean="0"/>
          </a:p>
          <a:p>
            <a:pPr marL="0" indent="0" algn="ctr">
              <a:buFontTx/>
              <a:buNone/>
            </a:pPr>
            <a:endParaRPr lang="fr-BE" smtClean="0"/>
          </a:p>
          <a:p>
            <a:pPr marL="0" indent="0" algn="ctr">
              <a:buFontTx/>
              <a:buNone/>
            </a:pPr>
            <a:r>
              <a:rPr lang="fr-BE" smtClean="0">
                <a:latin typeface="Calibri" pitchFamily="34" charset="0"/>
              </a:rPr>
              <a:t>All documents you will find on</a:t>
            </a:r>
          </a:p>
          <a:p>
            <a:pPr marL="0" indent="0" algn="ctr">
              <a:buFontTx/>
              <a:buNone/>
            </a:pPr>
            <a:endParaRPr lang="fr-BE" b="1" smtClean="0">
              <a:solidFill>
                <a:srgbClr val="00B050"/>
              </a:solidFill>
            </a:endParaRPr>
          </a:p>
          <a:p>
            <a:pPr marL="0" indent="0" algn="ctr">
              <a:buFontTx/>
              <a:buNone/>
            </a:pPr>
            <a:r>
              <a:rPr lang="fr-BE" sz="3600" b="1" smtClean="0">
                <a:solidFill>
                  <a:srgbClr val="3DB612"/>
                </a:solidFill>
                <a:latin typeface="Calibri" pitchFamily="34" charset="0"/>
              </a:rPr>
              <a:t>alliancestofightpoverty.wordpress.com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lstStyle/>
          <a:p>
            <a:pPr eaLnBrk="1" fontAlgn="auto" hangingPunct="1">
              <a:spcAft>
                <a:spcPts val="0"/>
              </a:spcAft>
              <a:defRPr/>
            </a:pPr>
            <a:r>
              <a:rPr lang="en-US" dirty="0" smtClean="0">
                <a:solidFill>
                  <a:schemeClr val="accent4"/>
                </a:solidFill>
              </a:rPr>
              <a:t>Life as it is now </a:t>
            </a:r>
            <a:endParaRPr lang="en-US" dirty="0">
              <a:solidFill>
                <a:schemeClr val="accent4"/>
              </a:solidFill>
            </a:endParaRPr>
          </a:p>
        </p:txBody>
      </p:sp>
      <p:sp>
        <p:nvSpPr>
          <p:cNvPr id="93186" name="Segnaposto contenuto 2"/>
          <p:cNvSpPr>
            <a:spLocks noGrp="1"/>
          </p:cNvSpPr>
          <p:nvPr>
            <p:ph idx="1"/>
          </p:nvPr>
        </p:nvSpPr>
        <p:spPr/>
        <p:txBody>
          <a:bodyPr/>
          <a:lstStyle/>
          <a:p>
            <a:pPr eaLnBrk="1" hangingPunct="1">
              <a:lnSpc>
                <a:spcPct val="90000"/>
              </a:lnSpc>
            </a:pPr>
            <a:r>
              <a:rPr lang="en-US" sz="2700" smtClean="0"/>
              <a:t>Less consumism (we have need to rethink about)</a:t>
            </a:r>
          </a:p>
          <a:p>
            <a:pPr eaLnBrk="1" hangingPunct="1">
              <a:lnSpc>
                <a:spcPct val="90000"/>
              </a:lnSpc>
            </a:pPr>
            <a:r>
              <a:rPr lang="en-US" sz="2700" smtClean="0"/>
              <a:t>Increasing discomfort </a:t>
            </a:r>
          </a:p>
          <a:p>
            <a:pPr eaLnBrk="1" hangingPunct="1">
              <a:lnSpc>
                <a:spcPct val="90000"/>
              </a:lnSpc>
            </a:pPr>
            <a:r>
              <a:rPr lang="en-US" sz="2700" smtClean="0"/>
              <a:t>Tragic consequences: over 30 suicides to date from small medium entrepreneurs </a:t>
            </a:r>
          </a:p>
          <a:p>
            <a:pPr eaLnBrk="1" hangingPunct="1">
              <a:lnSpc>
                <a:spcPct val="90000"/>
              </a:lnSpc>
            </a:pPr>
            <a:r>
              <a:rPr lang="en-US" sz="2700" smtClean="0"/>
              <a:t>Impoverishment of middle class</a:t>
            </a:r>
          </a:p>
          <a:p>
            <a:pPr eaLnBrk="1" hangingPunct="1">
              <a:lnSpc>
                <a:spcPct val="90000"/>
              </a:lnSpc>
            </a:pPr>
            <a:r>
              <a:rPr lang="en-US" sz="2700" smtClean="0"/>
              <a:t>Employees and jobless alike under growing instability</a:t>
            </a:r>
          </a:p>
          <a:p>
            <a:pPr eaLnBrk="1" hangingPunct="1">
              <a:lnSpc>
                <a:spcPct val="90000"/>
              </a:lnSpc>
            </a:pPr>
            <a:r>
              <a:rPr lang="en-US" sz="2700" smtClean="0"/>
              <a:t>Unemployment is 9,8% up 1,7% (2011)  of which &gt; 35% of active youth between the age of 15 – 24  (40% in the South of Italy)</a:t>
            </a:r>
          </a:p>
          <a:p>
            <a:pPr eaLnBrk="1" hangingPunct="1">
              <a:lnSpc>
                <a:spcPct val="90000"/>
              </a:lnSpc>
            </a:pPr>
            <a:endParaRPr lang="en-US" sz="2700" smtClean="0"/>
          </a:p>
          <a:p>
            <a:pPr eaLnBrk="1" hangingPunct="1">
              <a:lnSpc>
                <a:spcPct val="90000"/>
              </a:lnSpc>
            </a:pPr>
            <a:endParaRPr lang="it-IT" sz="2700" smtClean="0"/>
          </a:p>
        </p:txBody>
      </p:sp>
      <p:sp>
        <p:nvSpPr>
          <p:cNvPr id="18435" name="Segnaposto numero diapositiva 3"/>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EBF9881E-30C8-4D95-9A49-B4407548B1F4}" type="slidenum">
              <a:rPr lang="it-IT">
                <a:cs typeface="Arial" charset="0"/>
              </a:rPr>
              <a:pPr fontAlgn="base">
                <a:spcBef>
                  <a:spcPct val="0"/>
                </a:spcBef>
                <a:spcAft>
                  <a:spcPct val="0"/>
                </a:spcAft>
                <a:defRPr/>
              </a:pPr>
              <a:t>40</a:t>
            </a:fld>
            <a:endParaRPr lang="it-IT">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normAutofit fontScale="90000"/>
          </a:bodyPr>
          <a:lstStyle/>
          <a:p>
            <a:pPr algn="ctr" eaLnBrk="1" fontAlgn="auto" hangingPunct="1">
              <a:spcAft>
                <a:spcPts val="0"/>
              </a:spcAft>
              <a:defRPr/>
            </a:pPr>
            <a:r>
              <a:rPr lang="en-US" dirty="0" smtClean="0">
                <a:solidFill>
                  <a:schemeClr val="accent4"/>
                </a:solidFill>
              </a:rPr>
              <a:t>The national situation in Italy </a:t>
            </a:r>
            <a:r>
              <a:rPr lang="it-IT" dirty="0" smtClean="0">
                <a:solidFill>
                  <a:schemeClr val="accent4"/>
                </a:solidFill>
              </a:rPr>
              <a:t>2008-2011 </a:t>
            </a:r>
            <a:endParaRPr lang="it-IT" dirty="0">
              <a:solidFill>
                <a:schemeClr val="accent4"/>
              </a:solidFill>
            </a:endParaRPr>
          </a:p>
        </p:txBody>
      </p:sp>
      <p:sp>
        <p:nvSpPr>
          <p:cNvPr id="94210" name="Segnaposto contenuto 2"/>
          <p:cNvSpPr>
            <a:spLocks noGrp="1"/>
          </p:cNvSpPr>
          <p:nvPr>
            <p:ph idx="1"/>
          </p:nvPr>
        </p:nvSpPr>
        <p:spPr/>
        <p:txBody>
          <a:bodyPr/>
          <a:lstStyle/>
          <a:p>
            <a:pPr eaLnBrk="1" hangingPunct="1"/>
            <a:r>
              <a:rPr lang="en-US" smtClean="0"/>
              <a:t>Denial of the crisis by former Government (as of first half of 2011)</a:t>
            </a:r>
          </a:p>
          <a:p>
            <a:pPr eaLnBrk="1" hangingPunct="1"/>
            <a:r>
              <a:rPr lang="en-US" smtClean="0"/>
              <a:t>Second half of 2011 two laws (Financial stability I july 2011 n. 111 –and Financial stability II sept. 2011 n 148) + Stability law for 2012 for a balanced budget in 2013 (December 2011)</a:t>
            </a:r>
          </a:p>
          <a:p>
            <a:pPr eaLnBrk="1" hangingPunct="1"/>
            <a:r>
              <a:rPr lang="en-US" smtClean="0"/>
              <a:t>Fiscal compact march 2012</a:t>
            </a:r>
          </a:p>
          <a:p>
            <a:pPr eaLnBrk="1" hangingPunct="1"/>
            <a:endParaRPr lang="it-IT" smtClean="0"/>
          </a:p>
        </p:txBody>
      </p:sp>
      <p:sp>
        <p:nvSpPr>
          <p:cNvPr id="19459" name="Segnaposto numero diapositiva 3"/>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CE7AFA71-7162-42BF-B58F-A461FE5D51F2}" type="slidenum">
              <a:rPr lang="it-IT">
                <a:cs typeface="Arial" charset="0"/>
              </a:rPr>
              <a:pPr fontAlgn="base">
                <a:spcBef>
                  <a:spcPct val="0"/>
                </a:spcBef>
                <a:spcAft>
                  <a:spcPct val="0"/>
                </a:spcAft>
                <a:defRPr/>
              </a:pPr>
              <a:t>41</a:t>
            </a:fld>
            <a:endParaRPr lang="it-IT">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normAutofit fontScale="90000"/>
          </a:bodyPr>
          <a:lstStyle/>
          <a:p>
            <a:pPr algn="ctr" eaLnBrk="1" fontAlgn="auto" hangingPunct="1">
              <a:spcAft>
                <a:spcPts val="0"/>
              </a:spcAft>
              <a:defRPr/>
            </a:pPr>
            <a:r>
              <a:rPr lang="en-US" dirty="0" smtClean="0">
                <a:solidFill>
                  <a:schemeClr val="accent4"/>
                </a:solidFill>
              </a:rPr>
              <a:t>National reform program  2012</a:t>
            </a:r>
            <a:br>
              <a:rPr lang="en-US" dirty="0" smtClean="0">
                <a:solidFill>
                  <a:schemeClr val="accent4"/>
                </a:solidFill>
              </a:rPr>
            </a:br>
            <a:r>
              <a:rPr lang="en-US" dirty="0" smtClean="0">
                <a:solidFill>
                  <a:schemeClr val="accent4"/>
                </a:solidFill>
              </a:rPr>
              <a:t>regarding combating poverty 1/3</a:t>
            </a:r>
            <a:endParaRPr lang="en-US" dirty="0">
              <a:solidFill>
                <a:schemeClr val="accent4"/>
              </a:solidFill>
            </a:endParaRPr>
          </a:p>
        </p:txBody>
      </p:sp>
      <p:sp>
        <p:nvSpPr>
          <p:cNvPr id="95234" name="Segnaposto contenuto 2"/>
          <p:cNvSpPr>
            <a:spLocks noGrp="1"/>
          </p:cNvSpPr>
          <p:nvPr>
            <p:ph idx="1"/>
          </p:nvPr>
        </p:nvSpPr>
        <p:spPr/>
        <p:txBody>
          <a:bodyPr/>
          <a:lstStyle/>
          <a:p>
            <a:pPr eaLnBrk="1" hangingPunct="1"/>
            <a:r>
              <a:rPr lang="en-US" smtClean="0"/>
              <a:t>Europe 2020: 20 million of people less at risk of poverty or of social exclusion (115 million in 2010)</a:t>
            </a:r>
          </a:p>
          <a:p>
            <a:pPr eaLnBrk="1" hangingPunct="1"/>
            <a:r>
              <a:rPr lang="en-US" smtClean="0"/>
              <a:t>Italy 2020: 2,2 million less poor (material deprivation or living in lower job family), were 14.742.000 (2010) = 12.9% respect to EU rate</a:t>
            </a:r>
          </a:p>
          <a:p>
            <a:pPr eaLnBrk="1" hangingPunct="1"/>
            <a:endParaRPr lang="en-US" smtClean="0"/>
          </a:p>
        </p:txBody>
      </p:sp>
      <p:sp>
        <p:nvSpPr>
          <p:cNvPr id="20483" name="Segnaposto numero diapositiva 4"/>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CBB46C96-C150-41ED-87B6-6E958B12A0CE}" type="slidenum">
              <a:rPr lang="it-IT">
                <a:cs typeface="Arial" charset="0"/>
              </a:rPr>
              <a:pPr fontAlgn="base">
                <a:spcBef>
                  <a:spcPct val="0"/>
                </a:spcBef>
                <a:spcAft>
                  <a:spcPct val="0"/>
                </a:spcAft>
                <a:defRPr/>
              </a:pPr>
              <a:t>42</a:t>
            </a:fld>
            <a:endParaRPr lang="it-IT">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normAutofit fontScale="90000"/>
          </a:bodyPr>
          <a:lstStyle/>
          <a:p>
            <a:pPr eaLnBrk="1" fontAlgn="auto" hangingPunct="1">
              <a:spcAft>
                <a:spcPts val="0"/>
              </a:spcAft>
              <a:defRPr/>
            </a:pPr>
            <a:r>
              <a:rPr lang="en-US" dirty="0" smtClean="0">
                <a:solidFill>
                  <a:schemeClr val="accent4"/>
                </a:solidFill>
              </a:rPr>
              <a:t>National reform program  2012</a:t>
            </a:r>
            <a:br>
              <a:rPr lang="en-US" dirty="0" smtClean="0">
                <a:solidFill>
                  <a:schemeClr val="accent4"/>
                </a:solidFill>
              </a:rPr>
            </a:br>
            <a:r>
              <a:rPr lang="en-US" dirty="0" smtClean="0">
                <a:solidFill>
                  <a:schemeClr val="accent4"/>
                </a:solidFill>
              </a:rPr>
              <a:t>regarding combating poverty 2/3</a:t>
            </a:r>
            <a:endParaRPr lang="it-IT" dirty="0">
              <a:solidFill>
                <a:schemeClr val="accent4"/>
              </a:solidFill>
            </a:endParaRPr>
          </a:p>
        </p:txBody>
      </p:sp>
      <p:sp>
        <p:nvSpPr>
          <p:cNvPr id="96258" name="Segnaposto contenuto 2"/>
          <p:cNvSpPr>
            <a:spLocks noGrp="1"/>
          </p:cNvSpPr>
          <p:nvPr>
            <p:ph idx="1"/>
          </p:nvPr>
        </p:nvSpPr>
        <p:spPr/>
        <p:txBody>
          <a:bodyPr/>
          <a:lstStyle/>
          <a:p>
            <a:pPr eaLnBrk="1" hangingPunct="1"/>
            <a:r>
              <a:rPr lang="it-IT" smtClean="0"/>
              <a:t>3 </a:t>
            </a:r>
            <a:r>
              <a:rPr lang="en-US" smtClean="0"/>
              <a:t>european indicators: </a:t>
            </a:r>
          </a:p>
          <a:p>
            <a:pPr lvl="1" eaLnBrk="1" hangingPunct="1">
              <a:buFont typeface="Wingdings 2" pitchFamily="18" charset="2"/>
              <a:buNone/>
            </a:pPr>
            <a:r>
              <a:rPr lang="en-US" smtClean="0"/>
              <a:t>1 = % of people at poverty risk (- 60% lower than median income) after the social transfer = 18,2% (I), 16.1% (EU)</a:t>
            </a:r>
          </a:p>
          <a:p>
            <a:pPr lvl="1" eaLnBrk="1" hangingPunct="1">
              <a:buFont typeface="Wingdings 2" pitchFamily="18" charset="2"/>
              <a:buNone/>
            </a:pPr>
            <a:r>
              <a:rPr lang="en-US" smtClean="0"/>
              <a:t>2 = % of people in severe material deprivation = 7% (I), 8,1% (EU)</a:t>
            </a:r>
          </a:p>
          <a:p>
            <a:pPr lvl="1" eaLnBrk="1" hangingPunct="1">
              <a:buFont typeface="Wingdings 2" pitchFamily="18" charset="2"/>
              <a:buNone/>
            </a:pPr>
            <a:r>
              <a:rPr lang="en-US" smtClean="0"/>
              <a:t>3 = % of people living in lower job family = 10,2% (I), 10% (EU)</a:t>
            </a:r>
          </a:p>
        </p:txBody>
      </p:sp>
      <p:sp>
        <p:nvSpPr>
          <p:cNvPr id="21507" name="Segnaposto numero diapositiva 4"/>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E7EB8F50-1385-45C5-A595-8AC668B8730C}" type="slidenum">
              <a:rPr lang="it-IT">
                <a:cs typeface="Arial" charset="0"/>
              </a:rPr>
              <a:pPr fontAlgn="base">
                <a:spcBef>
                  <a:spcPct val="0"/>
                </a:spcBef>
                <a:spcAft>
                  <a:spcPct val="0"/>
                </a:spcAft>
                <a:defRPr/>
              </a:pPr>
              <a:t>43</a:t>
            </a:fld>
            <a:endParaRPr lang="it-IT">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normAutofit fontScale="90000"/>
          </a:bodyPr>
          <a:lstStyle/>
          <a:p>
            <a:pPr eaLnBrk="1" fontAlgn="auto" hangingPunct="1">
              <a:spcAft>
                <a:spcPts val="0"/>
              </a:spcAft>
              <a:defRPr/>
            </a:pPr>
            <a:r>
              <a:rPr lang="en-US" dirty="0" smtClean="0">
                <a:solidFill>
                  <a:schemeClr val="accent4"/>
                </a:solidFill>
              </a:rPr>
              <a:t>National reform program  2012</a:t>
            </a:r>
            <a:br>
              <a:rPr lang="en-US" dirty="0" smtClean="0">
                <a:solidFill>
                  <a:schemeClr val="accent4"/>
                </a:solidFill>
              </a:rPr>
            </a:br>
            <a:r>
              <a:rPr lang="en-US" dirty="0" smtClean="0">
                <a:solidFill>
                  <a:schemeClr val="accent4"/>
                </a:solidFill>
              </a:rPr>
              <a:t>regarding combating poverty 3/3</a:t>
            </a:r>
            <a:endParaRPr lang="it-IT" dirty="0">
              <a:solidFill>
                <a:schemeClr val="accent4"/>
              </a:solidFill>
            </a:endParaRPr>
          </a:p>
        </p:txBody>
      </p:sp>
      <p:sp>
        <p:nvSpPr>
          <p:cNvPr id="3" name="Segnaposto contenuto 2"/>
          <p:cNvSpPr>
            <a:spLocks noGrp="1"/>
          </p:cNvSpPr>
          <p:nvPr>
            <p:ph idx="1"/>
          </p:nvPr>
        </p:nvSpPr>
        <p:spPr/>
        <p:txBody>
          <a:bodyPr rtlCol="0">
            <a:normAutofit fontScale="92500"/>
          </a:bodyPr>
          <a:lstStyle/>
          <a:p>
            <a:pPr eaLnBrk="1" fontAlgn="auto" hangingPunct="1">
              <a:spcAft>
                <a:spcPts val="0"/>
              </a:spcAft>
              <a:buFont typeface="Wingdings 2"/>
              <a:buChar char=""/>
              <a:defRPr/>
            </a:pPr>
            <a:r>
              <a:rPr lang="en-US" dirty="0" smtClean="0"/>
              <a:t>2012 objectives = people in severe material deprivation (2) and people living in lower occupational family (3)</a:t>
            </a:r>
          </a:p>
          <a:p>
            <a:pPr eaLnBrk="1" fontAlgn="auto" hangingPunct="1">
              <a:spcAft>
                <a:spcPts val="0"/>
              </a:spcAft>
              <a:buFont typeface="Wingdings 2"/>
              <a:buChar char=""/>
              <a:defRPr/>
            </a:pPr>
            <a:r>
              <a:rPr lang="en-US" dirty="0" smtClean="0"/>
              <a:t>How to reach this target will be reconsidered during the mid term Europe Strategy 2020 </a:t>
            </a:r>
            <a:r>
              <a:rPr lang="en-US" dirty="0" smtClean="0">
                <a:sym typeface="Wingdings" pitchFamily="2" charset="2"/>
              </a:rPr>
              <a:t></a:t>
            </a:r>
          </a:p>
          <a:p>
            <a:pPr eaLnBrk="1" fontAlgn="auto" hangingPunct="1">
              <a:spcAft>
                <a:spcPts val="0"/>
              </a:spcAft>
              <a:buFont typeface="Wingdings 2"/>
              <a:buChar char=""/>
              <a:defRPr/>
            </a:pPr>
            <a:r>
              <a:rPr lang="en-US" u="sng" dirty="0" smtClean="0">
                <a:sym typeface="Wingdings" pitchFamily="2" charset="2"/>
              </a:rPr>
              <a:t>Before that, Italy will need to build a national data system to monitor and plan the social actions to cross social data bases, fiscal, and social security</a:t>
            </a:r>
          </a:p>
          <a:p>
            <a:pPr eaLnBrk="1" fontAlgn="auto" hangingPunct="1">
              <a:spcAft>
                <a:spcPts val="0"/>
              </a:spcAft>
              <a:buFont typeface="Wingdings 2"/>
              <a:buChar char=""/>
              <a:defRPr/>
            </a:pPr>
            <a:r>
              <a:rPr lang="en-US" dirty="0" smtClean="0">
                <a:sym typeface="Wingdings" pitchFamily="2" charset="2"/>
              </a:rPr>
              <a:t>And so on</a:t>
            </a:r>
            <a:endParaRPr lang="en-US" dirty="0"/>
          </a:p>
        </p:txBody>
      </p:sp>
      <p:sp>
        <p:nvSpPr>
          <p:cNvPr id="22531" name="Segnaposto numero diapositiva 4"/>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864CBE51-2E3E-4E96-ACA9-6C86C19006B9}" type="slidenum">
              <a:rPr lang="it-IT">
                <a:cs typeface="Arial" charset="0"/>
              </a:rPr>
              <a:pPr fontAlgn="base">
                <a:spcBef>
                  <a:spcPct val="0"/>
                </a:spcBef>
                <a:spcAft>
                  <a:spcPct val="0"/>
                </a:spcAft>
                <a:defRPr/>
              </a:pPr>
              <a:t>44</a:t>
            </a:fld>
            <a:endParaRPr lang="it-IT">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lstStyle/>
          <a:p>
            <a:pPr eaLnBrk="1" fontAlgn="auto" hangingPunct="1">
              <a:spcAft>
                <a:spcPts val="0"/>
              </a:spcAft>
              <a:defRPr/>
            </a:pPr>
            <a:r>
              <a:rPr lang="en-US" dirty="0" smtClean="0">
                <a:solidFill>
                  <a:schemeClr val="accent4"/>
                </a:solidFill>
              </a:rPr>
              <a:t>Where to find the resources</a:t>
            </a:r>
            <a:endParaRPr lang="en-US" dirty="0">
              <a:solidFill>
                <a:schemeClr val="accent4"/>
              </a:solidFill>
            </a:endParaRPr>
          </a:p>
        </p:txBody>
      </p:sp>
      <p:sp>
        <p:nvSpPr>
          <p:cNvPr id="98306" name="Segnaposto contenuto 2"/>
          <p:cNvSpPr>
            <a:spLocks noGrp="1"/>
          </p:cNvSpPr>
          <p:nvPr>
            <p:ph idx="1"/>
          </p:nvPr>
        </p:nvSpPr>
        <p:spPr/>
        <p:txBody>
          <a:bodyPr/>
          <a:lstStyle/>
          <a:p>
            <a:pPr eaLnBrk="1" hangingPunct="1"/>
            <a:r>
              <a:rPr lang="en-US" smtClean="0"/>
              <a:t>Tax and welfare reform (pension and labour market)</a:t>
            </a:r>
          </a:p>
          <a:p>
            <a:pPr eaLnBrk="1" hangingPunct="1"/>
            <a:r>
              <a:rPr lang="en-US" smtClean="0"/>
              <a:t>Tax evasion</a:t>
            </a:r>
          </a:p>
          <a:p>
            <a:pPr eaLnBrk="1" hangingPunct="1"/>
            <a:r>
              <a:rPr lang="it-IT" smtClean="0"/>
              <a:t>House (IMU)</a:t>
            </a:r>
          </a:p>
          <a:p>
            <a:pPr eaLnBrk="1" hangingPunct="1"/>
            <a:r>
              <a:rPr lang="en-US" smtClean="0"/>
              <a:t>Free market </a:t>
            </a:r>
          </a:p>
          <a:p>
            <a:pPr eaLnBrk="1" hangingPunct="1"/>
            <a:r>
              <a:rPr lang="en-US" smtClean="0"/>
              <a:t>Taxes at local level </a:t>
            </a:r>
          </a:p>
          <a:p>
            <a:pPr eaLnBrk="1" hangingPunct="1"/>
            <a:r>
              <a:rPr lang="en-US" smtClean="0"/>
              <a:t>And so on</a:t>
            </a:r>
          </a:p>
        </p:txBody>
      </p:sp>
      <p:sp>
        <p:nvSpPr>
          <p:cNvPr id="23555" name="Segnaposto numero diapositiva 3"/>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60B0DA8F-3CDC-453C-AD8E-D1F0EDD593A9}" type="slidenum">
              <a:rPr lang="it-IT">
                <a:cs typeface="Arial" charset="0"/>
              </a:rPr>
              <a:pPr fontAlgn="base">
                <a:spcBef>
                  <a:spcPct val="0"/>
                </a:spcBef>
                <a:spcAft>
                  <a:spcPct val="0"/>
                </a:spcAft>
                <a:defRPr/>
              </a:pPr>
              <a:t>45</a:t>
            </a:fld>
            <a:endParaRPr lang="it-IT">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lstStyle/>
          <a:p>
            <a:pPr algn="ctr" eaLnBrk="1" fontAlgn="auto" hangingPunct="1">
              <a:spcAft>
                <a:spcPts val="0"/>
              </a:spcAft>
              <a:defRPr/>
            </a:pPr>
            <a:r>
              <a:rPr lang="en-US" dirty="0" smtClean="0">
                <a:solidFill>
                  <a:schemeClr val="accent4"/>
                </a:solidFill>
              </a:rPr>
              <a:t>European level </a:t>
            </a:r>
            <a:endParaRPr lang="en-US" dirty="0">
              <a:solidFill>
                <a:schemeClr val="accent4"/>
              </a:solidFill>
            </a:endParaRPr>
          </a:p>
        </p:txBody>
      </p:sp>
      <p:sp>
        <p:nvSpPr>
          <p:cNvPr id="99330" name="Segnaposto contenuto 2"/>
          <p:cNvSpPr>
            <a:spLocks noGrp="1"/>
          </p:cNvSpPr>
          <p:nvPr>
            <p:ph idx="1"/>
          </p:nvPr>
        </p:nvSpPr>
        <p:spPr/>
        <p:txBody>
          <a:bodyPr/>
          <a:lstStyle/>
          <a:p>
            <a:pPr eaLnBrk="1" hangingPunct="1"/>
            <a:r>
              <a:rPr lang="en-US" smtClean="0"/>
              <a:t>Economic </a:t>
            </a:r>
            <a:r>
              <a:rPr lang="it-IT" smtClean="0"/>
              <a:t> </a:t>
            </a:r>
            <a:r>
              <a:rPr lang="en-US" smtClean="0"/>
              <a:t>Stability </a:t>
            </a:r>
          </a:p>
          <a:p>
            <a:pPr eaLnBrk="1" hangingPunct="1"/>
            <a:r>
              <a:rPr lang="it-IT" smtClean="0"/>
              <a:t>Fiscal compact</a:t>
            </a:r>
          </a:p>
          <a:p>
            <a:pPr eaLnBrk="1" hangingPunct="1"/>
            <a:endParaRPr lang="it-IT" smtClean="0"/>
          </a:p>
          <a:p>
            <a:pPr eaLnBrk="1" hangingPunct="1">
              <a:buFont typeface="Wingdings 2" pitchFamily="18" charset="2"/>
              <a:buNone/>
            </a:pPr>
            <a:endParaRPr lang="it-IT" smtClean="0"/>
          </a:p>
        </p:txBody>
      </p:sp>
      <p:sp>
        <p:nvSpPr>
          <p:cNvPr id="24579" name="Segnaposto numero diapositiva 3"/>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B04EF09D-E1DC-4E51-9038-2378CB3ECE5F}" type="slidenum">
              <a:rPr lang="it-IT">
                <a:cs typeface="Arial" charset="0"/>
              </a:rPr>
              <a:pPr fontAlgn="base">
                <a:spcBef>
                  <a:spcPct val="0"/>
                </a:spcBef>
                <a:spcAft>
                  <a:spcPct val="0"/>
                </a:spcAft>
                <a:defRPr/>
              </a:pPr>
              <a:t>46</a:t>
            </a:fld>
            <a:endParaRPr lang="it-IT">
              <a:cs typeface="Arial" charset="0"/>
            </a:endParaRPr>
          </a:p>
        </p:txBody>
      </p:sp>
      <p:pic>
        <p:nvPicPr>
          <p:cNvPr id="99332" name="Picture 2"/>
          <p:cNvPicPr>
            <a:picLocks noChangeAspect="1" noChangeArrowheads="1"/>
          </p:cNvPicPr>
          <p:nvPr/>
        </p:nvPicPr>
        <p:blipFill>
          <a:blip r:embed="rId2"/>
          <a:srcRect/>
          <a:stretch>
            <a:fillRect/>
          </a:stretch>
        </p:blipFill>
        <p:spPr bwMode="auto">
          <a:xfrm>
            <a:off x="2051050" y="2852738"/>
            <a:ext cx="4033838" cy="3225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lstStyle/>
          <a:p>
            <a:pPr algn="ctr" eaLnBrk="1" fontAlgn="auto" hangingPunct="1">
              <a:spcAft>
                <a:spcPts val="0"/>
              </a:spcAft>
              <a:defRPr/>
            </a:pPr>
            <a:r>
              <a:rPr lang="en-US" dirty="0" smtClean="0">
                <a:solidFill>
                  <a:schemeClr val="accent4"/>
                </a:solidFill>
              </a:rPr>
              <a:t>The consequences </a:t>
            </a:r>
            <a:r>
              <a:rPr lang="it-IT" dirty="0" smtClean="0">
                <a:solidFill>
                  <a:schemeClr val="accent4"/>
                </a:solidFill>
              </a:rPr>
              <a:t> </a:t>
            </a:r>
            <a:endParaRPr lang="it-IT" dirty="0">
              <a:solidFill>
                <a:schemeClr val="accent4"/>
              </a:solidFill>
            </a:endParaRPr>
          </a:p>
        </p:txBody>
      </p:sp>
      <p:sp>
        <p:nvSpPr>
          <p:cNvPr id="100354" name="Segnaposto contenuto 2"/>
          <p:cNvSpPr>
            <a:spLocks noGrp="1"/>
          </p:cNvSpPr>
          <p:nvPr>
            <p:ph idx="1"/>
          </p:nvPr>
        </p:nvSpPr>
        <p:spPr/>
        <p:txBody>
          <a:bodyPr/>
          <a:lstStyle/>
          <a:p>
            <a:pPr eaLnBrk="1" hangingPunct="1"/>
            <a:r>
              <a:rPr lang="en-US" smtClean="0"/>
              <a:t>Reducing role of European Parliament</a:t>
            </a:r>
          </a:p>
          <a:p>
            <a:pPr eaLnBrk="1" hangingPunct="1"/>
            <a:r>
              <a:rPr lang="en-US" smtClean="0"/>
              <a:t>Reducing role of National Parliaments</a:t>
            </a:r>
          </a:p>
          <a:p>
            <a:pPr algn="ctr" eaLnBrk="1" hangingPunct="1">
              <a:buFont typeface="Wingdings 2" pitchFamily="18" charset="2"/>
              <a:buNone/>
            </a:pPr>
            <a:r>
              <a:rPr lang="en-US" smtClean="0"/>
              <a:t>=</a:t>
            </a:r>
          </a:p>
          <a:p>
            <a:pPr eaLnBrk="1" hangingPunct="1"/>
            <a:r>
              <a:rPr lang="en-US" smtClean="0"/>
              <a:t>Less participation of citizens and reduced capacity of intervention by elective Istitutions</a:t>
            </a:r>
          </a:p>
          <a:p>
            <a:pPr algn="ctr" eaLnBrk="1" hangingPunct="1">
              <a:buFont typeface="Wingdings 2" pitchFamily="18" charset="2"/>
              <a:buNone/>
            </a:pPr>
            <a:r>
              <a:rPr lang="it-IT" smtClean="0"/>
              <a:t>=</a:t>
            </a:r>
          </a:p>
          <a:p>
            <a:pPr algn="ctr" eaLnBrk="1" hangingPunct="1">
              <a:buFont typeface="Wingdings 2" pitchFamily="18" charset="2"/>
              <a:buNone/>
            </a:pPr>
            <a:r>
              <a:rPr lang="it-IT" smtClean="0"/>
              <a:t>LESS DEMOCRACY</a:t>
            </a:r>
          </a:p>
          <a:p>
            <a:pPr algn="ctr" eaLnBrk="1" hangingPunct="1">
              <a:buFont typeface="Wingdings 2" pitchFamily="18" charset="2"/>
              <a:buNone/>
            </a:pPr>
            <a:endParaRPr lang="en-US" smtClean="0"/>
          </a:p>
        </p:txBody>
      </p:sp>
      <p:sp>
        <p:nvSpPr>
          <p:cNvPr id="25603" name="Segnaposto numero diapositiva 4"/>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E41C5217-24BD-4C59-8670-BF6CB7A28DAF}" type="slidenum">
              <a:rPr lang="it-IT">
                <a:cs typeface="Arial" charset="0"/>
              </a:rPr>
              <a:pPr fontAlgn="base">
                <a:spcBef>
                  <a:spcPct val="0"/>
                </a:spcBef>
                <a:spcAft>
                  <a:spcPct val="0"/>
                </a:spcAft>
                <a:defRPr/>
              </a:pPr>
              <a:t>47</a:t>
            </a:fld>
            <a:endParaRPr lang="it-IT">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76000" cy="1143000"/>
          </a:xfrm>
        </p:spPr>
        <p:txBody>
          <a:bodyPr/>
          <a:lstStyle/>
          <a:p>
            <a:pPr eaLnBrk="1" fontAlgn="auto" hangingPunct="1">
              <a:spcAft>
                <a:spcPts val="0"/>
              </a:spcAft>
              <a:defRPr/>
            </a:pPr>
            <a:r>
              <a:rPr lang="en-US" dirty="0" smtClean="0">
                <a:solidFill>
                  <a:schemeClr val="accent4"/>
                </a:solidFill>
              </a:rPr>
              <a:t>What’s happening in Italy </a:t>
            </a:r>
            <a:endParaRPr lang="en-US" dirty="0">
              <a:solidFill>
                <a:schemeClr val="accent4"/>
              </a:solidFill>
            </a:endParaRPr>
          </a:p>
        </p:txBody>
      </p:sp>
      <p:sp>
        <p:nvSpPr>
          <p:cNvPr id="101378" name="Segnaposto contenuto 2"/>
          <p:cNvSpPr>
            <a:spLocks noGrp="1"/>
          </p:cNvSpPr>
          <p:nvPr>
            <p:ph idx="1"/>
          </p:nvPr>
        </p:nvSpPr>
        <p:spPr/>
        <p:txBody>
          <a:bodyPr/>
          <a:lstStyle/>
          <a:p>
            <a:pPr eaLnBrk="1" hangingPunct="1"/>
            <a:r>
              <a:rPr lang="en-US" smtClean="0"/>
              <a:t>Let’s push “declare illegal poverty” Campaign</a:t>
            </a:r>
          </a:p>
          <a:p>
            <a:pPr eaLnBrk="1" hangingPunct="1"/>
            <a:r>
              <a:rPr lang="en-US" smtClean="0"/>
              <a:t>Welfare grows, Italy grows (network)</a:t>
            </a:r>
          </a:p>
          <a:p>
            <a:pPr eaLnBrk="1" hangingPunct="1"/>
            <a:r>
              <a:rPr lang="en-US" smtClean="0"/>
              <a:t>ECI on European minimum income </a:t>
            </a:r>
          </a:p>
        </p:txBody>
      </p:sp>
      <p:sp>
        <p:nvSpPr>
          <p:cNvPr id="26627" name="Segnaposto numero diapositiva 3"/>
          <p:cNvSpPr>
            <a:spLocks noGrp="1"/>
          </p:cNvSpPr>
          <p:nvPr>
            <p:ph type="sldNum" sz="quarter" idx="12"/>
          </p:nvPr>
        </p:nvSpPr>
        <p:spPr bwMode="auto">
          <a:ln>
            <a:miter lim="800000"/>
            <a:headEnd/>
            <a:tailEnd/>
          </a:ln>
        </p:spPr>
        <p:txBody>
          <a:bodyPr wrap="square" bIns="45720" numCol="1" anchorCtr="0" compatLnSpc="1">
            <a:prstTxWarp prst="textNoShape">
              <a:avLst/>
            </a:prstTxWarp>
          </a:bodyPr>
          <a:lstStyle/>
          <a:p>
            <a:pPr fontAlgn="base">
              <a:spcBef>
                <a:spcPct val="0"/>
              </a:spcBef>
              <a:spcAft>
                <a:spcPct val="0"/>
              </a:spcAft>
              <a:defRPr/>
            </a:pPr>
            <a:fld id="{00A5232A-6EB0-4BFA-B539-637F2C08DCEB}" type="slidenum">
              <a:rPr lang="it-IT">
                <a:cs typeface="Arial" charset="0"/>
              </a:rPr>
              <a:pPr fontAlgn="base">
                <a:spcBef>
                  <a:spcPct val="0"/>
                </a:spcBef>
                <a:spcAft>
                  <a:spcPct val="0"/>
                </a:spcAft>
                <a:defRPr/>
              </a:pPr>
              <a:t>48</a:t>
            </a:fld>
            <a:endParaRPr lang="it-IT">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p:cNvSpPr>
          <p:nvPr>
            <p:ph type="ctrTitle" idx="4294967295"/>
          </p:nvPr>
        </p:nvSpPr>
        <p:spPr bwMode="auto">
          <a:xfrm>
            <a:off x="685800" y="2130425"/>
            <a:ext cx="7772400" cy="1470025"/>
          </a:xfrm>
        </p:spPr>
        <p:txBody>
          <a:bodyPr wrap="square" lIns="91440" tIns="45720" rIns="91440" bIns="45720" numCol="1" anchorCtr="0" compatLnSpc="1">
            <a:prstTxWarp prst="textNoShape">
              <a:avLst/>
            </a:prstTxWarp>
            <a:normAutofit fontScale="90000"/>
          </a:bodyPr>
          <a:lstStyle/>
          <a:p>
            <a:pPr algn="ctr" eaLnBrk="1" hangingPunct="1">
              <a:defRPr/>
            </a:pPr>
            <a:r>
              <a:rPr lang="it-IT" sz="4000" smtClean="0">
                <a:ln>
                  <a:noFill/>
                </a:ln>
                <a:effectLst/>
              </a:rPr>
              <a:t>Thanks for your attention</a:t>
            </a:r>
            <a:br>
              <a:rPr lang="it-IT" sz="4000" smtClean="0">
                <a:ln>
                  <a:noFill/>
                </a:ln>
                <a:effectLst/>
              </a:rPr>
            </a:br>
            <a:r>
              <a:rPr lang="it-IT" sz="4000" smtClean="0">
                <a:ln>
                  <a:noFill/>
                </a:ln>
                <a:effectLst/>
              </a:rPr>
              <a:t/>
            </a:r>
            <a:br>
              <a:rPr lang="it-IT" sz="4000" smtClean="0">
                <a:ln>
                  <a:noFill/>
                </a:ln>
                <a:effectLst/>
              </a:rPr>
            </a:br>
            <a:r>
              <a:rPr lang="it-IT" sz="4000" smtClean="0">
                <a:ln>
                  <a:noFill/>
                </a:ln>
                <a:effectLst/>
              </a:rPr>
              <a:t/>
            </a:r>
            <a:br>
              <a:rPr lang="it-IT" sz="4000" smtClean="0">
                <a:ln>
                  <a:noFill/>
                </a:ln>
                <a:effectLst/>
              </a:rPr>
            </a:br>
            <a:r>
              <a:rPr lang="it-IT" sz="4000" smtClean="0">
                <a:ln>
                  <a:noFill/>
                </a:ln>
                <a:effectLst/>
              </a:rPr>
              <a:t>Merçì à toutes</a:t>
            </a:r>
            <a:br>
              <a:rPr lang="it-IT" sz="4000" smtClean="0">
                <a:ln>
                  <a:noFill/>
                </a:ln>
                <a:effectLst/>
              </a:rPr>
            </a:br>
            <a:r>
              <a:rPr lang="it-IT" sz="4000" smtClean="0">
                <a:ln>
                  <a:noFill/>
                </a:ln>
                <a:effectLst/>
              </a:rPr>
              <a:t>et à tous</a:t>
            </a:r>
            <a:br>
              <a:rPr lang="it-IT" sz="4000" smtClean="0">
                <a:ln>
                  <a:noFill/>
                </a:ln>
                <a:effectLst/>
              </a:rPr>
            </a:br>
            <a:endParaRPr lang="it-IT" sz="4000" smtClean="0">
              <a:ln>
                <a:noFill/>
              </a:ln>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jdelijke aanduiding voor inhoud 1"/>
          <p:cNvSpPr>
            <a:spLocks noGrp="1"/>
          </p:cNvSpPr>
          <p:nvPr>
            <p:ph idx="1"/>
          </p:nvPr>
        </p:nvSpPr>
        <p:spPr/>
        <p:txBody>
          <a:bodyPr/>
          <a:lstStyle/>
          <a:p>
            <a:pPr marL="0" indent="0" algn="ctr">
              <a:buFontTx/>
              <a:buNone/>
            </a:pPr>
            <a:endParaRPr lang="fr-BE" b="1" smtClean="0">
              <a:latin typeface="Calibri" pitchFamily="34" charset="0"/>
            </a:endParaRPr>
          </a:p>
          <a:p>
            <a:pPr marL="0" indent="0" algn="ctr">
              <a:buFontTx/>
              <a:buNone/>
            </a:pPr>
            <a:r>
              <a:rPr lang="fr-BE" b="1" smtClean="0">
                <a:latin typeface="Calibri" pitchFamily="34" charset="0"/>
              </a:rPr>
              <a:t>Welcome </a:t>
            </a:r>
          </a:p>
          <a:p>
            <a:pPr marL="0" indent="0" algn="ctr">
              <a:buFontTx/>
              <a:buNone/>
            </a:pPr>
            <a:r>
              <a:rPr lang="fr-BE" smtClean="0">
                <a:latin typeface="Calibri" pitchFamily="34" charset="0"/>
              </a:rPr>
              <a:t>by</a:t>
            </a:r>
          </a:p>
          <a:p>
            <a:pPr marL="0" indent="0" algn="ctr">
              <a:buFontTx/>
              <a:buNone/>
            </a:pPr>
            <a:r>
              <a:rPr lang="fr-BE" sz="3600" b="1" smtClean="0">
                <a:solidFill>
                  <a:srgbClr val="3DB612"/>
                </a:solidFill>
                <a:latin typeface="Calibri" pitchFamily="34" charset="0"/>
              </a:rPr>
              <a:t>Joyce Loughnan Focus Ireland</a:t>
            </a:r>
          </a:p>
          <a:p>
            <a:pPr marL="0" indent="0" algn="ctr">
              <a:buFontTx/>
              <a:buNone/>
            </a:pPr>
            <a:r>
              <a:rPr lang="fr-BE" smtClean="0">
                <a:latin typeface="Calibri" pitchFamily="34" charset="0"/>
              </a:rPr>
              <a:t>and</a:t>
            </a:r>
          </a:p>
          <a:p>
            <a:pPr marL="0" indent="0" algn="ctr">
              <a:buFontTx/>
              <a:buNone/>
            </a:pPr>
            <a:r>
              <a:rPr lang="fr-BE" sz="3600" b="1" smtClean="0">
                <a:solidFill>
                  <a:srgbClr val="3DB612"/>
                </a:solidFill>
                <a:latin typeface="Calibri" pitchFamily="34" charset="0"/>
              </a:rPr>
              <a:t>Ann Demeulemeester ACW</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jdelijke aanduiding voor inhoud 1"/>
          <p:cNvSpPr>
            <a:spLocks noGrp="1"/>
          </p:cNvSpPr>
          <p:nvPr>
            <p:ph idx="1"/>
          </p:nvPr>
        </p:nvSpPr>
        <p:spPr/>
        <p:txBody>
          <a:bodyPr/>
          <a:lstStyle/>
          <a:p>
            <a:pPr marL="0" indent="0" algn="ctr">
              <a:buFontTx/>
              <a:buNone/>
            </a:pPr>
            <a:r>
              <a:rPr lang="fr-BE" b="1" smtClean="0">
                <a:latin typeface="Calibri" pitchFamily="34" charset="0"/>
              </a:rPr>
              <a:t>The consequences of the EU and national economic and social policy</a:t>
            </a:r>
          </a:p>
          <a:p>
            <a:pPr marL="0" indent="0" algn="ctr">
              <a:buFontTx/>
              <a:buNone/>
            </a:pPr>
            <a:r>
              <a:rPr lang="fr-BE" sz="3600" b="1" smtClean="0">
                <a:solidFill>
                  <a:srgbClr val="3DB612"/>
                </a:solidFill>
                <a:latin typeface="Calibri" pitchFamily="34" charset="0"/>
              </a:rPr>
              <a:t>Italy</a:t>
            </a:r>
          </a:p>
          <a:p>
            <a:pPr marL="0" indent="0" algn="ctr">
              <a:buFontTx/>
              <a:buNone/>
            </a:pPr>
            <a:endParaRPr lang="fr-BE" smtClean="0">
              <a:latin typeface="Calibri" pitchFamily="34" charset="0"/>
            </a:endParaRPr>
          </a:p>
          <a:p>
            <a:pPr marL="0" indent="0" algn="ctr">
              <a:buFontTx/>
              <a:buNone/>
            </a:pPr>
            <a:r>
              <a:rPr lang="fr-BE" sz="3600" b="1" smtClean="0">
                <a:solidFill>
                  <a:srgbClr val="3DB612"/>
                </a:solidFill>
                <a:latin typeface="Calibri" pitchFamily="34" charset="0"/>
              </a:rPr>
              <a:t>Mauro Giacosa</a:t>
            </a:r>
          </a:p>
          <a:p>
            <a:pPr marL="0" indent="0" algn="ctr">
              <a:buFontTx/>
              <a:buNone/>
            </a:pPr>
            <a:r>
              <a:rPr lang="fr-BE" smtClean="0">
                <a:latin typeface="Calibri" pitchFamily="34" charset="0"/>
              </a:rPr>
              <a:t>CNCA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sp>
        <p:nvSpPr>
          <p:cNvPr id="5" name="Titolo 1"/>
          <p:cNvSpPr>
            <a:spLocks noGrp="1"/>
          </p:cNvSpPr>
          <p:nvPr>
            <p:ph type="title"/>
          </p:nvPr>
        </p:nvSpPr>
        <p:spPr/>
        <p:txBody>
          <a:bodyPr>
            <a:normAutofit fontScale="90000"/>
          </a:bodyPr>
          <a:lstStyle/>
          <a:p>
            <a:pPr fontAlgn="auto">
              <a:spcAft>
                <a:spcPts val="0"/>
              </a:spcAft>
              <a:defRPr/>
            </a:pPr>
            <a:r>
              <a:rPr lang="en-US" dirty="0" smtClean="0"/>
              <a:t>“Rights raise their voice” – Promoting </a:t>
            </a:r>
            <a:r>
              <a:rPr lang="en-US" dirty="0" err="1" smtClean="0"/>
              <a:t>commitee</a:t>
            </a:r>
            <a:endParaRPr lang="en-US" dirty="0"/>
          </a:p>
        </p:txBody>
      </p:sp>
      <p:sp>
        <p:nvSpPr>
          <p:cNvPr id="7" name="Segnaposto contenuto 2"/>
          <p:cNvSpPr txBox="1">
            <a:spLocks/>
          </p:cNvSpPr>
          <p:nvPr/>
        </p:nvSpPr>
        <p:spPr>
          <a:xfrm>
            <a:off x="454152" y="1679448"/>
            <a:ext cx="8503920" cy="4572000"/>
          </a:xfrm>
          <a:prstGeom prst="rect">
            <a:avLst/>
          </a:prstGeom>
        </p:spPr>
        <p:txBody>
          <a:bodyPr numCol="2">
            <a:normAutofit fontScale="62500" lnSpcReduction="20000"/>
          </a:bodyPr>
          <a:lstStyle/>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Antigone</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Arci</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Arciragazzi</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Associazione Città Visibile</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Associazione Familiari Alzheimer Pordenone Onlus</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Associazione Welcome</a:t>
            </a:r>
          </a:p>
          <a:p>
            <a:pPr marL="274320" indent="-274320" fontAlgn="auto">
              <a:spcBef>
                <a:spcPct val="20000"/>
              </a:spcBef>
              <a:spcAft>
                <a:spcPts val="0"/>
              </a:spcAft>
              <a:buClr>
                <a:srgbClr val="D16349"/>
              </a:buClr>
              <a:buSzPct val="85000"/>
              <a:buFont typeface="Wingdings 2"/>
              <a:buNone/>
              <a:defRPr/>
            </a:pPr>
            <a:r>
              <a:rPr lang="it-IT" sz="2700" dirty="0" err="1">
                <a:solidFill>
                  <a:prstClr val="black"/>
                </a:solidFill>
                <a:latin typeface="Georgia"/>
                <a:cs typeface="+mn-cs"/>
              </a:rPr>
              <a:t>Auser</a:t>
            </a:r>
            <a:endParaRPr lang="it-IT" sz="2700" dirty="0">
              <a:solidFill>
                <a:prstClr val="black"/>
              </a:solidFill>
              <a:latin typeface="Georgia"/>
              <a:cs typeface="+mn-cs"/>
            </a:endParaRP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Centro Iniziative e Ricerche </a:t>
            </a:r>
            <a:r>
              <a:rPr lang="it-IT" sz="2700" dirty="0" err="1">
                <a:solidFill>
                  <a:prstClr val="black"/>
                </a:solidFill>
                <a:latin typeface="Georgia"/>
                <a:cs typeface="+mn-cs"/>
              </a:rPr>
              <a:t>Euromediterraneo</a:t>
            </a:r>
            <a:r>
              <a:rPr lang="it-IT" sz="2700" dirty="0">
                <a:solidFill>
                  <a:prstClr val="black"/>
                </a:solidFill>
                <a:latin typeface="Georgia"/>
                <a:cs typeface="+mn-cs"/>
              </a:rPr>
              <a:t> (</a:t>
            </a:r>
            <a:r>
              <a:rPr lang="it-IT" sz="2700" dirty="0" err="1">
                <a:solidFill>
                  <a:prstClr val="black"/>
                </a:solidFill>
                <a:latin typeface="Georgia"/>
                <a:cs typeface="+mn-cs"/>
              </a:rPr>
              <a:t>Cirem</a:t>
            </a:r>
            <a:r>
              <a:rPr lang="it-IT" sz="2700" dirty="0">
                <a:solidFill>
                  <a:prstClr val="black"/>
                </a:solidFill>
                <a:latin typeface="Georgia"/>
                <a:cs typeface="+mn-cs"/>
              </a:rPr>
              <a:t>) – Napoli</a:t>
            </a:r>
          </a:p>
          <a:p>
            <a:pPr marL="274320" indent="-274320" fontAlgn="auto">
              <a:spcBef>
                <a:spcPct val="20000"/>
              </a:spcBef>
              <a:spcAft>
                <a:spcPts val="0"/>
              </a:spcAft>
              <a:buClr>
                <a:srgbClr val="D16349"/>
              </a:buClr>
              <a:buSzPct val="85000"/>
              <a:buFont typeface="Wingdings 2"/>
              <a:buNone/>
              <a:defRPr/>
            </a:pPr>
            <a:r>
              <a:rPr lang="it-IT" sz="2700" dirty="0" err="1">
                <a:solidFill>
                  <a:prstClr val="black"/>
                </a:solidFill>
                <a:latin typeface="Georgia"/>
                <a:cs typeface="+mn-cs"/>
              </a:rPr>
              <a:t>Cittadinanzattiva</a:t>
            </a:r>
            <a:endParaRPr lang="it-IT" sz="2700" dirty="0">
              <a:solidFill>
                <a:prstClr val="black"/>
              </a:solidFill>
              <a:latin typeface="Georgia"/>
              <a:cs typeface="+mn-cs"/>
            </a:endParaRP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Comunità </a:t>
            </a:r>
            <a:r>
              <a:rPr lang="it-IT" sz="2700" dirty="0" err="1">
                <a:solidFill>
                  <a:prstClr val="black"/>
                </a:solidFill>
                <a:latin typeface="Georgia"/>
                <a:cs typeface="+mn-cs"/>
              </a:rPr>
              <a:t>Saman</a:t>
            </a:r>
            <a:endParaRPr lang="it-IT" sz="2700" dirty="0">
              <a:solidFill>
                <a:prstClr val="black"/>
              </a:solidFill>
              <a:latin typeface="Georgia"/>
              <a:cs typeface="+mn-cs"/>
            </a:endParaRP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Coordinamento Nazionale Comunità di Accoglienza (</a:t>
            </a:r>
            <a:r>
              <a:rPr lang="it-IT" sz="2700" dirty="0" err="1">
                <a:solidFill>
                  <a:prstClr val="black"/>
                </a:solidFill>
                <a:latin typeface="Georgia"/>
                <a:cs typeface="+mn-cs"/>
              </a:rPr>
              <a:t>Cnca</a:t>
            </a:r>
            <a:r>
              <a:rPr lang="it-IT" sz="2700" dirty="0">
                <a:solidFill>
                  <a:prstClr val="black"/>
                </a:solidFill>
                <a:latin typeface="Georgia"/>
                <a:cs typeface="+mn-cs"/>
              </a:rPr>
              <a:t>)</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CSA – Coordinamento Sanità e Assistenza fra i movimenti di base</a:t>
            </a:r>
          </a:p>
          <a:p>
            <a:pPr marL="274320" indent="-274320" fontAlgn="auto">
              <a:spcBef>
                <a:spcPct val="20000"/>
              </a:spcBef>
              <a:spcAft>
                <a:spcPts val="0"/>
              </a:spcAft>
              <a:buClr>
                <a:srgbClr val="D16349"/>
              </a:buClr>
              <a:buSzPct val="85000"/>
              <a:buFont typeface="Wingdings 2"/>
              <a:buNone/>
              <a:defRPr/>
            </a:pPr>
            <a:r>
              <a:rPr lang="it-IT" sz="2700" dirty="0" err="1">
                <a:solidFill>
                  <a:prstClr val="black"/>
                </a:solidFill>
                <a:latin typeface="Georgia"/>
                <a:cs typeface="+mn-cs"/>
              </a:rPr>
              <a:t>Emmaus</a:t>
            </a:r>
            <a:r>
              <a:rPr lang="it-IT" sz="2700" dirty="0">
                <a:solidFill>
                  <a:prstClr val="black"/>
                </a:solidFill>
                <a:latin typeface="Georgia"/>
                <a:cs typeface="+mn-cs"/>
              </a:rPr>
              <a:t> Italia</a:t>
            </a:r>
          </a:p>
          <a:p>
            <a:pPr marL="274320" indent="-274320" fontAlgn="auto">
              <a:spcBef>
                <a:spcPct val="20000"/>
              </a:spcBef>
              <a:spcAft>
                <a:spcPts val="0"/>
              </a:spcAft>
              <a:buClr>
                <a:srgbClr val="D16349"/>
              </a:buClr>
              <a:buSzPct val="85000"/>
              <a:defRPr/>
            </a:pPr>
            <a:endParaRPr lang="it-IT" sz="2700" dirty="0">
              <a:solidFill>
                <a:prstClr val="black"/>
              </a:solidFill>
              <a:latin typeface="Georgia"/>
              <a:cs typeface="+mn-cs"/>
            </a:endParaRPr>
          </a:p>
          <a:p>
            <a:pPr marL="274320" indent="-274320" fontAlgn="auto">
              <a:spcBef>
                <a:spcPct val="20000"/>
              </a:spcBef>
              <a:spcAft>
                <a:spcPts val="0"/>
              </a:spcAft>
              <a:buClr>
                <a:srgbClr val="D16349"/>
              </a:buClr>
              <a:buSzPct val="85000"/>
              <a:defRPr/>
            </a:pPr>
            <a:r>
              <a:rPr lang="it-IT" sz="2700" dirty="0" err="1">
                <a:solidFill>
                  <a:prstClr val="black"/>
                </a:solidFill>
                <a:latin typeface="Georgia"/>
                <a:cs typeface="+mn-cs"/>
              </a:rPr>
              <a:t>Erit</a:t>
            </a:r>
            <a:r>
              <a:rPr lang="it-IT" sz="2700" dirty="0">
                <a:solidFill>
                  <a:prstClr val="black"/>
                </a:solidFill>
                <a:latin typeface="Georgia"/>
                <a:cs typeface="+mn-cs"/>
              </a:rPr>
              <a:t> Italia</a:t>
            </a:r>
          </a:p>
          <a:p>
            <a:pPr marL="274320" indent="-274320" fontAlgn="auto">
              <a:spcBef>
                <a:spcPct val="20000"/>
              </a:spcBef>
              <a:spcAft>
                <a:spcPts val="0"/>
              </a:spcAft>
              <a:buClr>
                <a:srgbClr val="D16349"/>
              </a:buClr>
              <a:buSzPct val="85000"/>
              <a:buFont typeface="Wingdings 2"/>
              <a:buNone/>
              <a:defRPr/>
            </a:pPr>
            <a:r>
              <a:rPr lang="it-IT" sz="2700" dirty="0" err="1">
                <a:solidFill>
                  <a:prstClr val="black"/>
                </a:solidFill>
                <a:latin typeface="Georgia"/>
                <a:cs typeface="+mn-cs"/>
              </a:rPr>
              <a:t>Eurocare</a:t>
            </a:r>
            <a:r>
              <a:rPr lang="it-IT" sz="2700" dirty="0">
                <a:solidFill>
                  <a:prstClr val="black"/>
                </a:solidFill>
                <a:latin typeface="Georgia"/>
                <a:cs typeface="+mn-cs"/>
              </a:rPr>
              <a:t> Italia</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Federazione Internazionale “Città sociale” – Campania</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Federazione Italiana Organismi per le Persone senza Dimora (</a:t>
            </a:r>
            <a:r>
              <a:rPr lang="it-IT" sz="2700" dirty="0" err="1">
                <a:solidFill>
                  <a:prstClr val="black"/>
                </a:solidFill>
                <a:latin typeface="Georgia"/>
                <a:cs typeface="+mn-cs"/>
              </a:rPr>
              <a:t>fio.PSD</a:t>
            </a:r>
            <a:r>
              <a:rPr lang="it-IT" sz="2700" dirty="0">
                <a:solidFill>
                  <a:prstClr val="black"/>
                </a:solidFill>
                <a:latin typeface="Georgia"/>
                <a:cs typeface="+mn-cs"/>
              </a:rPr>
              <a:t>)</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Federazione Italiana per il Superamento dell’Handicap (FISH)</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Federazione </a:t>
            </a:r>
            <a:r>
              <a:rPr lang="it-IT" sz="2700" dirty="0" err="1">
                <a:solidFill>
                  <a:prstClr val="black"/>
                </a:solidFill>
                <a:latin typeface="Georgia"/>
                <a:cs typeface="+mn-cs"/>
              </a:rPr>
              <a:t>Scs</a:t>
            </a:r>
            <a:r>
              <a:rPr lang="it-IT" sz="2700" dirty="0">
                <a:solidFill>
                  <a:prstClr val="black"/>
                </a:solidFill>
                <a:latin typeface="Georgia"/>
                <a:cs typeface="+mn-cs"/>
              </a:rPr>
              <a:t>/</a:t>
            </a:r>
            <a:r>
              <a:rPr lang="it-IT" sz="2700" dirty="0" err="1">
                <a:solidFill>
                  <a:prstClr val="black"/>
                </a:solidFill>
                <a:latin typeface="Georgia"/>
                <a:cs typeface="+mn-cs"/>
              </a:rPr>
              <a:t>Cnos</a:t>
            </a:r>
            <a:r>
              <a:rPr lang="it-IT" sz="2700" dirty="0">
                <a:solidFill>
                  <a:prstClr val="black"/>
                </a:solidFill>
                <a:latin typeface="Georgia"/>
                <a:cs typeface="+mn-cs"/>
              </a:rPr>
              <a:t> – Salesiani per il Sociale</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Forum Droghe</a:t>
            </a:r>
          </a:p>
          <a:p>
            <a:pPr marL="274320" indent="-274320" fontAlgn="auto">
              <a:spcBef>
                <a:spcPct val="20000"/>
              </a:spcBef>
              <a:spcAft>
                <a:spcPts val="0"/>
              </a:spcAft>
              <a:buClr>
                <a:srgbClr val="D16349"/>
              </a:buClr>
              <a:buSzPct val="85000"/>
              <a:buFont typeface="Wingdings 2"/>
              <a:buNone/>
              <a:defRPr/>
            </a:pPr>
            <a:r>
              <a:rPr lang="it-IT" sz="2700" dirty="0" err="1">
                <a:solidFill>
                  <a:prstClr val="black"/>
                </a:solidFill>
                <a:latin typeface="Georgia"/>
                <a:cs typeface="+mn-cs"/>
              </a:rPr>
              <a:t>Ires</a:t>
            </a:r>
            <a:r>
              <a:rPr lang="it-IT" sz="2700" dirty="0">
                <a:solidFill>
                  <a:prstClr val="black"/>
                </a:solidFill>
                <a:latin typeface="Georgia"/>
                <a:cs typeface="+mn-cs"/>
              </a:rPr>
              <a:t> Campania</a:t>
            </a:r>
          </a:p>
          <a:p>
            <a:pPr marL="274320" indent="-274320" fontAlgn="auto">
              <a:spcBef>
                <a:spcPct val="20000"/>
              </a:spcBef>
              <a:spcAft>
                <a:spcPts val="0"/>
              </a:spcAft>
              <a:buClr>
                <a:srgbClr val="D16349"/>
              </a:buClr>
              <a:buSzPct val="85000"/>
              <a:buFont typeface="Wingdings 2"/>
              <a:buNone/>
              <a:defRPr/>
            </a:pPr>
            <a:r>
              <a:rPr lang="it-IT" sz="2700" dirty="0" err="1">
                <a:solidFill>
                  <a:prstClr val="black"/>
                </a:solidFill>
                <a:latin typeface="Georgia"/>
                <a:cs typeface="+mn-cs"/>
              </a:rPr>
              <a:t>Jesuit</a:t>
            </a:r>
            <a:r>
              <a:rPr lang="it-IT" sz="2700" dirty="0">
                <a:solidFill>
                  <a:prstClr val="black"/>
                </a:solidFill>
                <a:latin typeface="Georgia"/>
                <a:cs typeface="+mn-cs"/>
              </a:rPr>
              <a:t> Social Network (</a:t>
            </a:r>
            <a:r>
              <a:rPr lang="it-IT" sz="2700" dirty="0" err="1">
                <a:solidFill>
                  <a:prstClr val="black"/>
                </a:solidFill>
                <a:latin typeface="Georgia"/>
                <a:cs typeface="+mn-cs"/>
              </a:rPr>
              <a:t>Jsn</a:t>
            </a:r>
            <a:r>
              <a:rPr lang="it-IT" sz="2700" dirty="0">
                <a:solidFill>
                  <a:prstClr val="black"/>
                </a:solidFill>
                <a:latin typeface="Georgia"/>
                <a:cs typeface="+mn-cs"/>
              </a:rPr>
              <a:t>) Italia</a:t>
            </a: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Lunaria</a:t>
            </a:r>
          </a:p>
          <a:p>
            <a:pPr marL="274320" indent="-274320" fontAlgn="auto">
              <a:spcBef>
                <a:spcPct val="20000"/>
              </a:spcBef>
              <a:spcAft>
                <a:spcPts val="0"/>
              </a:spcAft>
              <a:buClr>
                <a:srgbClr val="D16349"/>
              </a:buClr>
              <a:buSzPct val="85000"/>
              <a:buFont typeface="Wingdings 2"/>
              <a:buNone/>
              <a:defRPr/>
            </a:pPr>
            <a:r>
              <a:rPr lang="it-IT" sz="2700" dirty="0" err="1">
                <a:solidFill>
                  <a:prstClr val="black"/>
                </a:solidFill>
                <a:latin typeface="Georgia"/>
                <a:cs typeface="+mn-cs"/>
              </a:rPr>
              <a:t>Movi</a:t>
            </a:r>
            <a:endParaRPr lang="it-IT" sz="2700" dirty="0">
              <a:solidFill>
                <a:prstClr val="black"/>
              </a:solidFill>
              <a:latin typeface="Georgia"/>
              <a:cs typeface="+mn-cs"/>
            </a:endParaRPr>
          </a:p>
          <a:p>
            <a:pPr marL="274320" indent="-274320" fontAlgn="auto">
              <a:spcBef>
                <a:spcPct val="20000"/>
              </a:spcBef>
              <a:spcAft>
                <a:spcPts val="0"/>
              </a:spcAft>
              <a:buClr>
                <a:srgbClr val="D16349"/>
              </a:buClr>
              <a:buSzPct val="85000"/>
              <a:buFont typeface="Wingdings 2"/>
              <a:buNone/>
              <a:defRPr/>
            </a:pPr>
            <a:r>
              <a:rPr lang="it-IT" sz="2700" dirty="0">
                <a:solidFill>
                  <a:prstClr val="black"/>
                </a:solidFill>
                <a:latin typeface="Georgia"/>
                <a:cs typeface="+mn-cs"/>
              </a:rPr>
              <a:t>Movimento Rinnovamento Democratico</a:t>
            </a:r>
          </a:p>
          <a:p>
            <a:pPr marL="274320" indent="-274320" fontAlgn="auto">
              <a:spcBef>
                <a:spcPct val="20000"/>
              </a:spcBef>
              <a:spcAft>
                <a:spcPts val="0"/>
              </a:spcAft>
              <a:buClr>
                <a:srgbClr val="D16349"/>
              </a:buClr>
              <a:buSzPct val="85000"/>
              <a:buFont typeface="Wingdings 2"/>
              <a:buNone/>
              <a:defRPr/>
            </a:pPr>
            <a:endParaRPr lang="it-IT" sz="2700" dirty="0">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olo 1"/>
          <p:cNvSpPr>
            <a:spLocks noGrp="1"/>
          </p:cNvSpPr>
          <p:nvPr>
            <p:ph type="title"/>
          </p:nvPr>
        </p:nvSpPr>
        <p:spPr/>
        <p:txBody>
          <a:bodyPr/>
          <a:lstStyle/>
          <a:p>
            <a:r>
              <a:rPr lang="en-US" smtClean="0">
                <a:solidFill>
                  <a:srgbClr val="7B9899"/>
                </a:solidFill>
              </a:rPr>
              <a:t>New  poverty </a:t>
            </a:r>
          </a:p>
        </p:txBody>
      </p:sp>
      <p:sp>
        <p:nvSpPr>
          <p:cNvPr id="3" name="Segnaposto contenuto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None/>
              <a:defRPr/>
            </a:pPr>
            <a:r>
              <a:rPr lang="en-US" sz="3200" i="1" dirty="0" smtClean="0"/>
              <a:t>“Standard” families who benefit of decent wealth conditions, happen to cross, through their lives, existential events that drive them down to the poorness threshold</a:t>
            </a:r>
          </a:p>
          <a:p>
            <a:pPr marL="274320" indent="-274320" fontAlgn="auto">
              <a:spcAft>
                <a:spcPts val="0"/>
              </a:spcAft>
              <a:buFont typeface="Wingdings 2"/>
              <a:buNone/>
              <a:defRPr/>
            </a:pPr>
            <a:endParaRPr lang="en-US" sz="3200" i="1" dirty="0" smtClean="0"/>
          </a:p>
          <a:p>
            <a:pPr marL="274320" indent="-274320" fontAlgn="auto">
              <a:spcAft>
                <a:spcPts val="0"/>
              </a:spcAft>
              <a:buFont typeface="Wingdings 2"/>
              <a:buNone/>
              <a:defRPr/>
            </a:pPr>
            <a:r>
              <a:rPr lang="en-US" sz="3200" i="1" dirty="0" smtClean="0"/>
              <a:t>This demonstrates that the measures we create in help of poverty can be efficient if they work in synergy with politics. We need to give birth to  politics to support  vulnerability for income</a:t>
            </a:r>
            <a:r>
              <a:rPr lang="en-US" sz="3200" i="1" smtClean="0"/>
              <a:t>, employment, </a:t>
            </a:r>
            <a:r>
              <a:rPr lang="en-US" sz="3200" i="1" dirty="0" smtClean="0"/>
              <a:t>housing, social services.</a:t>
            </a:r>
            <a:endParaRPr lang="it-IT" sz="3200" dirty="0"/>
          </a:p>
        </p:txBody>
      </p:sp>
      <p:sp>
        <p:nvSpPr>
          <p:cNvPr id="4" name="CasellaDiTesto 3"/>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olo 1"/>
          <p:cNvSpPr>
            <a:spLocks noGrp="1"/>
          </p:cNvSpPr>
          <p:nvPr>
            <p:ph type="title"/>
          </p:nvPr>
        </p:nvSpPr>
        <p:spPr/>
        <p:txBody>
          <a:bodyPr/>
          <a:lstStyle/>
          <a:p>
            <a:r>
              <a:rPr lang="it-IT" smtClean="0">
                <a:solidFill>
                  <a:srgbClr val="7B9899"/>
                </a:solidFill>
              </a:rPr>
              <a:t>UE and Italy</a:t>
            </a:r>
          </a:p>
        </p:txBody>
      </p:sp>
      <p:sp>
        <p:nvSpPr>
          <p:cNvPr id="4" name="CasellaDiTesto 3"/>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sp>
        <p:nvSpPr>
          <p:cNvPr id="6" name="Segnaposto contenuto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None/>
              <a:defRPr/>
            </a:pPr>
            <a:r>
              <a:rPr lang="en-US" dirty="0" smtClean="0"/>
              <a:t>If we only consider the general situation of the Italian welfare, our expenses are aligned to the other European countries, although…</a:t>
            </a:r>
            <a:endParaRPr lang="it-IT" dirty="0" smtClean="0"/>
          </a:p>
          <a:p>
            <a:pPr marL="274320" indent="-274320" fontAlgn="auto">
              <a:spcAft>
                <a:spcPts val="0"/>
              </a:spcAft>
              <a:buFont typeface="Wingdings 2"/>
              <a:buNone/>
              <a:defRPr/>
            </a:pPr>
            <a:endParaRPr lang="it-IT" dirty="0" smtClean="0"/>
          </a:p>
          <a:p>
            <a:pPr marL="274320" indent="-274320" fontAlgn="auto">
              <a:spcAft>
                <a:spcPts val="0"/>
              </a:spcAft>
              <a:buFont typeface="Wingdings 2"/>
              <a:buNone/>
              <a:defRPr/>
            </a:pPr>
            <a:r>
              <a:rPr lang="it-IT" dirty="0" smtClean="0"/>
              <a:t>Item	         	                         % UE                % Italia	        </a:t>
            </a:r>
            <a:r>
              <a:rPr lang="en-US" dirty="0" smtClean="0"/>
              <a:t>Difference</a:t>
            </a:r>
          </a:p>
          <a:p>
            <a:pPr marL="274320" indent="-274320" fontAlgn="auto">
              <a:spcAft>
                <a:spcPts val="0"/>
              </a:spcAft>
              <a:buFont typeface="Wingdings 2"/>
              <a:buNone/>
              <a:defRPr/>
            </a:pPr>
            <a:endParaRPr lang="it-IT" dirty="0" smtClean="0"/>
          </a:p>
          <a:p>
            <a:pPr marL="274320" indent="-274320" fontAlgn="auto">
              <a:spcAft>
                <a:spcPts val="0"/>
              </a:spcAft>
              <a:buFont typeface="Wingdings 2"/>
              <a:buNone/>
              <a:defRPr/>
            </a:pPr>
            <a:r>
              <a:rPr lang="it-IT" dirty="0" smtClean="0"/>
              <a:t>Pensioni 			16,1		11,7		38%</a:t>
            </a:r>
          </a:p>
          <a:p>
            <a:pPr marL="274320" indent="-274320" fontAlgn="auto">
              <a:spcAft>
                <a:spcPts val="0"/>
              </a:spcAft>
              <a:buFont typeface="Wingdings 2"/>
              <a:buNone/>
              <a:defRPr/>
            </a:pPr>
            <a:r>
              <a:rPr lang="it-IT" dirty="0" smtClean="0"/>
              <a:t> </a:t>
            </a:r>
          </a:p>
          <a:p>
            <a:pPr marL="274320" indent="-274320" fontAlgn="auto">
              <a:spcAft>
                <a:spcPts val="0"/>
              </a:spcAft>
              <a:buFont typeface="Wingdings 2"/>
              <a:buNone/>
              <a:defRPr/>
            </a:pPr>
            <a:r>
              <a:rPr lang="en-US" dirty="0" smtClean="0"/>
              <a:t>Health 				7,7		7,0		-10%</a:t>
            </a:r>
          </a:p>
          <a:p>
            <a:pPr marL="274320" indent="-274320" fontAlgn="auto">
              <a:spcAft>
                <a:spcPts val="0"/>
              </a:spcAft>
              <a:buFont typeface="Wingdings 2"/>
              <a:buNone/>
              <a:defRPr/>
            </a:pPr>
            <a:r>
              <a:rPr lang="en-US" dirty="0" smtClean="0"/>
              <a:t> </a:t>
            </a:r>
          </a:p>
          <a:p>
            <a:pPr marL="274320" indent="-274320" fontAlgn="auto">
              <a:spcAft>
                <a:spcPts val="0"/>
              </a:spcAft>
              <a:buFont typeface="Wingdings 2"/>
              <a:buNone/>
              <a:defRPr/>
            </a:pPr>
            <a:r>
              <a:rPr lang="en-US" dirty="0" smtClean="0"/>
              <a:t>Lack of self-sufficiency		2,1		1,6		-31%</a:t>
            </a:r>
          </a:p>
          <a:p>
            <a:pPr marL="274320" indent="-274320" fontAlgn="auto">
              <a:spcAft>
                <a:spcPts val="0"/>
              </a:spcAft>
              <a:buFont typeface="Wingdings 2"/>
              <a:buNone/>
              <a:defRPr/>
            </a:pPr>
            <a:r>
              <a:rPr lang="en-US" dirty="0" smtClean="0"/>
              <a:t> </a:t>
            </a:r>
          </a:p>
          <a:p>
            <a:pPr marL="274320" indent="-274320" fontAlgn="auto">
              <a:spcAft>
                <a:spcPts val="0"/>
              </a:spcAft>
              <a:buFont typeface="Wingdings 2"/>
              <a:buNone/>
              <a:defRPr/>
            </a:pPr>
            <a:r>
              <a:rPr lang="en-US" dirty="0" smtClean="0"/>
              <a:t>Family and maternity		2,1		1,3		-61%</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Poverty		</a:t>
            </a:r>
            <a:r>
              <a:rPr lang="it-IT" dirty="0" smtClean="0"/>
              <a:t>		0,4		0,1		-75%</a:t>
            </a: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olo 1"/>
          <p:cNvSpPr>
            <a:spLocks noGrp="1"/>
          </p:cNvSpPr>
          <p:nvPr>
            <p:ph type="title"/>
          </p:nvPr>
        </p:nvSpPr>
        <p:spPr/>
        <p:txBody>
          <a:bodyPr/>
          <a:lstStyle/>
          <a:p>
            <a:r>
              <a:rPr lang="en-US" smtClean="0">
                <a:solidFill>
                  <a:srgbClr val="7B9899"/>
                </a:solidFill>
              </a:rPr>
              <a:t>Italian welfare</a:t>
            </a:r>
          </a:p>
        </p:txBody>
      </p:sp>
      <p:sp>
        <p:nvSpPr>
          <p:cNvPr id="4" name="CasellaDiTesto 3"/>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graphicFrame>
        <p:nvGraphicFramePr>
          <p:cNvPr id="1027" name="Object 3"/>
          <p:cNvGraphicFramePr>
            <a:graphicFrameLocks noChangeAspect="1"/>
          </p:cNvGraphicFramePr>
          <p:nvPr/>
        </p:nvGraphicFramePr>
        <p:xfrm>
          <a:off x="755650" y="1946275"/>
          <a:ext cx="7632700" cy="4362450"/>
        </p:xfrm>
        <a:graphic>
          <a:graphicData uri="http://schemas.openxmlformats.org/presentationml/2006/ole">
            <p:oleObj spid="_x0000_s1027" name="Worksheet" r:id="rId3" imgW="6848400" imgH="3914847" progId="Excel.Sheet.8">
              <p:embed/>
            </p:oleObj>
          </a:graphicData>
        </a:graphic>
      </p:graphicFrame>
      <p:sp>
        <p:nvSpPr>
          <p:cNvPr id="7" name="CasellaDiTesto 6"/>
          <p:cNvSpPr txBox="1"/>
          <p:nvPr/>
        </p:nvSpPr>
        <p:spPr>
          <a:xfrm>
            <a:off x="755650" y="1412875"/>
            <a:ext cx="7920038" cy="738188"/>
          </a:xfrm>
          <a:prstGeom prst="rect">
            <a:avLst/>
          </a:prstGeom>
          <a:noFill/>
        </p:spPr>
        <p:txBody>
          <a:bodyPr>
            <a:spAutoFit/>
          </a:bodyPr>
          <a:lstStyle/>
          <a:p>
            <a:pPr fontAlgn="auto">
              <a:spcBef>
                <a:spcPts val="0"/>
              </a:spcBef>
              <a:spcAft>
                <a:spcPts val="0"/>
              </a:spcAft>
              <a:defRPr/>
            </a:pPr>
            <a:r>
              <a:rPr lang="en-US" sz="2400" i="1" dirty="0">
                <a:solidFill>
                  <a:prstClr val="black"/>
                </a:solidFill>
                <a:latin typeface="Georgia"/>
                <a:cs typeface="+mn-cs"/>
              </a:rPr>
              <a:t>The state expenses for local or social welfare</a:t>
            </a:r>
            <a:endParaRPr lang="it-IT" sz="2400" dirty="0">
              <a:solidFill>
                <a:prstClr val="black"/>
              </a:solidFill>
              <a:latin typeface="Georgia"/>
              <a:cs typeface="+mn-cs"/>
            </a:endParaRPr>
          </a:p>
          <a:p>
            <a:pPr fontAlgn="auto">
              <a:spcBef>
                <a:spcPts val="0"/>
              </a:spcBef>
              <a:spcAft>
                <a:spcPts val="0"/>
              </a:spcAft>
              <a:defRPr/>
            </a:pPr>
            <a:endParaRPr lang="it-IT" dirty="0">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olo 1"/>
          <p:cNvSpPr>
            <a:spLocks noGrp="1"/>
          </p:cNvSpPr>
          <p:nvPr>
            <p:ph type="title"/>
          </p:nvPr>
        </p:nvSpPr>
        <p:spPr/>
        <p:txBody>
          <a:bodyPr/>
          <a:lstStyle/>
          <a:p>
            <a:r>
              <a:rPr lang="en-US" smtClean="0">
                <a:solidFill>
                  <a:srgbClr val="7B9899"/>
                </a:solidFill>
              </a:rPr>
              <a:t>Present situation</a:t>
            </a:r>
          </a:p>
        </p:txBody>
      </p:sp>
      <p:sp>
        <p:nvSpPr>
          <p:cNvPr id="4" name="CasellaDiTesto 3"/>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sp>
        <p:nvSpPr>
          <p:cNvPr id="7" name="CasellaDiTesto 6"/>
          <p:cNvSpPr txBox="1"/>
          <p:nvPr/>
        </p:nvSpPr>
        <p:spPr>
          <a:xfrm>
            <a:off x="250825" y="1484313"/>
            <a:ext cx="8569325" cy="831850"/>
          </a:xfrm>
          <a:prstGeom prst="rect">
            <a:avLst/>
          </a:prstGeom>
          <a:noFill/>
        </p:spPr>
        <p:txBody>
          <a:bodyPr>
            <a:spAutoFit/>
          </a:bodyPr>
          <a:lstStyle/>
          <a:p>
            <a:pPr fontAlgn="auto">
              <a:spcBef>
                <a:spcPts val="0"/>
              </a:spcBef>
              <a:spcAft>
                <a:spcPts val="0"/>
              </a:spcAft>
              <a:defRPr/>
            </a:pPr>
            <a:r>
              <a:rPr lang="en-US" sz="2400" i="1" dirty="0">
                <a:solidFill>
                  <a:prstClr val="black"/>
                </a:solidFill>
                <a:latin typeface="Georgia"/>
                <a:cs typeface="+mn-cs"/>
              </a:rPr>
              <a:t>Fiscal and welfare law (July 2011, Berlusconi Government):</a:t>
            </a:r>
          </a:p>
          <a:p>
            <a:pPr fontAlgn="auto">
              <a:spcBef>
                <a:spcPts val="0"/>
              </a:spcBef>
              <a:spcAft>
                <a:spcPts val="0"/>
              </a:spcAft>
              <a:defRPr/>
            </a:pPr>
            <a:r>
              <a:rPr lang="en-US" sz="2400" i="1" dirty="0">
                <a:solidFill>
                  <a:prstClr val="black"/>
                </a:solidFill>
                <a:latin typeface="Georgia"/>
                <a:cs typeface="+mn-cs"/>
              </a:rPr>
              <a:t>savings of around 20 billion of Euro in 2013. </a:t>
            </a:r>
            <a:endParaRPr lang="it-IT" dirty="0">
              <a:solidFill>
                <a:prstClr val="black"/>
              </a:solidFill>
              <a:latin typeface="Georgia"/>
              <a:cs typeface="+mn-cs"/>
            </a:endParaRPr>
          </a:p>
        </p:txBody>
      </p:sp>
      <p:sp>
        <p:nvSpPr>
          <p:cNvPr id="6" name="Rettangolo 5"/>
          <p:cNvSpPr/>
          <p:nvPr/>
        </p:nvSpPr>
        <p:spPr>
          <a:xfrm>
            <a:off x="2411413" y="2492375"/>
            <a:ext cx="6534150" cy="831850"/>
          </a:xfrm>
          <a:prstGeom prst="rect">
            <a:avLst/>
          </a:prstGeom>
        </p:spPr>
        <p:txBody>
          <a:bodyPr>
            <a:spAutoFit/>
          </a:bodyPr>
          <a:lstStyle/>
          <a:p>
            <a:pPr algn="r" fontAlgn="auto">
              <a:spcBef>
                <a:spcPts val="0"/>
              </a:spcBef>
              <a:spcAft>
                <a:spcPts val="0"/>
              </a:spcAft>
              <a:defRPr/>
            </a:pPr>
            <a:r>
              <a:rPr lang="en-US" sz="2400" i="1" dirty="0">
                <a:solidFill>
                  <a:prstClr val="black"/>
                </a:solidFill>
                <a:latin typeface="Georgia"/>
                <a:cs typeface="+mn-cs"/>
              </a:rPr>
              <a:t>Welfare like charity,</a:t>
            </a:r>
          </a:p>
          <a:p>
            <a:pPr algn="r" fontAlgn="auto">
              <a:spcBef>
                <a:spcPts val="0"/>
              </a:spcBef>
              <a:spcAft>
                <a:spcPts val="0"/>
              </a:spcAft>
              <a:defRPr/>
            </a:pPr>
            <a:r>
              <a:rPr lang="en-US" sz="2400" i="1" dirty="0">
                <a:solidFill>
                  <a:prstClr val="black"/>
                </a:solidFill>
                <a:latin typeface="Georgia"/>
                <a:cs typeface="+mn-cs"/>
              </a:rPr>
              <a:t>not like right of citizenship</a:t>
            </a:r>
            <a:endParaRPr lang="it-IT" sz="2400" i="1" dirty="0">
              <a:solidFill>
                <a:prstClr val="black"/>
              </a:solidFill>
              <a:latin typeface="Georgia"/>
              <a:cs typeface="+mn-cs"/>
            </a:endParaRPr>
          </a:p>
        </p:txBody>
      </p:sp>
      <p:sp>
        <p:nvSpPr>
          <p:cNvPr id="9" name="CasellaDiTesto 8"/>
          <p:cNvSpPr txBox="1"/>
          <p:nvPr/>
        </p:nvSpPr>
        <p:spPr>
          <a:xfrm>
            <a:off x="250825" y="3357563"/>
            <a:ext cx="8642350" cy="2984500"/>
          </a:xfrm>
          <a:prstGeom prst="rect">
            <a:avLst/>
          </a:prstGeom>
          <a:noFill/>
        </p:spPr>
        <p:txBody>
          <a:bodyPr>
            <a:spAutoFit/>
          </a:bodyPr>
          <a:lstStyle/>
          <a:p>
            <a:pPr fontAlgn="auto">
              <a:spcBef>
                <a:spcPts val="0"/>
              </a:spcBef>
              <a:spcAft>
                <a:spcPts val="0"/>
              </a:spcAft>
              <a:defRPr/>
            </a:pPr>
            <a:r>
              <a:rPr lang="en-US" sz="2400" i="1" dirty="0">
                <a:solidFill>
                  <a:prstClr val="black"/>
                </a:solidFill>
                <a:latin typeface="Georgia"/>
                <a:cs typeface="+mn-cs"/>
              </a:rPr>
              <a:t>No contrast to the rising of inequalities</a:t>
            </a:r>
          </a:p>
          <a:p>
            <a:pPr algn="r" fontAlgn="auto">
              <a:spcBef>
                <a:spcPts val="0"/>
              </a:spcBef>
              <a:spcAft>
                <a:spcPts val="0"/>
              </a:spcAft>
              <a:defRPr/>
            </a:pPr>
            <a:r>
              <a:rPr lang="en-US" sz="2400" i="1" dirty="0">
                <a:solidFill>
                  <a:prstClr val="black"/>
                </a:solidFill>
                <a:latin typeface="Georgia"/>
                <a:cs typeface="+mn-cs"/>
              </a:rPr>
              <a:t>We believe in the value of equality </a:t>
            </a:r>
          </a:p>
          <a:p>
            <a:pPr fontAlgn="auto">
              <a:spcBef>
                <a:spcPts val="0"/>
              </a:spcBef>
              <a:spcAft>
                <a:spcPts val="0"/>
              </a:spcAft>
              <a:defRPr/>
            </a:pPr>
            <a:endParaRPr lang="en-US" sz="1000" i="1" dirty="0">
              <a:solidFill>
                <a:prstClr val="black"/>
              </a:solidFill>
              <a:latin typeface="Georgia"/>
              <a:cs typeface="+mn-cs"/>
            </a:endParaRPr>
          </a:p>
          <a:p>
            <a:pPr fontAlgn="auto">
              <a:spcBef>
                <a:spcPts val="0"/>
              </a:spcBef>
              <a:spcAft>
                <a:spcPts val="0"/>
              </a:spcAft>
              <a:defRPr/>
            </a:pPr>
            <a:r>
              <a:rPr lang="en-US" sz="2400" i="1" dirty="0">
                <a:solidFill>
                  <a:prstClr val="black"/>
                </a:solidFill>
                <a:latin typeface="Georgia"/>
                <a:cs typeface="+mn-cs"/>
              </a:rPr>
              <a:t>A welfare based on money transfer</a:t>
            </a:r>
          </a:p>
          <a:p>
            <a:pPr algn="r" fontAlgn="auto">
              <a:spcBef>
                <a:spcPts val="0"/>
              </a:spcBef>
              <a:spcAft>
                <a:spcPts val="0"/>
              </a:spcAft>
              <a:defRPr/>
            </a:pPr>
            <a:r>
              <a:rPr lang="en-US" sz="2400" i="1" dirty="0">
                <a:solidFill>
                  <a:prstClr val="black"/>
                </a:solidFill>
                <a:latin typeface="Georgia"/>
                <a:cs typeface="+mn-cs"/>
              </a:rPr>
              <a:t>Isn’t sufficient to avoid the slip to poverty conditions</a:t>
            </a:r>
          </a:p>
          <a:p>
            <a:pPr fontAlgn="auto">
              <a:spcBef>
                <a:spcPts val="0"/>
              </a:spcBef>
              <a:spcAft>
                <a:spcPts val="0"/>
              </a:spcAft>
              <a:defRPr/>
            </a:pPr>
            <a:endParaRPr lang="en-US" sz="1000" i="1" dirty="0">
              <a:solidFill>
                <a:prstClr val="black"/>
              </a:solidFill>
              <a:latin typeface="Georgia"/>
              <a:cs typeface="+mn-cs"/>
            </a:endParaRPr>
          </a:p>
          <a:p>
            <a:pPr fontAlgn="auto">
              <a:spcBef>
                <a:spcPts val="0"/>
              </a:spcBef>
              <a:spcAft>
                <a:spcPts val="0"/>
              </a:spcAft>
              <a:defRPr/>
            </a:pPr>
            <a:r>
              <a:rPr lang="en-US" sz="2400" i="1" dirty="0">
                <a:solidFill>
                  <a:prstClr val="black"/>
                </a:solidFill>
                <a:latin typeface="Georgia"/>
                <a:cs typeface="+mn-cs"/>
              </a:rPr>
              <a:t>The social services is still considered a luxury</a:t>
            </a:r>
          </a:p>
          <a:p>
            <a:pPr algn="r" fontAlgn="auto">
              <a:spcBef>
                <a:spcPts val="0"/>
              </a:spcBef>
              <a:spcAft>
                <a:spcPts val="0"/>
              </a:spcAft>
              <a:defRPr/>
            </a:pPr>
            <a:r>
              <a:rPr lang="en-US" sz="2400" i="1" dirty="0">
                <a:solidFill>
                  <a:prstClr val="black"/>
                </a:solidFill>
                <a:latin typeface="Georgia"/>
                <a:cs typeface="+mn-cs"/>
              </a:rPr>
              <a:t>They’re a tool for economical rebirth and social cohesion</a:t>
            </a:r>
          </a:p>
          <a:p>
            <a:pPr fontAlgn="auto">
              <a:spcBef>
                <a:spcPts val="0"/>
              </a:spcBef>
              <a:spcAft>
                <a:spcPts val="0"/>
              </a:spcAft>
              <a:defRPr/>
            </a:pPr>
            <a:r>
              <a:rPr lang="en-US" sz="2400" i="1" dirty="0">
                <a:solidFill>
                  <a:prstClr val="black"/>
                </a:solidFill>
                <a:latin typeface="Georgia"/>
                <a:cs typeface="+mn-cs"/>
              </a:rPr>
              <a:t> </a:t>
            </a:r>
            <a:endParaRPr lang="it-IT" sz="2400" i="1" dirty="0">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olo 1"/>
          <p:cNvSpPr>
            <a:spLocks noGrp="1"/>
          </p:cNvSpPr>
          <p:nvPr>
            <p:ph type="title"/>
          </p:nvPr>
        </p:nvSpPr>
        <p:spPr/>
        <p:txBody>
          <a:bodyPr/>
          <a:lstStyle/>
          <a:p>
            <a:r>
              <a:rPr lang="en-US" smtClean="0">
                <a:solidFill>
                  <a:srgbClr val="7B9899"/>
                </a:solidFill>
              </a:rPr>
              <a:t>Proposals</a:t>
            </a:r>
          </a:p>
        </p:txBody>
      </p:sp>
      <p:sp>
        <p:nvSpPr>
          <p:cNvPr id="4" name="CasellaDiTesto 3"/>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sp>
        <p:nvSpPr>
          <p:cNvPr id="7" name="CasellaDiTesto 6"/>
          <p:cNvSpPr txBox="1"/>
          <p:nvPr/>
        </p:nvSpPr>
        <p:spPr>
          <a:xfrm>
            <a:off x="250825" y="1484313"/>
            <a:ext cx="8569325" cy="4586287"/>
          </a:xfrm>
          <a:prstGeom prst="rect">
            <a:avLst/>
          </a:prstGeom>
          <a:noFill/>
        </p:spPr>
        <p:txBody>
          <a:bodyPr>
            <a:spAutoFit/>
          </a:bodyPr>
          <a:lstStyle/>
          <a:p>
            <a:pPr fontAlgn="auto">
              <a:spcBef>
                <a:spcPts val="0"/>
              </a:spcBef>
              <a:spcAft>
                <a:spcPts val="0"/>
              </a:spcAft>
              <a:defRPr/>
            </a:pPr>
            <a:r>
              <a:rPr lang="en-US" sz="2400" i="1" dirty="0">
                <a:solidFill>
                  <a:prstClr val="black"/>
                </a:solidFill>
                <a:latin typeface="Georgia"/>
                <a:cs typeface="+mn-cs"/>
              </a:rPr>
              <a:t>To keep financial evasion under control</a:t>
            </a:r>
          </a:p>
          <a:p>
            <a:pPr fontAlgn="auto">
              <a:spcBef>
                <a:spcPts val="0"/>
              </a:spcBef>
              <a:spcAft>
                <a:spcPts val="0"/>
              </a:spcAft>
              <a:defRPr/>
            </a:pPr>
            <a:endParaRPr lang="en-US" sz="400" i="1" dirty="0">
              <a:solidFill>
                <a:prstClr val="black"/>
              </a:solidFill>
              <a:latin typeface="Georgia"/>
              <a:cs typeface="+mn-cs"/>
            </a:endParaRPr>
          </a:p>
          <a:p>
            <a:pPr fontAlgn="auto">
              <a:spcBef>
                <a:spcPts val="0"/>
              </a:spcBef>
              <a:spcAft>
                <a:spcPts val="0"/>
              </a:spcAft>
              <a:defRPr/>
            </a:pPr>
            <a:r>
              <a:rPr lang="en-US" sz="2400" i="1" dirty="0">
                <a:solidFill>
                  <a:prstClr val="black"/>
                </a:solidFill>
                <a:latin typeface="Georgia"/>
                <a:cs typeface="+mn-cs"/>
              </a:rPr>
              <a:t>To increase taxes on big properties</a:t>
            </a:r>
          </a:p>
          <a:p>
            <a:pPr fontAlgn="auto">
              <a:spcBef>
                <a:spcPts val="0"/>
              </a:spcBef>
              <a:spcAft>
                <a:spcPts val="0"/>
              </a:spcAft>
              <a:defRPr/>
            </a:pPr>
            <a:endParaRPr lang="en-US" sz="400" i="1" dirty="0">
              <a:solidFill>
                <a:prstClr val="black"/>
              </a:solidFill>
              <a:latin typeface="Georgia"/>
              <a:cs typeface="+mn-cs"/>
            </a:endParaRPr>
          </a:p>
          <a:p>
            <a:pPr fontAlgn="auto">
              <a:spcBef>
                <a:spcPts val="0"/>
              </a:spcBef>
              <a:spcAft>
                <a:spcPts val="0"/>
              </a:spcAft>
              <a:defRPr/>
            </a:pPr>
            <a:r>
              <a:rPr lang="en-US" sz="2400" i="1" dirty="0">
                <a:solidFill>
                  <a:prstClr val="black"/>
                </a:solidFill>
                <a:latin typeface="Georgia"/>
                <a:cs typeface="+mn-cs"/>
              </a:rPr>
              <a:t>To cut military expenses</a:t>
            </a:r>
          </a:p>
          <a:p>
            <a:pPr fontAlgn="auto">
              <a:spcBef>
                <a:spcPts val="0"/>
              </a:spcBef>
              <a:spcAft>
                <a:spcPts val="0"/>
              </a:spcAft>
              <a:defRPr/>
            </a:pPr>
            <a:endParaRPr lang="en-US" sz="400" i="1" dirty="0">
              <a:solidFill>
                <a:prstClr val="black"/>
              </a:solidFill>
              <a:latin typeface="Georgia"/>
              <a:cs typeface="+mn-cs"/>
            </a:endParaRPr>
          </a:p>
          <a:p>
            <a:pPr fontAlgn="auto">
              <a:spcBef>
                <a:spcPts val="0"/>
              </a:spcBef>
              <a:spcAft>
                <a:spcPts val="0"/>
              </a:spcAft>
              <a:defRPr/>
            </a:pPr>
            <a:r>
              <a:rPr lang="en-US" sz="2400" i="1" dirty="0">
                <a:solidFill>
                  <a:prstClr val="black"/>
                </a:solidFill>
                <a:latin typeface="Georgia"/>
                <a:cs typeface="+mn-cs"/>
              </a:rPr>
              <a:t>To reduce political costs</a:t>
            </a:r>
          </a:p>
          <a:p>
            <a:pPr algn="r" fontAlgn="auto">
              <a:spcBef>
                <a:spcPts val="0"/>
              </a:spcBef>
              <a:spcAft>
                <a:spcPts val="0"/>
              </a:spcAft>
              <a:defRPr/>
            </a:pPr>
            <a:endParaRPr lang="en-US" sz="2400" i="1" dirty="0">
              <a:solidFill>
                <a:prstClr val="black"/>
              </a:solidFill>
              <a:latin typeface="Georgia"/>
              <a:cs typeface="+mn-cs"/>
            </a:endParaRPr>
          </a:p>
          <a:p>
            <a:pPr algn="r" fontAlgn="auto">
              <a:spcBef>
                <a:spcPts val="0"/>
              </a:spcBef>
              <a:spcAft>
                <a:spcPts val="0"/>
              </a:spcAft>
              <a:defRPr/>
            </a:pPr>
            <a:r>
              <a:rPr lang="en-US" sz="2400" i="1" dirty="0">
                <a:solidFill>
                  <a:prstClr val="black"/>
                </a:solidFill>
                <a:latin typeface="Georgia"/>
                <a:cs typeface="+mn-cs"/>
              </a:rPr>
              <a:t>To establish the essential levels of performance</a:t>
            </a:r>
          </a:p>
          <a:p>
            <a:pPr algn="r" fontAlgn="auto">
              <a:spcBef>
                <a:spcPts val="0"/>
              </a:spcBef>
              <a:spcAft>
                <a:spcPts val="0"/>
              </a:spcAft>
              <a:defRPr/>
            </a:pPr>
            <a:endParaRPr lang="en-US" sz="400" i="1" dirty="0">
              <a:solidFill>
                <a:prstClr val="black"/>
              </a:solidFill>
              <a:latin typeface="Georgia"/>
              <a:cs typeface="+mn-cs"/>
            </a:endParaRPr>
          </a:p>
          <a:p>
            <a:pPr algn="r" fontAlgn="auto">
              <a:spcBef>
                <a:spcPts val="0"/>
              </a:spcBef>
              <a:spcAft>
                <a:spcPts val="0"/>
              </a:spcAft>
              <a:defRPr/>
            </a:pPr>
            <a:r>
              <a:rPr lang="en-US" sz="2400" i="1" dirty="0">
                <a:solidFill>
                  <a:prstClr val="black"/>
                </a:solidFill>
                <a:latin typeface="Georgia"/>
                <a:cs typeface="+mn-cs"/>
              </a:rPr>
              <a:t>To potentiate social services</a:t>
            </a:r>
          </a:p>
          <a:p>
            <a:pPr algn="r" fontAlgn="auto">
              <a:spcBef>
                <a:spcPts val="0"/>
              </a:spcBef>
              <a:spcAft>
                <a:spcPts val="0"/>
              </a:spcAft>
              <a:defRPr/>
            </a:pPr>
            <a:endParaRPr lang="en-US" sz="400" i="1" dirty="0">
              <a:solidFill>
                <a:prstClr val="black"/>
              </a:solidFill>
              <a:latin typeface="Georgia"/>
              <a:cs typeface="+mn-cs"/>
            </a:endParaRPr>
          </a:p>
          <a:p>
            <a:pPr algn="r" fontAlgn="auto">
              <a:spcBef>
                <a:spcPts val="0"/>
              </a:spcBef>
              <a:spcAft>
                <a:spcPts val="0"/>
              </a:spcAft>
              <a:defRPr/>
            </a:pPr>
            <a:r>
              <a:rPr lang="en-US" sz="2400" i="1" dirty="0">
                <a:solidFill>
                  <a:prstClr val="black"/>
                </a:solidFill>
                <a:latin typeface="Georgia"/>
                <a:cs typeface="+mn-cs"/>
              </a:rPr>
              <a:t>To introduce a minimum social income</a:t>
            </a:r>
          </a:p>
          <a:p>
            <a:pPr algn="r" fontAlgn="auto">
              <a:spcBef>
                <a:spcPts val="0"/>
              </a:spcBef>
              <a:spcAft>
                <a:spcPts val="0"/>
              </a:spcAft>
              <a:defRPr/>
            </a:pPr>
            <a:endParaRPr lang="en-US" sz="400" i="1" dirty="0">
              <a:solidFill>
                <a:prstClr val="black"/>
              </a:solidFill>
              <a:latin typeface="Georgia"/>
              <a:cs typeface="+mn-cs"/>
            </a:endParaRPr>
          </a:p>
          <a:p>
            <a:pPr algn="r" fontAlgn="auto">
              <a:spcBef>
                <a:spcPts val="0"/>
              </a:spcBef>
              <a:spcAft>
                <a:spcPts val="0"/>
              </a:spcAft>
              <a:defRPr/>
            </a:pPr>
            <a:r>
              <a:rPr lang="en-US" sz="2400" i="1" dirty="0">
                <a:solidFill>
                  <a:prstClr val="black"/>
                </a:solidFill>
                <a:latin typeface="Georgia"/>
                <a:cs typeface="+mn-cs"/>
              </a:rPr>
              <a:t>To appropriate resources for the lack of self-sufficiency </a:t>
            </a:r>
          </a:p>
          <a:p>
            <a:pPr algn="r" fontAlgn="auto">
              <a:spcBef>
                <a:spcPts val="0"/>
              </a:spcBef>
              <a:spcAft>
                <a:spcPts val="0"/>
              </a:spcAft>
              <a:defRPr/>
            </a:pPr>
            <a:r>
              <a:rPr lang="en-US" sz="2400" i="1" dirty="0">
                <a:solidFill>
                  <a:prstClr val="black"/>
                </a:solidFill>
                <a:latin typeface="Georgia"/>
                <a:cs typeface="+mn-cs"/>
              </a:rPr>
              <a:t>and for the social dampers</a:t>
            </a:r>
          </a:p>
          <a:p>
            <a:pPr algn="r" fontAlgn="auto">
              <a:spcBef>
                <a:spcPts val="0"/>
              </a:spcBef>
              <a:spcAft>
                <a:spcPts val="0"/>
              </a:spcAft>
              <a:defRPr/>
            </a:pPr>
            <a:endParaRPr lang="en-US" sz="400" i="1" dirty="0">
              <a:solidFill>
                <a:prstClr val="black"/>
              </a:solidFill>
              <a:latin typeface="Georgia"/>
              <a:cs typeface="+mn-cs"/>
            </a:endParaRPr>
          </a:p>
          <a:p>
            <a:pPr algn="r" fontAlgn="auto">
              <a:spcBef>
                <a:spcPts val="0"/>
              </a:spcBef>
              <a:spcAft>
                <a:spcPts val="0"/>
              </a:spcAft>
              <a:defRPr/>
            </a:pPr>
            <a:r>
              <a:rPr lang="en-US" sz="2400" i="1" dirty="0">
                <a:solidFill>
                  <a:prstClr val="black"/>
                </a:solidFill>
                <a:latin typeface="Georgia"/>
                <a:cs typeface="+mn-cs"/>
              </a:rPr>
              <a:t>To modify the law concerning the fiscal and welfare reform    </a:t>
            </a:r>
            <a:endParaRPr lang="it-IT" dirty="0">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rmAutofit/>
          </a:bodyPr>
          <a:lstStyle/>
          <a:p>
            <a:pPr fontAlgn="auto">
              <a:spcAft>
                <a:spcPts val="0"/>
              </a:spcAft>
              <a:buFont typeface="Wingdings 2"/>
              <a:buNone/>
              <a:defRPr/>
            </a:pPr>
            <a:endParaRPr lang="it-IT"/>
          </a:p>
        </p:txBody>
      </p:sp>
      <p:sp>
        <p:nvSpPr>
          <p:cNvPr id="113666" name="Titolo 1"/>
          <p:cNvSpPr>
            <a:spLocks noGrp="1"/>
          </p:cNvSpPr>
          <p:nvPr>
            <p:ph type="ctrTitle"/>
          </p:nvPr>
        </p:nvSpPr>
        <p:spPr/>
        <p:txBody>
          <a:bodyPr/>
          <a:lstStyle/>
          <a:p>
            <a:endParaRPr lang="it-IT" smtClean="0"/>
          </a:p>
        </p:txBody>
      </p:sp>
      <p:pic>
        <p:nvPicPr>
          <p:cNvPr id="113667" name="Picture 2" descr="G:\Dublino\diritti sfondo.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CasellaDiTesto 4"/>
          <p:cNvSpPr txBox="1"/>
          <p:nvPr/>
        </p:nvSpPr>
        <p:spPr>
          <a:xfrm>
            <a:off x="4284663" y="2565400"/>
            <a:ext cx="4859337" cy="338138"/>
          </a:xfrm>
          <a:prstGeom prst="rect">
            <a:avLst/>
          </a:prstGeom>
          <a:solidFill>
            <a:schemeClr val="tx1"/>
          </a:solidFill>
        </p:spPr>
        <p:txBody>
          <a:bodyPr>
            <a:spAutoFit/>
          </a:bodyPr>
          <a:lstStyle/>
          <a:p>
            <a:pPr fontAlgn="auto">
              <a:spcBef>
                <a:spcPts val="0"/>
              </a:spcBef>
              <a:spcAft>
                <a:spcPts val="0"/>
              </a:spcAft>
              <a:defRPr/>
            </a:pPr>
            <a:r>
              <a:rPr lang="en-US" sz="1600">
                <a:solidFill>
                  <a:prstClr val="white"/>
                </a:solidFill>
                <a:latin typeface="Georgia"/>
                <a:cs typeface="+mn-cs"/>
              </a:rPr>
              <a:t>DENYING RIGHTS, MEANS DELETING PEOPLE</a:t>
            </a:r>
            <a:r>
              <a:rPr lang="it-IT" sz="1600">
                <a:solidFill>
                  <a:prstClr val="white"/>
                </a:solidFill>
                <a:latin typeface="Georgia"/>
                <a:cs typeface="+mn-cs"/>
              </a:rPr>
              <a:t> </a:t>
            </a:r>
            <a:endParaRPr lang="it-IT" sz="1600" dirty="0">
              <a:solidFill>
                <a:prstClr val="white"/>
              </a:solidFill>
              <a:latin typeface="Georgia"/>
              <a:cs typeface="+mn-cs"/>
            </a:endParaRPr>
          </a:p>
        </p:txBody>
      </p:sp>
      <p:sp>
        <p:nvSpPr>
          <p:cNvPr id="6" name="CasellaDiTesto 5"/>
          <p:cNvSpPr txBox="1"/>
          <p:nvPr/>
        </p:nvSpPr>
        <p:spPr>
          <a:xfrm>
            <a:off x="3276600" y="3789363"/>
            <a:ext cx="5867400" cy="2584450"/>
          </a:xfrm>
          <a:prstGeom prst="rect">
            <a:avLst/>
          </a:prstGeom>
          <a:noFill/>
        </p:spPr>
        <p:txBody>
          <a:bodyPr>
            <a:spAutoFit/>
          </a:bodyPr>
          <a:lstStyle/>
          <a:p>
            <a:pPr fontAlgn="auto">
              <a:spcBef>
                <a:spcPts val="0"/>
              </a:spcBef>
              <a:spcAft>
                <a:spcPts val="0"/>
              </a:spcAft>
              <a:defRPr/>
            </a:pPr>
            <a:r>
              <a:rPr lang="en-US" sz="2400" dirty="0">
                <a:solidFill>
                  <a:prstClr val="white"/>
                </a:solidFill>
                <a:latin typeface="Georgia"/>
                <a:cs typeface="+mn-cs"/>
              </a:rPr>
              <a:t>a 15 seconds video</a:t>
            </a:r>
          </a:p>
          <a:p>
            <a:pPr fontAlgn="auto">
              <a:spcBef>
                <a:spcPts val="0"/>
              </a:spcBef>
              <a:spcAft>
                <a:spcPts val="0"/>
              </a:spcAft>
              <a:defRPr/>
            </a:pPr>
            <a:r>
              <a:rPr lang="en-US" sz="2400" dirty="0">
                <a:solidFill>
                  <a:prstClr val="white"/>
                </a:solidFill>
                <a:latin typeface="Georgia"/>
                <a:cs typeface="+mn-cs"/>
              </a:rPr>
              <a:t>a 15 seconds audio file for radio stations</a:t>
            </a:r>
          </a:p>
          <a:p>
            <a:pPr fontAlgn="auto">
              <a:spcBef>
                <a:spcPts val="0"/>
              </a:spcBef>
              <a:spcAft>
                <a:spcPts val="0"/>
              </a:spcAft>
              <a:defRPr/>
            </a:pPr>
            <a:r>
              <a:rPr lang="en-US" sz="2400" dirty="0">
                <a:solidFill>
                  <a:prstClr val="white"/>
                </a:solidFill>
                <a:latin typeface="Georgia"/>
                <a:cs typeface="+mn-cs"/>
              </a:rPr>
              <a:t>a manifesto</a:t>
            </a:r>
          </a:p>
          <a:p>
            <a:pPr fontAlgn="auto">
              <a:spcBef>
                <a:spcPts val="0"/>
              </a:spcBef>
              <a:spcAft>
                <a:spcPts val="0"/>
              </a:spcAft>
              <a:defRPr/>
            </a:pPr>
            <a:r>
              <a:rPr lang="en-US" sz="2400" dirty="0">
                <a:solidFill>
                  <a:prstClr val="white"/>
                </a:solidFill>
                <a:latin typeface="Georgia"/>
                <a:cs typeface="+mn-cs"/>
              </a:rPr>
              <a:t>a publication for printed papers</a:t>
            </a:r>
          </a:p>
          <a:p>
            <a:pPr fontAlgn="auto">
              <a:spcBef>
                <a:spcPts val="0"/>
              </a:spcBef>
              <a:spcAft>
                <a:spcPts val="0"/>
              </a:spcAft>
              <a:defRPr/>
            </a:pPr>
            <a:r>
              <a:rPr lang="en-US" sz="2400" dirty="0">
                <a:solidFill>
                  <a:prstClr val="white"/>
                </a:solidFill>
                <a:latin typeface="Georgia"/>
                <a:cs typeface="+mn-cs"/>
              </a:rPr>
              <a:t>more general communication instruments such as banners and flyers</a:t>
            </a:r>
            <a:endParaRPr lang="it-IT" sz="2400" dirty="0">
              <a:solidFill>
                <a:prstClr val="white"/>
              </a:solidFill>
              <a:latin typeface="Georgia"/>
              <a:cs typeface="+mn-cs"/>
            </a:endParaRPr>
          </a:p>
          <a:p>
            <a:pPr fontAlgn="auto">
              <a:spcBef>
                <a:spcPts val="0"/>
              </a:spcBef>
              <a:spcAft>
                <a:spcPts val="0"/>
              </a:spcAft>
              <a:defRPr/>
            </a:pPr>
            <a:endParaRPr lang="it-IT" dirty="0">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olo 1"/>
          <p:cNvSpPr>
            <a:spLocks noGrp="1"/>
          </p:cNvSpPr>
          <p:nvPr>
            <p:ph type="title"/>
          </p:nvPr>
        </p:nvSpPr>
        <p:spPr/>
        <p:txBody>
          <a:bodyPr/>
          <a:lstStyle/>
          <a:p>
            <a:r>
              <a:rPr lang="en-US" smtClean="0">
                <a:solidFill>
                  <a:srgbClr val="7B9899"/>
                </a:solidFill>
              </a:rPr>
              <a:t>The national conference</a:t>
            </a:r>
          </a:p>
        </p:txBody>
      </p:sp>
      <p:sp>
        <p:nvSpPr>
          <p:cNvPr id="4" name="CasellaDiTesto 3"/>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pic>
        <p:nvPicPr>
          <p:cNvPr id="114691" name="Immagine 5" descr="cresceilwelfare6.jpg"/>
          <p:cNvPicPr>
            <a:picLocks noChangeAspect="1"/>
          </p:cNvPicPr>
          <p:nvPr/>
        </p:nvPicPr>
        <p:blipFill>
          <a:blip r:embed="rId2"/>
          <a:srcRect/>
          <a:stretch>
            <a:fillRect/>
          </a:stretch>
        </p:blipFill>
        <p:spPr bwMode="auto">
          <a:xfrm>
            <a:off x="250825" y="1484313"/>
            <a:ext cx="5338763" cy="3816350"/>
          </a:xfrm>
          <a:prstGeom prst="rect">
            <a:avLst/>
          </a:prstGeom>
          <a:noFill/>
          <a:ln w="9525">
            <a:noFill/>
            <a:miter lim="800000"/>
            <a:headEnd/>
            <a:tailEnd/>
          </a:ln>
        </p:spPr>
      </p:pic>
      <p:sp>
        <p:nvSpPr>
          <p:cNvPr id="7" name="CasellaDiTesto 6"/>
          <p:cNvSpPr txBox="1"/>
          <p:nvPr/>
        </p:nvSpPr>
        <p:spPr>
          <a:xfrm>
            <a:off x="2771775" y="4868863"/>
            <a:ext cx="5976938" cy="1477962"/>
          </a:xfrm>
          <a:prstGeom prst="rect">
            <a:avLst/>
          </a:prstGeom>
          <a:noFill/>
        </p:spPr>
        <p:txBody>
          <a:bodyPr>
            <a:spAutoFit/>
          </a:bodyPr>
          <a:lstStyle/>
          <a:p>
            <a:pPr algn="r" fontAlgn="auto">
              <a:spcBef>
                <a:spcPts val="0"/>
              </a:spcBef>
              <a:spcAft>
                <a:spcPts val="0"/>
              </a:spcAft>
              <a:defRPr/>
            </a:pPr>
            <a:r>
              <a:rPr lang="it-IT">
                <a:solidFill>
                  <a:prstClr val="black"/>
                </a:solidFill>
                <a:latin typeface="Georgia"/>
                <a:cs typeface="+mn-cs"/>
              </a:rPr>
              <a:t>700 partecipants</a:t>
            </a:r>
          </a:p>
          <a:p>
            <a:pPr fontAlgn="auto">
              <a:spcBef>
                <a:spcPts val="0"/>
              </a:spcBef>
              <a:spcAft>
                <a:spcPts val="0"/>
              </a:spcAft>
              <a:defRPr/>
            </a:pPr>
            <a:endParaRPr lang="it-IT">
              <a:solidFill>
                <a:prstClr val="black"/>
              </a:solidFill>
              <a:latin typeface="Georgia"/>
              <a:cs typeface="+mn-cs"/>
            </a:endParaRPr>
          </a:p>
          <a:p>
            <a:pPr fontAlgn="auto">
              <a:spcBef>
                <a:spcPts val="0"/>
              </a:spcBef>
              <a:spcAft>
                <a:spcPts val="0"/>
              </a:spcAft>
              <a:defRPr/>
            </a:pPr>
            <a:r>
              <a:rPr lang="it-IT">
                <a:solidFill>
                  <a:prstClr val="black"/>
                </a:solidFill>
                <a:latin typeface="Georgia"/>
                <a:cs typeface="+mn-cs"/>
              </a:rPr>
              <a:t>New  agreement between campaign “Rights raise their voice” and the main trade union  (CGIL, CISL, UIL) to develope welfare</a:t>
            </a:r>
            <a:endParaRPr lang="it-IT">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olo 1"/>
          <p:cNvSpPr>
            <a:spLocks noGrp="1"/>
          </p:cNvSpPr>
          <p:nvPr>
            <p:ph type="title"/>
          </p:nvPr>
        </p:nvSpPr>
        <p:spPr/>
        <p:txBody>
          <a:bodyPr/>
          <a:lstStyle/>
          <a:p>
            <a:r>
              <a:rPr lang="en-US" smtClean="0">
                <a:solidFill>
                  <a:srgbClr val="7B9899"/>
                </a:solidFill>
              </a:rPr>
              <a:t>The campaign’s aim</a:t>
            </a:r>
          </a:p>
        </p:txBody>
      </p:sp>
      <p:sp>
        <p:nvSpPr>
          <p:cNvPr id="3" name="Segnaposto contenuto 2"/>
          <p:cNvSpPr>
            <a:spLocks noGrp="1"/>
          </p:cNvSpPr>
          <p:nvPr>
            <p:ph sz="quarter" idx="1"/>
          </p:nvPr>
        </p:nvSpPr>
        <p:spPr>
          <a:xfrm>
            <a:off x="301625" y="1527175"/>
            <a:ext cx="8662988" cy="4572000"/>
          </a:xfrm>
        </p:spPr>
        <p:txBody>
          <a:bodyPr>
            <a:normAutofit lnSpcReduction="10000"/>
          </a:bodyPr>
          <a:lstStyle/>
          <a:p>
            <a:pPr marL="274320" indent="-274320" fontAlgn="auto">
              <a:spcAft>
                <a:spcPts val="0"/>
              </a:spcAft>
              <a:buFont typeface="Wingdings 2"/>
              <a:buNone/>
              <a:defRPr/>
            </a:pPr>
            <a:r>
              <a:rPr lang="en-US" i="1" dirty="0" smtClean="0"/>
              <a:t>To assert the right of citizenship</a:t>
            </a:r>
          </a:p>
          <a:p>
            <a:pPr marL="274320" indent="-274320" fontAlgn="auto">
              <a:spcAft>
                <a:spcPts val="0"/>
              </a:spcAft>
              <a:buFont typeface="Wingdings 2"/>
              <a:buNone/>
              <a:defRPr/>
            </a:pPr>
            <a:endParaRPr lang="en-US" i="1" dirty="0" smtClean="0"/>
          </a:p>
          <a:p>
            <a:pPr marL="274320" indent="-274320" fontAlgn="auto">
              <a:spcAft>
                <a:spcPts val="0"/>
              </a:spcAft>
              <a:buFont typeface="Wingdings 2"/>
              <a:buNone/>
              <a:defRPr/>
            </a:pPr>
            <a:r>
              <a:rPr lang="en-US" i="1" dirty="0" smtClean="0"/>
              <a:t>To denounce inequality</a:t>
            </a:r>
          </a:p>
          <a:p>
            <a:pPr marL="274320" indent="-274320" fontAlgn="auto">
              <a:spcAft>
                <a:spcPts val="0"/>
              </a:spcAft>
              <a:buFont typeface="Wingdings 2"/>
              <a:buNone/>
              <a:defRPr/>
            </a:pPr>
            <a:endParaRPr lang="en-US" i="1" dirty="0" smtClean="0"/>
          </a:p>
          <a:p>
            <a:pPr marL="274320" indent="-274320" fontAlgn="auto">
              <a:spcAft>
                <a:spcPts val="0"/>
              </a:spcAft>
              <a:buFont typeface="Wingdings 2"/>
              <a:buNone/>
              <a:defRPr/>
            </a:pPr>
            <a:r>
              <a:rPr lang="en-US" i="1" dirty="0" smtClean="0"/>
              <a:t>To contrast  the use of prison to answer to social problems</a:t>
            </a:r>
          </a:p>
          <a:p>
            <a:pPr marL="274320" indent="-274320" fontAlgn="auto">
              <a:spcAft>
                <a:spcPts val="0"/>
              </a:spcAft>
              <a:buFont typeface="Wingdings 2"/>
              <a:buNone/>
              <a:defRPr/>
            </a:pPr>
            <a:endParaRPr lang="en-US" i="1" dirty="0" smtClean="0"/>
          </a:p>
          <a:p>
            <a:pPr marL="274320" indent="-274320" fontAlgn="auto">
              <a:spcAft>
                <a:spcPts val="0"/>
              </a:spcAft>
              <a:buFont typeface="Wingdings 2"/>
              <a:buNone/>
              <a:defRPr/>
            </a:pPr>
            <a:r>
              <a:rPr lang="en-US" i="1" dirty="0" smtClean="0"/>
              <a:t>To ask a new politics for the common good</a:t>
            </a:r>
          </a:p>
          <a:p>
            <a:pPr marL="274320" indent="-274320" fontAlgn="auto">
              <a:spcAft>
                <a:spcPts val="0"/>
              </a:spcAft>
              <a:buFont typeface="Wingdings 2"/>
              <a:buNone/>
              <a:defRPr/>
            </a:pPr>
            <a:endParaRPr lang="en-US" i="1" dirty="0" smtClean="0"/>
          </a:p>
          <a:p>
            <a:pPr marL="274320" indent="-274320" fontAlgn="auto">
              <a:spcAft>
                <a:spcPts val="0"/>
              </a:spcAft>
              <a:buFont typeface="Wingdings 2"/>
              <a:buNone/>
              <a:defRPr/>
            </a:pPr>
            <a:r>
              <a:rPr lang="en-US" i="1" dirty="0" smtClean="0"/>
              <a:t>To support the values of job, education, health, housing</a:t>
            </a:r>
          </a:p>
          <a:p>
            <a:pPr marL="274320" indent="-274320" fontAlgn="auto">
              <a:spcAft>
                <a:spcPts val="0"/>
              </a:spcAft>
              <a:buFont typeface="Wingdings 2"/>
              <a:buNone/>
              <a:defRPr/>
            </a:pPr>
            <a:endParaRPr lang="it-IT" dirty="0"/>
          </a:p>
        </p:txBody>
      </p:sp>
      <p:sp>
        <p:nvSpPr>
          <p:cNvPr id="4" name="CasellaDiTesto 3"/>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jdelijke aanduiding voor inhoud 1"/>
          <p:cNvSpPr>
            <a:spLocks noGrp="1"/>
          </p:cNvSpPr>
          <p:nvPr>
            <p:ph idx="1"/>
          </p:nvPr>
        </p:nvSpPr>
        <p:spPr/>
        <p:txBody>
          <a:bodyPr/>
          <a:lstStyle/>
          <a:p>
            <a:pPr marL="0" indent="0" algn="ctr">
              <a:buFontTx/>
              <a:buNone/>
            </a:pPr>
            <a:endParaRPr lang="fr-BE" smtClean="0">
              <a:latin typeface="Calibri" pitchFamily="34" charset="0"/>
            </a:endParaRPr>
          </a:p>
          <a:p>
            <a:pPr marL="0" indent="0" algn="ctr">
              <a:buFontTx/>
              <a:buNone/>
            </a:pPr>
            <a:r>
              <a:rPr lang="fr-BE" b="1" smtClean="0">
                <a:latin typeface="Calibri" pitchFamily="34" charset="0"/>
              </a:rPr>
              <a:t>The state of play of the European socio-economic and poverty police</a:t>
            </a:r>
          </a:p>
          <a:p>
            <a:pPr marL="0" indent="0" algn="ctr">
              <a:buFontTx/>
              <a:buNone/>
            </a:pPr>
            <a:r>
              <a:rPr lang="fr-BE" smtClean="0">
                <a:latin typeface="Calibri" pitchFamily="34" charset="0"/>
              </a:rPr>
              <a:t>by</a:t>
            </a:r>
          </a:p>
          <a:p>
            <a:pPr marL="0" indent="0" algn="ctr">
              <a:buFontTx/>
              <a:buNone/>
            </a:pPr>
            <a:r>
              <a:rPr lang="fr-BE" sz="3600" b="1" smtClean="0">
                <a:solidFill>
                  <a:srgbClr val="3DB612"/>
                </a:solidFill>
                <a:latin typeface="Calibri" pitchFamily="34" charset="0"/>
              </a:rPr>
              <a:t>Hugh Frazer</a:t>
            </a:r>
          </a:p>
          <a:p>
            <a:pPr marL="0" indent="0" algn="ctr">
              <a:buFontTx/>
              <a:buNone/>
            </a:pPr>
            <a:r>
              <a:rPr lang="fr-BE" smtClean="0">
                <a:latin typeface="Calibri" pitchFamily="34" charset="0"/>
              </a:rPr>
              <a:t>Maynooth, National University of Ireland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olo 1"/>
          <p:cNvSpPr>
            <a:spLocks noGrp="1"/>
          </p:cNvSpPr>
          <p:nvPr>
            <p:ph type="title"/>
          </p:nvPr>
        </p:nvSpPr>
        <p:spPr/>
        <p:txBody>
          <a:bodyPr/>
          <a:lstStyle/>
          <a:p>
            <a:r>
              <a:rPr lang="en-US" smtClean="0">
                <a:solidFill>
                  <a:srgbClr val="7B9899"/>
                </a:solidFill>
              </a:rPr>
              <a:t>Contact</a:t>
            </a:r>
          </a:p>
        </p:txBody>
      </p:sp>
      <p:sp>
        <p:nvSpPr>
          <p:cNvPr id="3" name="Segnaposto contenuto 2"/>
          <p:cNvSpPr>
            <a:spLocks noGrp="1"/>
          </p:cNvSpPr>
          <p:nvPr>
            <p:ph sz="quarter" idx="1"/>
          </p:nvPr>
        </p:nvSpPr>
        <p:spPr>
          <a:xfrm>
            <a:off x="301625" y="1527175"/>
            <a:ext cx="5710238" cy="4572000"/>
          </a:xfrm>
        </p:spPr>
        <p:txBody>
          <a:bodyPr>
            <a:normAutofit/>
          </a:bodyPr>
          <a:lstStyle/>
          <a:p>
            <a:pPr marL="274320" indent="-274320" fontAlgn="auto">
              <a:spcAft>
                <a:spcPts val="0"/>
              </a:spcAft>
              <a:buFont typeface="Wingdings 2"/>
              <a:buNone/>
              <a:defRPr/>
            </a:pPr>
            <a:r>
              <a:rPr lang="en-US" i="1" dirty="0" smtClean="0"/>
              <a:t>Campaign’s official website</a:t>
            </a:r>
          </a:p>
          <a:p>
            <a:pPr marL="274320" indent="-274320" fontAlgn="auto">
              <a:spcAft>
                <a:spcPts val="0"/>
              </a:spcAft>
              <a:buFont typeface="Wingdings 2"/>
              <a:buNone/>
              <a:defRPr/>
            </a:pPr>
            <a:r>
              <a:rPr lang="it-IT" b="1" u="sng" dirty="0" smtClean="0">
                <a:solidFill>
                  <a:schemeClr val="tx2">
                    <a:lumMod val="75000"/>
                  </a:schemeClr>
                </a:solidFill>
                <a:hlinkClick r:id="rId2"/>
              </a:rPr>
              <a:t>www.idirittialzanolavoce.org</a:t>
            </a:r>
            <a:endParaRPr lang="it-IT" b="1" u="sng" dirty="0" smtClean="0">
              <a:solidFill>
                <a:schemeClr val="tx2">
                  <a:lumMod val="75000"/>
                </a:schemeClr>
              </a:solidFill>
            </a:endParaRPr>
          </a:p>
          <a:p>
            <a:pPr marL="274320" indent="-274320" fontAlgn="auto">
              <a:spcAft>
                <a:spcPts val="0"/>
              </a:spcAft>
              <a:buFont typeface="Wingdings 2"/>
              <a:buNone/>
              <a:defRPr/>
            </a:pPr>
            <a:endParaRPr lang="it-IT" b="1" u="sng" dirty="0" smtClean="0">
              <a:solidFill>
                <a:schemeClr val="tx2">
                  <a:lumMod val="75000"/>
                </a:schemeClr>
              </a:solidFill>
            </a:endParaRPr>
          </a:p>
          <a:p>
            <a:pPr marL="274320" indent="-274320" fontAlgn="auto">
              <a:spcAft>
                <a:spcPts val="0"/>
              </a:spcAft>
              <a:buFont typeface="Wingdings 2"/>
              <a:buNone/>
              <a:defRPr/>
            </a:pPr>
            <a:r>
              <a:rPr lang="en-US" i="1" dirty="0" smtClean="0"/>
              <a:t>CNCA official website</a:t>
            </a:r>
            <a:endParaRPr lang="it-IT" dirty="0" smtClean="0">
              <a:solidFill>
                <a:schemeClr val="tx2">
                  <a:lumMod val="75000"/>
                </a:schemeClr>
              </a:solidFill>
            </a:endParaRPr>
          </a:p>
          <a:p>
            <a:pPr marL="274320" indent="-274320" fontAlgn="auto">
              <a:spcAft>
                <a:spcPts val="0"/>
              </a:spcAft>
              <a:buFont typeface="Wingdings 2"/>
              <a:buNone/>
              <a:defRPr/>
            </a:pPr>
            <a:r>
              <a:rPr lang="it-IT" b="1" u="sng" dirty="0" smtClean="0">
                <a:solidFill>
                  <a:schemeClr val="tx2">
                    <a:lumMod val="75000"/>
                  </a:schemeClr>
                </a:solidFill>
                <a:hlinkClick r:id="rId3"/>
              </a:rPr>
              <a:t>www.cnca.it</a:t>
            </a:r>
            <a:endParaRPr lang="it-IT" b="1" u="sng" dirty="0" smtClean="0">
              <a:solidFill>
                <a:schemeClr val="tx2">
                  <a:lumMod val="75000"/>
                </a:schemeClr>
              </a:solidFill>
              <a:hlinkClick r:id="rId2"/>
            </a:endParaRPr>
          </a:p>
          <a:p>
            <a:pPr marL="274320" indent="-274320" fontAlgn="auto">
              <a:spcAft>
                <a:spcPts val="0"/>
              </a:spcAft>
              <a:buFont typeface="Wingdings 2"/>
              <a:buNone/>
              <a:defRPr/>
            </a:pPr>
            <a:endParaRPr lang="it-IT" dirty="0" smtClean="0"/>
          </a:p>
          <a:p>
            <a:pPr marL="274320" indent="-274320" fontAlgn="auto">
              <a:spcAft>
                <a:spcPts val="0"/>
              </a:spcAft>
              <a:buFont typeface="Wingdings 2"/>
              <a:buNone/>
              <a:defRPr/>
            </a:pPr>
            <a:r>
              <a:rPr lang="en-US" dirty="0" smtClean="0"/>
              <a:t>Other links</a:t>
            </a:r>
          </a:p>
          <a:p>
            <a:pPr marL="274320" indent="-274320" fontAlgn="auto">
              <a:spcAft>
                <a:spcPts val="0"/>
              </a:spcAft>
              <a:buFont typeface="Wingdings 2"/>
              <a:buNone/>
              <a:defRPr/>
            </a:pPr>
            <a:r>
              <a:rPr lang="it-IT" b="1" u="sng" dirty="0" smtClean="0">
                <a:hlinkClick r:id="rId4"/>
              </a:rPr>
              <a:t>www.forumterzosettore.it</a:t>
            </a:r>
            <a:endParaRPr lang="it-IT" dirty="0" smtClean="0"/>
          </a:p>
          <a:p>
            <a:pPr marL="274320" indent="-274320" fontAlgn="auto">
              <a:spcAft>
                <a:spcPts val="0"/>
              </a:spcAft>
              <a:buFont typeface="Wingdings 2"/>
              <a:buNone/>
              <a:defRPr/>
            </a:pPr>
            <a:r>
              <a:rPr lang="it-IT" b="1" u="sng" dirty="0" smtClean="0">
                <a:hlinkClick r:id="rId5"/>
              </a:rPr>
              <a:t>www.caritasitaliana.it</a:t>
            </a:r>
            <a:endParaRPr lang="it-IT" dirty="0" smtClean="0"/>
          </a:p>
          <a:p>
            <a:pPr marL="274320" indent="-274320" fontAlgn="auto">
              <a:spcAft>
                <a:spcPts val="0"/>
              </a:spcAft>
              <a:buFont typeface="Wingdings 2"/>
              <a:buNone/>
              <a:defRPr/>
            </a:pPr>
            <a:endParaRPr lang="en-US" dirty="0"/>
          </a:p>
        </p:txBody>
      </p:sp>
      <p:sp>
        <p:nvSpPr>
          <p:cNvPr id="116739" name="CasellaDiTesto 3"/>
          <p:cNvSpPr txBox="1">
            <a:spLocks noChangeArrowheads="1"/>
          </p:cNvSpPr>
          <p:nvPr/>
        </p:nvSpPr>
        <p:spPr bwMode="auto">
          <a:xfrm>
            <a:off x="5580063" y="5589588"/>
            <a:ext cx="3313112" cy="708025"/>
          </a:xfrm>
          <a:prstGeom prst="rect">
            <a:avLst/>
          </a:prstGeom>
          <a:noFill/>
          <a:ln w="9525">
            <a:noFill/>
            <a:miter lim="800000"/>
            <a:headEnd/>
            <a:tailEnd/>
          </a:ln>
        </p:spPr>
        <p:txBody>
          <a:bodyPr>
            <a:spAutoFit/>
          </a:bodyPr>
          <a:lstStyle/>
          <a:p>
            <a:pPr algn="r"/>
            <a:r>
              <a:rPr lang="en-US" sz="4000">
                <a:solidFill>
                  <a:srgbClr val="002060"/>
                </a:solidFill>
                <a:latin typeface="Tahoma" pitchFamily="34" charset="0"/>
                <a:cs typeface="Tahoma" pitchFamily="34" charset="0"/>
              </a:rPr>
              <a:t>Thank you</a:t>
            </a:r>
          </a:p>
        </p:txBody>
      </p:sp>
      <p:sp>
        <p:nvSpPr>
          <p:cNvPr id="5" name="CasellaDiTesto 4"/>
          <p:cNvSpPr txBox="1"/>
          <p:nvPr/>
        </p:nvSpPr>
        <p:spPr>
          <a:xfrm>
            <a:off x="323850" y="6381750"/>
            <a:ext cx="8496300" cy="368300"/>
          </a:xfrm>
          <a:prstGeom prst="rect">
            <a:avLst/>
          </a:prstGeom>
          <a:noFill/>
        </p:spPr>
        <p:txBody>
          <a:bodyPr>
            <a:spAutoFit/>
          </a:bodyPr>
          <a:lstStyle/>
          <a:p>
            <a:pPr fontAlgn="auto">
              <a:spcBef>
                <a:spcPts val="0"/>
              </a:spcBef>
              <a:spcAft>
                <a:spcPts val="0"/>
              </a:spcAft>
              <a:defRPr/>
            </a:pPr>
            <a:r>
              <a:rPr lang="en-GB" i="1" dirty="0">
                <a:solidFill>
                  <a:prstClr val="black"/>
                </a:solidFill>
                <a:latin typeface="Georgia"/>
                <a:cs typeface="+mn-cs"/>
              </a:rPr>
              <a:t>“ALLIANCES TO FIGHT POVERTY”   Dublin, 10th and 11th of May 2012</a:t>
            </a:r>
            <a:endParaRPr lang="it-IT" dirty="0">
              <a:solidFill>
                <a:prstClr val="black"/>
              </a:solidFill>
              <a:latin typeface="Georgi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jdelijke aanduiding voor inhoud 1"/>
          <p:cNvSpPr>
            <a:spLocks noGrp="1"/>
          </p:cNvSpPr>
          <p:nvPr>
            <p:ph idx="1"/>
          </p:nvPr>
        </p:nvSpPr>
        <p:spPr/>
        <p:txBody>
          <a:bodyPr/>
          <a:lstStyle/>
          <a:p>
            <a:pPr marL="0" indent="0">
              <a:buFontTx/>
              <a:buNone/>
            </a:pPr>
            <a:endParaRPr lang="fr-BE" smtClean="0"/>
          </a:p>
          <a:p>
            <a:pPr marL="0" indent="0">
              <a:buFontTx/>
              <a:buNone/>
            </a:pPr>
            <a:endParaRPr lang="fr-BE" smtClean="0"/>
          </a:p>
          <a:p>
            <a:pPr marL="0" indent="0" algn="ctr">
              <a:buFontTx/>
              <a:buNone/>
            </a:pPr>
            <a:r>
              <a:rPr lang="fr-BE" smtClean="0"/>
              <a:t>Coffee break</a:t>
            </a:r>
          </a:p>
          <a:p>
            <a:pPr marL="0" indent="0" algn="ctr">
              <a:buFontTx/>
              <a:buNone/>
            </a:pPr>
            <a:r>
              <a:rPr lang="fr-BE" smtClean="0"/>
              <a:t>Till 11.30 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ctrTitle"/>
          </p:nvPr>
        </p:nvSpPr>
        <p:spPr>
          <a:xfrm>
            <a:off x="755650" y="260350"/>
            <a:ext cx="7772400" cy="1470025"/>
          </a:xfrm>
        </p:spPr>
        <p:txBody>
          <a:bodyPr/>
          <a:lstStyle/>
          <a:p>
            <a:pPr eaLnBrk="1" hangingPunct="1"/>
            <a:r>
              <a:rPr lang="en-IE" sz="3600" smtClean="0"/>
              <a:t>A torn Europe? Europe on two tracks</a:t>
            </a:r>
            <a:r>
              <a:rPr lang="en-IE" smtClean="0"/>
              <a:t> </a:t>
            </a:r>
            <a:endParaRPr lang="en-GB" smtClean="0"/>
          </a:p>
        </p:txBody>
      </p:sp>
      <p:sp>
        <p:nvSpPr>
          <p:cNvPr id="57346" name="Rectangle 3"/>
          <p:cNvSpPr>
            <a:spLocks noGrp="1" noChangeArrowheads="1"/>
          </p:cNvSpPr>
          <p:nvPr>
            <p:ph type="subTitle" idx="1"/>
          </p:nvPr>
        </p:nvSpPr>
        <p:spPr>
          <a:xfrm>
            <a:off x="684213" y="2060575"/>
            <a:ext cx="7775575" cy="4321175"/>
          </a:xfrm>
        </p:spPr>
        <p:txBody>
          <a:bodyPr/>
          <a:lstStyle/>
          <a:p>
            <a:pPr eaLnBrk="1" hangingPunct="1"/>
            <a:r>
              <a:rPr lang="en-GB" sz="4000" i="1" smtClean="0">
                <a:solidFill>
                  <a:schemeClr val="accent2"/>
                </a:solidFill>
              </a:rPr>
              <a:t>The state of play of the European socio- economic and poverty policy</a:t>
            </a:r>
          </a:p>
          <a:p>
            <a:pPr eaLnBrk="1" hangingPunct="1"/>
            <a:endParaRPr lang="en-IE" sz="4000" i="1" smtClean="0">
              <a:solidFill>
                <a:schemeClr val="accent2"/>
              </a:solidFill>
            </a:endParaRPr>
          </a:p>
          <a:p>
            <a:pPr eaLnBrk="1" hangingPunct="1"/>
            <a:r>
              <a:rPr lang="en-IE" sz="2800" smtClean="0"/>
              <a:t>HUGH FRAZER</a:t>
            </a:r>
          </a:p>
          <a:p>
            <a:pPr eaLnBrk="1" hangingPunct="1"/>
            <a:r>
              <a:rPr lang="en-IE" sz="2400" smtClean="0"/>
              <a:t>National University of Ireland (Maynooth)</a:t>
            </a:r>
          </a:p>
          <a:p>
            <a:pPr eaLnBrk="1" hangingPunct="1"/>
            <a:r>
              <a:rPr lang="en-IE" sz="2400" smtClean="0"/>
              <a:t>EU Network of Independent Experts on Social Inclusion</a:t>
            </a:r>
            <a:endParaRPr lang="en-GB"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250825" y="333375"/>
            <a:ext cx="8229600" cy="1143000"/>
          </a:xfrm>
        </p:spPr>
        <p:txBody>
          <a:bodyPr/>
          <a:lstStyle/>
          <a:p>
            <a:pPr eaLnBrk="1" hangingPunct="1"/>
            <a:r>
              <a:rPr lang="en-US" sz="3200" b="1" smtClean="0">
                <a:solidFill>
                  <a:srgbClr val="CC3300"/>
                </a:solidFill>
              </a:rPr>
              <a:t>Declaration by delegates to the 11th EU Meeting of People Experiencing Poverty</a:t>
            </a:r>
            <a:br>
              <a:rPr lang="en-US" sz="3200" b="1" smtClean="0">
                <a:solidFill>
                  <a:srgbClr val="CC3300"/>
                </a:solidFill>
              </a:rPr>
            </a:br>
            <a:r>
              <a:rPr lang="en-US" sz="3200" b="1" smtClean="0">
                <a:solidFill>
                  <a:schemeClr val="tx1"/>
                </a:solidFill>
              </a:rPr>
              <a:t>Brussels - today </a:t>
            </a:r>
            <a:r>
              <a:rPr lang="en-US" sz="4000" b="1" smtClean="0">
                <a:solidFill>
                  <a:srgbClr val="CC3300"/>
                </a:solidFill>
              </a:rPr>
              <a:t> </a:t>
            </a:r>
            <a:endParaRPr lang="en-GB" sz="4000" b="1" smtClean="0">
              <a:solidFill>
                <a:srgbClr val="CC3300"/>
              </a:solidFill>
            </a:endParaRPr>
          </a:p>
        </p:txBody>
      </p:sp>
      <p:sp>
        <p:nvSpPr>
          <p:cNvPr id="58370" name="Rectangle 3"/>
          <p:cNvSpPr>
            <a:spLocks noGrp="1" noChangeArrowheads="1"/>
          </p:cNvSpPr>
          <p:nvPr>
            <p:ph type="body" idx="1"/>
          </p:nvPr>
        </p:nvSpPr>
        <p:spPr>
          <a:xfrm>
            <a:off x="250825" y="1989138"/>
            <a:ext cx="8229600" cy="4525962"/>
          </a:xfrm>
        </p:spPr>
        <p:txBody>
          <a:bodyPr/>
          <a:lstStyle/>
          <a:p>
            <a:pPr eaLnBrk="1" hangingPunct="1">
              <a:lnSpc>
                <a:spcPct val="80000"/>
              </a:lnSpc>
              <a:buFontTx/>
              <a:buNone/>
            </a:pPr>
            <a:r>
              <a:rPr lang="en-US" sz="2400" i="1" smtClean="0"/>
              <a:t>“But this year, more than ever before, we feel abandoned by those who declare they stand at our side, working for us and with us.</a:t>
            </a:r>
          </a:p>
          <a:p>
            <a:pPr eaLnBrk="1" hangingPunct="1">
              <a:lnSpc>
                <a:spcPct val="80000"/>
              </a:lnSpc>
            </a:pPr>
            <a:endParaRPr lang="en-US" sz="2400" i="1" smtClean="0"/>
          </a:p>
          <a:p>
            <a:pPr eaLnBrk="1" hangingPunct="1">
              <a:lnSpc>
                <a:spcPct val="80000"/>
              </a:lnSpc>
              <a:buFontTx/>
              <a:buNone/>
            </a:pPr>
            <a:r>
              <a:rPr lang="en-US" sz="2400" i="1" smtClean="0"/>
              <a:t>Ever greater numbers of people are homeless and living in precarious conditions, ever greater  numbers are losing their home because they can’t afford to pay their rent or their mortgage, ever greater numbers are without a home because they are discriminated against.</a:t>
            </a:r>
          </a:p>
          <a:p>
            <a:pPr eaLnBrk="1" hangingPunct="1">
              <a:lnSpc>
                <a:spcPct val="80000"/>
              </a:lnSpc>
            </a:pPr>
            <a:endParaRPr lang="en-US" sz="2400" i="1" smtClean="0"/>
          </a:p>
          <a:p>
            <a:pPr eaLnBrk="1" hangingPunct="1">
              <a:lnSpc>
                <a:spcPct val="80000"/>
              </a:lnSpc>
              <a:buFontTx/>
              <a:buNone/>
            </a:pPr>
            <a:r>
              <a:rPr lang="en-US" sz="2400" i="1" smtClean="0"/>
              <a:t>Everywhere unemployment is mounting, workers are increasingly insecure, young people cannot imagine a future. As a 17- year-old girl has said, “Right now I have no dreams”. Can there be anything worse than not having a dream when you are 17 years old?”</a:t>
            </a:r>
            <a:endParaRPr lang="en-GB" sz="2400" i="1"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68313" y="0"/>
            <a:ext cx="8229600" cy="1143000"/>
          </a:xfrm>
        </p:spPr>
        <p:txBody>
          <a:bodyPr/>
          <a:lstStyle/>
          <a:p>
            <a:pPr eaLnBrk="1" hangingPunct="1"/>
            <a:r>
              <a:rPr lang="en-IE" sz="3600" b="1" smtClean="0">
                <a:solidFill>
                  <a:srgbClr val="CC3300"/>
                </a:solidFill>
              </a:rPr>
              <a:t>European Commission view</a:t>
            </a:r>
            <a:r>
              <a:rPr lang="en-IE" sz="3600" b="1" smtClean="0"/>
              <a:t/>
            </a:r>
            <a:br>
              <a:rPr lang="en-IE" sz="3600" b="1" smtClean="0"/>
            </a:br>
            <a:r>
              <a:rPr lang="en-GB" sz="3600" smtClean="0"/>
              <a:t>Annual Growth Survey 2012</a:t>
            </a:r>
          </a:p>
        </p:txBody>
      </p:sp>
      <p:sp>
        <p:nvSpPr>
          <p:cNvPr id="59394" name="Rectangle 3"/>
          <p:cNvSpPr>
            <a:spLocks noGrp="1" noChangeArrowheads="1"/>
          </p:cNvSpPr>
          <p:nvPr>
            <p:ph type="body" idx="1"/>
          </p:nvPr>
        </p:nvSpPr>
        <p:spPr>
          <a:xfrm>
            <a:off x="468313" y="1484313"/>
            <a:ext cx="8229600" cy="5373687"/>
          </a:xfrm>
        </p:spPr>
        <p:txBody>
          <a:bodyPr/>
          <a:lstStyle/>
          <a:p>
            <a:pPr eaLnBrk="1" hangingPunct="1">
              <a:lnSpc>
                <a:spcPct val="80000"/>
              </a:lnSpc>
              <a:buFontTx/>
              <a:buNone/>
            </a:pPr>
            <a:r>
              <a:rPr lang="en-GB" sz="2800" i="1" smtClean="0"/>
              <a:t>“In addition to economic realities, the social tissue of the EU is being put to the test. The crisis has disproportionately hit those who were already vulnerable and has created new categories of people at risk of poverty. There are also clear signs of increases in the number of people at risk of income poverty, notably child poverty, and social exclusion, with acute health problems and homelessness in the most extreme cases. People with no or limited links to the labour market – such as pensioners or vulnerable people dependent on social benefits, for instance single parents – are also exposed to changes affecting the calculation and eligibility of their source of income.”</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enice">
  <a:themeElements>
    <a:clrScheme name="Fenice">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Fenice">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enice">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3364</Words>
  <Application>Microsoft Office PowerPoint</Application>
  <PresentationFormat>Diavoorstelling (4:3)</PresentationFormat>
  <Paragraphs>510</Paragraphs>
  <Slides>61</Slides>
  <Notes>2</Notes>
  <HiddenSlides>0</HiddenSlides>
  <MMClips>0</MMClips>
  <ScaleCrop>false</ScaleCrop>
  <HeadingPairs>
    <vt:vector size="8" baseType="variant">
      <vt:variant>
        <vt:lpstr>Gebruikte lettertypen</vt:lpstr>
      </vt:variant>
      <vt:variant>
        <vt:i4>9</vt:i4>
      </vt:variant>
      <vt:variant>
        <vt:lpstr>Ontwerpsjabloon</vt:lpstr>
      </vt:variant>
      <vt:variant>
        <vt:i4>37</vt:i4>
      </vt:variant>
      <vt:variant>
        <vt:lpstr>Ingesloten OLE-bronprogramma's</vt:lpstr>
      </vt:variant>
      <vt:variant>
        <vt:i4>1</vt:i4>
      </vt:variant>
      <vt:variant>
        <vt:lpstr>Diatitels</vt:lpstr>
      </vt:variant>
      <vt:variant>
        <vt:i4>61</vt:i4>
      </vt:variant>
    </vt:vector>
  </HeadingPairs>
  <TitlesOfParts>
    <vt:vector size="108" baseType="lpstr">
      <vt:lpstr>Arial</vt:lpstr>
      <vt:lpstr>Calibri</vt:lpstr>
      <vt:lpstr>Footlight MT Light</vt:lpstr>
      <vt:lpstr>Goudy Old Style</vt:lpstr>
      <vt:lpstr>Wingdings 2</vt:lpstr>
      <vt:lpstr>Georgia</vt:lpstr>
      <vt:lpstr>Wingdings</vt:lpstr>
      <vt:lpstr>宋体</vt:lpstr>
      <vt:lpstr>Tahoma</vt:lpstr>
      <vt:lpstr>Standaardontwerp</vt:lpstr>
      <vt:lpstr>Fenice</vt:lpstr>
      <vt:lpstr>Default Design</vt:lpstr>
      <vt:lpstr>Città</vt:lpstr>
      <vt:lpstr>Standaardontwerp</vt:lpstr>
      <vt:lpstr>Standaardontwerp</vt:lpstr>
      <vt:lpstr>Standaardontwerp</vt:lpstr>
      <vt:lpstr>Standaardontwerp</vt:lpstr>
      <vt:lpstr>Standaardontwerp</vt:lpstr>
      <vt:lpstr>Standaardontwerp</vt:lpstr>
      <vt:lpstr>Standaardontwerp</vt:lpstr>
      <vt:lpstr>Standaardontwerp</vt:lpstr>
      <vt:lpstr>Standaardontwerp</vt:lpstr>
      <vt:lpstr>Standaardontwerp</vt:lpstr>
      <vt:lpstr>Standaardontwerp</vt:lpstr>
      <vt:lpstr>Fenice</vt:lpstr>
      <vt:lpstr>Fenice</vt:lpstr>
      <vt:lpstr>Fenice</vt:lpstr>
      <vt:lpstr>Fenice</vt:lpstr>
      <vt:lpstr>Fenice</vt:lpstr>
      <vt:lpstr>Fenice</vt:lpstr>
      <vt:lpstr>Fenice</vt:lpstr>
      <vt:lpstr>Fenice</vt:lpstr>
      <vt:lpstr>Fenice</vt:lpstr>
      <vt:lpstr>Fenice</vt:lpstr>
      <vt:lpstr>Fenice</vt:lpstr>
      <vt:lpstr>Città</vt:lpstr>
      <vt:lpstr>Città</vt:lpstr>
      <vt:lpstr>Città</vt:lpstr>
      <vt:lpstr>Città</vt:lpstr>
      <vt:lpstr>Città</vt:lpstr>
      <vt:lpstr>Città</vt:lpstr>
      <vt:lpstr>Città</vt:lpstr>
      <vt:lpstr>Città</vt:lpstr>
      <vt:lpstr>Città</vt:lpstr>
      <vt:lpstr>Città</vt:lpstr>
      <vt:lpstr>Città</vt:lpstr>
      <vt:lpstr>Worksheet</vt:lpstr>
      <vt:lpstr>Dia 1</vt:lpstr>
      <vt:lpstr>Dia 2</vt:lpstr>
      <vt:lpstr>Dia 3</vt:lpstr>
      <vt:lpstr>Dia 4</vt:lpstr>
      <vt:lpstr>Dia 5</vt:lpstr>
      <vt:lpstr>Dia 6</vt:lpstr>
      <vt:lpstr>A torn Europe? Europe on two tracks </vt:lpstr>
      <vt:lpstr>Declaration by delegates to the 11th EU Meeting of People Experiencing Poverty Brussels - today  </vt:lpstr>
      <vt:lpstr>European Commission view Annual Growth Survey 2012</vt:lpstr>
      <vt:lpstr>Lisbon Treaty and Europe 2020 What is meant to happen?</vt:lpstr>
      <vt:lpstr>What has happened?</vt:lpstr>
      <vt:lpstr> Put poverty reduction at heart of EU policy agenda </vt:lpstr>
      <vt:lpstr>Poverty targets inadequate</vt:lpstr>
      <vt:lpstr>Poverty getting worse  Rising Unemployment</vt:lpstr>
      <vt:lpstr>High unemployment  (Nov. 2011)</vt:lpstr>
      <vt:lpstr>High unemployment: in particular for youth</vt:lpstr>
      <vt:lpstr>Jobless households on the rise</vt:lpstr>
      <vt:lpstr>Poverty getting worse Depth and intensity increasing</vt:lpstr>
      <vt:lpstr>Dia 19</vt:lpstr>
      <vt:lpstr>Poverty getting worse Income poverty and deprivation</vt:lpstr>
      <vt:lpstr>  Better integrate and mainstream social objectives in EU policy making</vt:lpstr>
      <vt:lpstr>Dia 22</vt:lpstr>
      <vt:lpstr>Is more mainstreaming happening?</vt:lpstr>
      <vt:lpstr>NRPs – not mainstreaming poverty and social exclusion</vt:lpstr>
      <vt:lpstr>2012 NRPs</vt:lpstr>
      <vt:lpstr> More systematic reporting &amp; monitoring </vt:lpstr>
      <vt:lpstr>What has happened?</vt:lpstr>
      <vt:lpstr>Better governance </vt:lpstr>
      <vt:lpstr>More funds for social inclusion </vt:lpstr>
      <vt:lpstr>Some positive developments</vt:lpstr>
      <vt:lpstr>Some positive developments (cont)</vt:lpstr>
      <vt:lpstr>Conclusions</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“Rights raise their voice” – Promoting commitee</vt:lpstr>
      <vt:lpstr>New  poverty </vt:lpstr>
      <vt:lpstr>UE and Italy</vt:lpstr>
      <vt:lpstr>Italian welfare</vt:lpstr>
      <vt:lpstr>Present situation</vt:lpstr>
      <vt:lpstr>Proposals</vt:lpstr>
      <vt:lpstr>Dia 57</vt:lpstr>
      <vt:lpstr>The national conference</vt:lpstr>
      <vt:lpstr>The campaign’s aim</vt:lpstr>
      <vt:lpstr>Contact</vt:lpstr>
      <vt:lpstr>Dia 61</vt:lpstr>
    </vt:vector>
  </TitlesOfParts>
  <Company>ACW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Michel Debruyne</dc:creator>
  <cp:lastModifiedBy>Michel Debruyne</cp:lastModifiedBy>
  <cp:revision>17</cp:revision>
  <dcterms:created xsi:type="dcterms:W3CDTF">2011-04-21T14:19:05Z</dcterms:created>
  <dcterms:modified xsi:type="dcterms:W3CDTF">2012-05-14T09:16:35Z</dcterms:modified>
</cp:coreProperties>
</file>