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4"/>
  </p:notesMasterIdLst>
  <p:handoutMasterIdLst>
    <p:handoutMasterId r:id="rId35"/>
  </p:handoutMasterIdLst>
  <p:sldIdLst>
    <p:sldId id="256" r:id="rId2"/>
    <p:sldId id="269" r:id="rId3"/>
    <p:sldId id="270" r:id="rId4"/>
    <p:sldId id="257" r:id="rId5"/>
    <p:sldId id="258" r:id="rId6"/>
    <p:sldId id="259" r:id="rId7"/>
    <p:sldId id="271" r:id="rId8"/>
    <p:sldId id="260" r:id="rId9"/>
    <p:sldId id="272" r:id="rId10"/>
    <p:sldId id="261" r:id="rId11"/>
    <p:sldId id="273" r:id="rId12"/>
    <p:sldId id="262" r:id="rId13"/>
    <p:sldId id="274" r:id="rId14"/>
    <p:sldId id="263" r:id="rId15"/>
    <p:sldId id="285" r:id="rId16"/>
    <p:sldId id="275" r:id="rId17"/>
    <p:sldId id="264" r:id="rId18"/>
    <p:sldId id="266" r:id="rId19"/>
    <p:sldId id="276" r:id="rId20"/>
    <p:sldId id="280" r:id="rId21"/>
    <p:sldId id="281" r:id="rId22"/>
    <p:sldId id="291" r:id="rId23"/>
    <p:sldId id="290" r:id="rId24"/>
    <p:sldId id="282" r:id="rId25"/>
    <p:sldId id="286" r:id="rId26"/>
    <p:sldId id="283" r:id="rId27"/>
    <p:sldId id="265" r:id="rId28"/>
    <p:sldId id="288" r:id="rId29"/>
    <p:sldId id="287" r:id="rId30"/>
    <p:sldId id="289" r:id="rId31"/>
    <p:sldId id="292" r:id="rId32"/>
    <p:sldId id="2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0" autoAdjust="0"/>
    <p:restoredTop sz="94660"/>
  </p:normalViewPr>
  <p:slideViewPr>
    <p:cSldViewPr>
      <p:cViewPr varScale="1">
        <p:scale>
          <a:sx n="69" d="100"/>
          <a:sy n="69" d="100"/>
        </p:scale>
        <p:origin x="-5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eujl\My%20Documents\Taxation%20Project\Statistics\EU27%20State%20Debt%20Ratios%202008-20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Taxation\Stats\EU27%202008%20tax%20ratios.xls"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E:\STATISTICS\VAT%20rates%20and%20Ind%20Tax%20ratio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Sheet1!$A$3:$A$32</c:f>
              <c:strCache>
                <c:ptCount val="30"/>
                <c:pt idx="0">
                  <c:v>Greece</c:v>
                </c:pt>
                <c:pt idx="1">
                  <c:v>Italy</c:v>
                </c:pt>
                <c:pt idx="2">
                  <c:v>Belgium</c:v>
                </c:pt>
                <c:pt idx="3">
                  <c:v>Ireland</c:v>
                </c:pt>
                <c:pt idx="4">
                  <c:v>France</c:v>
                </c:pt>
                <c:pt idx="5">
                  <c:v>Portugal</c:v>
                </c:pt>
                <c:pt idx="6">
                  <c:v>Hungary</c:v>
                </c:pt>
                <c:pt idx="7">
                  <c:v>Germany </c:v>
                </c:pt>
                <c:pt idx="8">
                  <c:v>United Kingdom</c:v>
                </c:pt>
                <c:pt idx="9">
                  <c:v>EU 15 arithmetic ave</c:v>
                </c:pt>
                <c:pt idx="10">
                  <c:v>Malta</c:v>
                </c:pt>
                <c:pt idx="11">
                  <c:v>Austria</c:v>
                </c:pt>
                <c:pt idx="12">
                  <c:v>Netherlands</c:v>
                </c:pt>
                <c:pt idx="13">
                  <c:v>Spain</c:v>
                </c:pt>
                <c:pt idx="14">
                  <c:v>EU 27 arithmetic ave</c:v>
                </c:pt>
                <c:pt idx="15">
                  <c:v>Cyprus</c:v>
                </c:pt>
                <c:pt idx="16">
                  <c:v>Poland</c:v>
                </c:pt>
                <c:pt idx="17">
                  <c:v>Denmark</c:v>
                </c:pt>
                <c:pt idx="18">
                  <c:v>Latvia</c:v>
                </c:pt>
                <c:pt idx="19">
                  <c:v>Finland</c:v>
                </c:pt>
                <c:pt idx="20">
                  <c:v>Slovakia</c:v>
                </c:pt>
                <c:pt idx="21">
                  <c:v>Sweden</c:v>
                </c:pt>
                <c:pt idx="22">
                  <c:v>Czech Republic</c:v>
                </c:pt>
                <c:pt idx="23">
                  <c:v>EU 10 arithmetic ave</c:v>
                </c:pt>
                <c:pt idx="24">
                  <c:v>Lithuania</c:v>
                </c:pt>
                <c:pt idx="25">
                  <c:v>Slovenia</c:v>
                </c:pt>
                <c:pt idx="26">
                  <c:v>Romania</c:v>
                </c:pt>
                <c:pt idx="27">
                  <c:v>Bulgaria</c:v>
                </c:pt>
                <c:pt idx="28">
                  <c:v>Luxembourg</c:v>
                </c:pt>
                <c:pt idx="29">
                  <c:v>Estonia</c:v>
                </c:pt>
              </c:strCache>
            </c:strRef>
          </c:cat>
          <c:val>
            <c:numRef>
              <c:f>Sheet1!$B$3:$B$32</c:f>
              <c:numCache>
                <c:formatCode>General</c:formatCode>
                <c:ptCount val="30"/>
                <c:pt idx="0">
                  <c:v>110.3</c:v>
                </c:pt>
                <c:pt idx="1">
                  <c:v>106.3</c:v>
                </c:pt>
                <c:pt idx="2">
                  <c:v>89.6</c:v>
                </c:pt>
                <c:pt idx="3">
                  <c:v>44.3</c:v>
                </c:pt>
                <c:pt idx="4">
                  <c:v>67.5</c:v>
                </c:pt>
                <c:pt idx="5">
                  <c:v>65.3</c:v>
                </c:pt>
                <c:pt idx="6">
                  <c:v>72.3</c:v>
                </c:pt>
                <c:pt idx="7">
                  <c:v>66.3</c:v>
                </c:pt>
                <c:pt idx="8">
                  <c:v>52.1</c:v>
                </c:pt>
                <c:pt idx="9">
                  <c:v>57</c:v>
                </c:pt>
                <c:pt idx="10">
                  <c:v>63.1</c:v>
                </c:pt>
                <c:pt idx="11">
                  <c:v>62.5</c:v>
                </c:pt>
                <c:pt idx="12">
                  <c:v>58.2</c:v>
                </c:pt>
                <c:pt idx="13">
                  <c:v>39.800000000000004</c:v>
                </c:pt>
                <c:pt idx="14">
                  <c:v>46.7</c:v>
                </c:pt>
                <c:pt idx="15">
                  <c:v>48.3</c:v>
                </c:pt>
                <c:pt idx="16">
                  <c:v>47.1</c:v>
                </c:pt>
                <c:pt idx="17">
                  <c:v>34.200000000000003</c:v>
                </c:pt>
                <c:pt idx="18">
                  <c:v>19.7</c:v>
                </c:pt>
                <c:pt idx="19">
                  <c:v>34.1</c:v>
                </c:pt>
                <c:pt idx="20">
                  <c:v>27.8</c:v>
                </c:pt>
                <c:pt idx="21">
                  <c:v>38.200000000000003</c:v>
                </c:pt>
                <c:pt idx="22">
                  <c:v>30</c:v>
                </c:pt>
                <c:pt idx="23">
                  <c:v>26.7</c:v>
                </c:pt>
                <c:pt idx="24">
                  <c:v>15.6</c:v>
                </c:pt>
                <c:pt idx="25">
                  <c:v>22.5</c:v>
                </c:pt>
                <c:pt idx="26">
                  <c:v>13.4</c:v>
                </c:pt>
                <c:pt idx="27">
                  <c:v>13.7</c:v>
                </c:pt>
                <c:pt idx="28">
                  <c:v>13.6</c:v>
                </c:pt>
                <c:pt idx="29">
                  <c:v>4.5999999999999996</c:v>
                </c:pt>
              </c:numCache>
            </c:numRef>
          </c:val>
        </c:ser>
        <c:ser>
          <c:idx val="1"/>
          <c:order val="1"/>
          <c:invertIfNegative val="0"/>
          <c:cat>
            <c:strRef>
              <c:f>Sheet1!$A$3:$A$32</c:f>
              <c:strCache>
                <c:ptCount val="30"/>
                <c:pt idx="0">
                  <c:v>Greece</c:v>
                </c:pt>
                <c:pt idx="1">
                  <c:v>Italy</c:v>
                </c:pt>
                <c:pt idx="2">
                  <c:v>Belgium</c:v>
                </c:pt>
                <c:pt idx="3">
                  <c:v>Ireland</c:v>
                </c:pt>
                <c:pt idx="4">
                  <c:v>France</c:v>
                </c:pt>
                <c:pt idx="5">
                  <c:v>Portugal</c:v>
                </c:pt>
                <c:pt idx="6">
                  <c:v>Hungary</c:v>
                </c:pt>
                <c:pt idx="7">
                  <c:v>Germany </c:v>
                </c:pt>
                <c:pt idx="8">
                  <c:v>United Kingdom</c:v>
                </c:pt>
                <c:pt idx="9">
                  <c:v>EU 15 arithmetic ave</c:v>
                </c:pt>
                <c:pt idx="10">
                  <c:v>Malta</c:v>
                </c:pt>
                <c:pt idx="11">
                  <c:v>Austria</c:v>
                </c:pt>
                <c:pt idx="12">
                  <c:v>Netherlands</c:v>
                </c:pt>
                <c:pt idx="13">
                  <c:v>Spain</c:v>
                </c:pt>
                <c:pt idx="14">
                  <c:v>EU 27 arithmetic ave</c:v>
                </c:pt>
                <c:pt idx="15">
                  <c:v>Cyprus</c:v>
                </c:pt>
                <c:pt idx="16">
                  <c:v>Poland</c:v>
                </c:pt>
                <c:pt idx="17">
                  <c:v>Denmark</c:v>
                </c:pt>
                <c:pt idx="18">
                  <c:v>Latvia</c:v>
                </c:pt>
                <c:pt idx="19">
                  <c:v>Finland</c:v>
                </c:pt>
                <c:pt idx="20">
                  <c:v>Slovakia</c:v>
                </c:pt>
                <c:pt idx="21">
                  <c:v>Sweden</c:v>
                </c:pt>
                <c:pt idx="22">
                  <c:v>Czech Republic</c:v>
                </c:pt>
                <c:pt idx="23">
                  <c:v>EU 10 arithmetic ave</c:v>
                </c:pt>
                <c:pt idx="24">
                  <c:v>Lithuania</c:v>
                </c:pt>
                <c:pt idx="25">
                  <c:v>Slovenia</c:v>
                </c:pt>
                <c:pt idx="26">
                  <c:v>Romania</c:v>
                </c:pt>
                <c:pt idx="27">
                  <c:v>Bulgaria</c:v>
                </c:pt>
                <c:pt idx="28">
                  <c:v>Luxembourg</c:v>
                </c:pt>
                <c:pt idx="29">
                  <c:v>Estonia</c:v>
                </c:pt>
              </c:strCache>
            </c:strRef>
          </c:cat>
          <c:val>
            <c:numRef>
              <c:f>Sheet1!$C$3:$C$32</c:f>
              <c:numCache>
                <c:formatCode>General</c:formatCode>
                <c:ptCount val="30"/>
                <c:pt idx="0">
                  <c:v>126.8</c:v>
                </c:pt>
                <c:pt idx="1">
                  <c:v>116</c:v>
                </c:pt>
                <c:pt idx="2">
                  <c:v>96.2</c:v>
                </c:pt>
                <c:pt idx="3">
                  <c:v>65.5</c:v>
                </c:pt>
                <c:pt idx="4">
                  <c:v>78.099999999999994</c:v>
                </c:pt>
                <c:pt idx="5">
                  <c:v>76.099999999999994</c:v>
                </c:pt>
                <c:pt idx="6">
                  <c:v>78.400000000000006</c:v>
                </c:pt>
                <c:pt idx="7">
                  <c:v>73.400000000000006</c:v>
                </c:pt>
                <c:pt idx="8">
                  <c:v>68.2</c:v>
                </c:pt>
                <c:pt idx="9">
                  <c:v>66.2</c:v>
                </c:pt>
                <c:pt idx="10">
                  <c:v>68.599999999999994</c:v>
                </c:pt>
                <c:pt idx="11">
                  <c:v>67.5</c:v>
                </c:pt>
                <c:pt idx="12">
                  <c:v>60.8</c:v>
                </c:pt>
                <c:pt idx="13">
                  <c:v>53.2</c:v>
                </c:pt>
                <c:pt idx="14">
                  <c:v>56.6</c:v>
                </c:pt>
                <c:pt idx="15">
                  <c:v>58</c:v>
                </c:pt>
                <c:pt idx="16">
                  <c:v>50.9</c:v>
                </c:pt>
                <c:pt idx="17">
                  <c:v>41.4</c:v>
                </c:pt>
                <c:pt idx="18">
                  <c:v>36.700000000000003</c:v>
                </c:pt>
                <c:pt idx="19">
                  <c:v>43.8</c:v>
                </c:pt>
                <c:pt idx="20">
                  <c:v>35.4</c:v>
                </c:pt>
                <c:pt idx="21">
                  <c:v>41.9</c:v>
                </c:pt>
                <c:pt idx="22">
                  <c:v>35.300000000000004</c:v>
                </c:pt>
                <c:pt idx="23">
                  <c:v>34.700000000000003</c:v>
                </c:pt>
                <c:pt idx="24">
                  <c:v>29.5</c:v>
                </c:pt>
                <c:pt idx="25">
                  <c:v>35.4</c:v>
                </c:pt>
                <c:pt idx="26">
                  <c:v>23.9</c:v>
                </c:pt>
                <c:pt idx="27">
                  <c:v>14.7</c:v>
                </c:pt>
                <c:pt idx="28">
                  <c:v>14.5</c:v>
                </c:pt>
                <c:pt idx="29">
                  <c:v>7.2</c:v>
                </c:pt>
              </c:numCache>
            </c:numRef>
          </c:val>
        </c:ser>
        <c:ser>
          <c:idx val="2"/>
          <c:order val="2"/>
          <c:invertIfNegative val="0"/>
          <c:cat>
            <c:strRef>
              <c:f>Sheet1!$A$3:$A$32</c:f>
              <c:strCache>
                <c:ptCount val="30"/>
                <c:pt idx="0">
                  <c:v>Greece</c:v>
                </c:pt>
                <c:pt idx="1">
                  <c:v>Italy</c:v>
                </c:pt>
                <c:pt idx="2">
                  <c:v>Belgium</c:v>
                </c:pt>
                <c:pt idx="3">
                  <c:v>Ireland</c:v>
                </c:pt>
                <c:pt idx="4">
                  <c:v>France</c:v>
                </c:pt>
                <c:pt idx="5">
                  <c:v>Portugal</c:v>
                </c:pt>
                <c:pt idx="6">
                  <c:v>Hungary</c:v>
                </c:pt>
                <c:pt idx="7">
                  <c:v>Germany </c:v>
                </c:pt>
                <c:pt idx="8">
                  <c:v>United Kingdom</c:v>
                </c:pt>
                <c:pt idx="9">
                  <c:v>EU 15 arithmetic ave</c:v>
                </c:pt>
                <c:pt idx="10">
                  <c:v>Malta</c:v>
                </c:pt>
                <c:pt idx="11">
                  <c:v>Austria</c:v>
                </c:pt>
                <c:pt idx="12">
                  <c:v>Netherlands</c:v>
                </c:pt>
                <c:pt idx="13">
                  <c:v>Spain</c:v>
                </c:pt>
                <c:pt idx="14">
                  <c:v>EU 27 arithmetic ave</c:v>
                </c:pt>
                <c:pt idx="15">
                  <c:v>Cyprus</c:v>
                </c:pt>
                <c:pt idx="16">
                  <c:v>Poland</c:v>
                </c:pt>
                <c:pt idx="17">
                  <c:v>Denmark</c:v>
                </c:pt>
                <c:pt idx="18">
                  <c:v>Latvia</c:v>
                </c:pt>
                <c:pt idx="19">
                  <c:v>Finland</c:v>
                </c:pt>
                <c:pt idx="20">
                  <c:v>Slovakia</c:v>
                </c:pt>
                <c:pt idx="21">
                  <c:v>Sweden</c:v>
                </c:pt>
                <c:pt idx="22">
                  <c:v>Czech Republic</c:v>
                </c:pt>
                <c:pt idx="23">
                  <c:v>EU 10 arithmetic ave</c:v>
                </c:pt>
                <c:pt idx="24">
                  <c:v>Lithuania</c:v>
                </c:pt>
                <c:pt idx="25">
                  <c:v>Slovenia</c:v>
                </c:pt>
                <c:pt idx="26">
                  <c:v>Romania</c:v>
                </c:pt>
                <c:pt idx="27">
                  <c:v>Bulgaria</c:v>
                </c:pt>
                <c:pt idx="28">
                  <c:v>Luxembourg</c:v>
                </c:pt>
                <c:pt idx="29">
                  <c:v>Estonia</c:v>
                </c:pt>
              </c:strCache>
            </c:strRef>
          </c:cat>
          <c:val>
            <c:numRef>
              <c:f>Sheet1!$D$3:$D$32</c:f>
              <c:numCache>
                <c:formatCode>General</c:formatCode>
                <c:ptCount val="30"/>
                <c:pt idx="0">
                  <c:v>144</c:v>
                </c:pt>
                <c:pt idx="1">
                  <c:v>118.1</c:v>
                </c:pt>
                <c:pt idx="2">
                  <c:v>98.6</c:v>
                </c:pt>
                <c:pt idx="3">
                  <c:v>94.2</c:v>
                </c:pt>
                <c:pt idx="4">
                  <c:v>83.5</c:v>
                </c:pt>
                <c:pt idx="5">
                  <c:v>83.2</c:v>
                </c:pt>
                <c:pt idx="6">
                  <c:v>79.599999999999994</c:v>
                </c:pt>
                <c:pt idx="7">
                  <c:v>78.8</c:v>
                </c:pt>
                <c:pt idx="8">
                  <c:v>76.5</c:v>
                </c:pt>
                <c:pt idx="9">
                  <c:v>72.8</c:v>
                </c:pt>
                <c:pt idx="10">
                  <c:v>72.599999999999994</c:v>
                </c:pt>
                <c:pt idx="11">
                  <c:v>70.400000000000006</c:v>
                </c:pt>
                <c:pt idx="12">
                  <c:v>64.599999999999994</c:v>
                </c:pt>
                <c:pt idx="13">
                  <c:v>63.4</c:v>
                </c:pt>
                <c:pt idx="14">
                  <c:v>61.1</c:v>
                </c:pt>
                <c:pt idx="15">
                  <c:v>61.1</c:v>
                </c:pt>
                <c:pt idx="16">
                  <c:v>53.6</c:v>
                </c:pt>
                <c:pt idx="17">
                  <c:v>46.6</c:v>
                </c:pt>
                <c:pt idx="18">
                  <c:v>46.2</c:v>
                </c:pt>
                <c:pt idx="19">
                  <c:v>45.4</c:v>
                </c:pt>
                <c:pt idx="20">
                  <c:v>41</c:v>
                </c:pt>
                <c:pt idx="21">
                  <c:v>40.800000000000004</c:v>
                </c:pt>
                <c:pt idx="22">
                  <c:v>40</c:v>
                </c:pt>
                <c:pt idx="23">
                  <c:v>39.1</c:v>
                </c:pt>
                <c:pt idx="24">
                  <c:v>36.700000000000003</c:v>
                </c:pt>
                <c:pt idx="25">
                  <c:v>35.5</c:v>
                </c:pt>
                <c:pt idx="26">
                  <c:v>34.200000000000003</c:v>
                </c:pt>
                <c:pt idx="27">
                  <c:v>16.2</c:v>
                </c:pt>
                <c:pt idx="28">
                  <c:v>16.2</c:v>
                </c:pt>
                <c:pt idx="29">
                  <c:v>7.7</c:v>
                </c:pt>
              </c:numCache>
            </c:numRef>
          </c:val>
        </c:ser>
        <c:dLbls>
          <c:showLegendKey val="0"/>
          <c:showVal val="0"/>
          <c:showCatName val="0"/>
          <c:showSerName val="0"/>
          <c:showPercent val="0"/>
          <c:showBubbleSize val="0"/>
        </c:dLbls>
        <c:gapWidth val="150"/>
        <c:axId val="142716288"/>
        <c:axId val="152966272"/>
      </c:barChart>
      <c:catAx>
        <c:axId val="142716288"/>
        <c:scaling>
          <c:orientation val="minMax"/>
        </c:scaling>
        <c:delete val="0"/>
        <c:axPos val="b"/>
        <c:majorTickMark val="out"/>
        <c:minorTickMark val="none"/>
        <c:tickLblPos val="nextTo"/>
        <c:crossAx val="152966272"/>
        <c:crosses val="autoZero"/>
        <c:auto val="1"/>
        <c:lblAlgn val="ctr"/>
        <c:lblOffset val="100"/>
        <c:noMultiLvlLbl val="0"/>
      </c:catAx>
      <c:valAx>
        <c:axId val="152966272"/>
        <c:scaling>
          <c:orientation val="minMax"/>
        </c:scaling>
        <c:delete val="0"/>
        <c:axPos val="l"/>
        <c:majorGridlines/>
        <c:numFmt formatCode="General" sourceLinked="1"/>
        <c:majorTickMark val="out"/>
        <c:minorTickMark val="none"/>
        <c:tickLblPos val="nextTo"/>
        <c:crossAx val="142716288"/>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EU15</c:v>
                </c:pt>
              </c:strCache>
            </c:strRef>
          </c:tx>
          <c:invertIfNegative val="0"/>
          <c:cat>
            <c:strRef>
              <c:f>Sheet1!$B$1:$E$1</c:f>
              <c:strCache>
                <c:ptCount val="4"/>
                <c:pt idx="0">
                  <c:v>GDP</c:v>
                </c:pt>
                <c:pt idx="1">
                  <c:v>Priv Cons</c:v>
                </c:pt>
                <c:pt idx="2">
                  <c:v>State Cons</c:v>
                </c:pt>
                <c:pt idx="3">
                  <c:v>Gross Inv</c:v>
                </c:pt>
              </c:strCache>
            </c:strRef>
          </c:cat>
          <c:val>
            <c:numRef>
              <c:f>Sheet1!$B$2:$E$2</c:f>
              <c:numCache>
                <c:formatCode>General</c:formatCode>
                <c:ptCount val="4"/>
                <c:pt idx="0">
                  <c:v>-4.4000000000000004</c:v>
                </c:pt>
                <c:pt idx="1">
                  <c:v>-1.9000000000000001</c:v>
                </c:pt>
                <c:pt idx="2">
                  <c:v>2.2999999999999998</c:v>
                </c:pt>
                <c:pt idx="3">
                  <c:v>-13.1</c:v>
                </c:pt>
              </c:numCache>
            </c:numRef>
          </c:val>
        </c:ser>
        <c:ser>
          <c:idx val="1"/>
          <c:order val="1"/>
          <c:tx>
            <c:strRef>
              <c:f>Sheet1!$A$3</c:f>
              <c:strCache>
                <c:ptCount val="1"/>
                <c:pt idx="0">
                  <c:v>EU27 Average</c:v>
                </c:pt>
              </c:strCache>
            </c:strRef>
          </c:tx>
          <c:invertIfNegative val="0"/>
          <c:cat>
            <c:strRef>
              <c:f>Sheet1!$B$1:$E$1</c:f>
              <c:strCache>
                <c:ptCount val="4"/>
                <c:pt idx="0">
                  <c:v>GDP</c:v>
                </c:pt>
                <c:pt idx="1">
                  <c:v>Priv Cons</c:v>
                </c:pt>
                <c:pt idx="2">
                  <c:v>State Cons</c:v>
                </c:pt>
                <c:pt idx="3">
                  <c:v>Gross Inv</c:v>
                </c:pt>
              </c:strCache>
            </c:strRef>
          </c:cat>
          <c:val>
            <c:numRef>
              <c:f>Sheet1!$B$3:$E$3</c:f>
              <c:numCache>
                <c:formatCode>General</c:formatCode>
                <c:ptCount val="4"/>
                <c:pt idx="0">
                  <c:v>-5.5</c:v>
                </c:pt>
                <c:pt idx="1">
                  <c:v>-4.2</c:v>
                </c:pt>
                <c:pt idx="2">
                  <c:v>1.3</c:v>
                </c:pt>
                <c:pt idx="3">
                  <c:v>-16.3</c:v>
                </c:pt>
              </c:numCache>
            </c:numRef>
          </c:val>
        </c:ser>
        <c:ser>
          <c:idx val="2"/>
          <c:order val="2"/>
          <c:tx>
            <c:strRef>
              <c:f>Sheet1!$A$4</c:f>
              <c:strCache>
                <c:ptCount val="1"/>
                <c:pt idx="0">
                  <c:v>EU10 (CEECs) Average</c:v>
                </c:pt>
              </c:strCache>
            </c:strRef>
          </c:tx>
          <c:invertIfNegative val="0"/>
          <c:cat>
            <c:strRef>
              <c:f>Sheet1!$B$1:$E$1</c:f>
              <c:strCache>
                <c:ptCount val="4"/>
                <c:pt idx="0">
                  <c:v>GDP</c:v>
                </c:pt>
                <c:pt idx="1">
                  <c:v>Priv Cons</c:v>
                </c:pt>
                <c:pt idx="2">
                  <c:v>State Cons</c:v>
                </c:pt>
                <c:pt idx="3">
                  <c:v>Gross Inv</c:v>
                </c:pt>
              </c:strCache>
            </c:strRef>
          </c:cat>
          <c:val>
            <c:numRef>
              <c:f>Sheet1!$B$4:$E$4</c:f>
              <c:numCache>
                <c:formatCode>General</c:formatCode>
                <c:ptCount val="4"/>
                <c:pt idx="0">
                  <c:v>-8</c:v>
                </c:pt>
                <c:pt idx="1">
                  <c:v>-8.4</c:v>
                </c:pt>
                <c:pt idx="2">
                  <c:v>-0.5</c:v>
                </c:pt>
                <c:pt idx="3">
                  <c:v>-21.1</c:v>
                </c:pt>
              </c:numCache>
            </c:numRef>
          </c:val>
        </c:ser>
        <c:ser>
          <c:idx val="3"/>
          <c:order val="3"/>
          <c:tx>
            <c:strRef>
              <c:f>Sheet1!$A$5</c:f>
              <c:strCache>
                <c:ptCount val="1"/>
                <c:pt idx="0">
                  <c:v>Hungary + Baltic States Ave</c:v>
                </c:pt>
              </c:strCache>
            </c:strRef>
          </c:tx>
          <c:invertIfNegative val="0"/>
          <c:cat>
            <c:strRef>
              <c:f>Sheet1!$B$1:$E$1</c:f>
              <c:strCache>
                <c:ptCount val="4"/>
                <c:pt idx="0">
                  <c:v>GDP</c:v>
                </c:pt>
                <c:pt idx="1">
                  <c:v>Priv Cons</c:v>
                </c:pt>
                <c:pt idx="2">
                  <c:v>State Cons</c:v>
                </c:pt>
                <c:pt idx="3">
                  <c:v>Gross Inv</c:v>
                </c:pt>
              </c:strCache>
            </c:strRef>
          </c:cat>
          <c:val>
            <c:numRef>
              <c:f>Sheet1!$B$5:$E$5</c:f>
              <c:numCache>
                <c:formatCode>General</c:formatCode>
                <c:ptCount val="4"/>
                <c:pt idx="0">
                  <c:v>-13.3</c:v>
                </c:pt>
                <c:pt idx="1">
                  <c:v>-16.7</c:v>
                </c:pt>
                <c:pt idx="2">
                  <c:v>-3</c:v>
                </c:pt>
                <c:pt idx="3">
                  <c:v>-29.4</c:v>
                </c:pt>
              </c:numCache>
            </c:numRef>
          </c:val>
        </c:ser>
        <c:dLbls>
          <c:showLegendKey val="0"/>
          <c:showVal val="0"/>
          <c:showCatName val="0"/>
          <c:showSerName val="0"/>
          <c:showPercent val="0"/>
          <c:showBubbleSize val="0"/>
        </c:dLbls>
        <c:gapWidth val="150"/>
        <c:axId val="152994176"/>
        <c:axId val="152995712"/>
      </c:barChart>
      <c:catAx>
        <c:axId val="152994176"/>
        <c:scaling>
          <c:orientation val="minMax"/>
        </c:scaling>
        <c:delete val="0"/>
        <c:axPos val="b"/>
        <c:majorTickMark val="out"/>
        <c:minorTickMark val="none"/>
        <c:tickLblPos val="nextTo"/>
        <c:txPr>
          <a:bodyPr/>
          <a:lstStyle/>
          <a:p>
            <a:pPr>
              <a:defRPr sz="2400"/>
            </a:pPr>
            <a:endParaRPr lang="nl-BE"/>
          </a:p>
        </c:txPr>
        <c:crossAx val="152995712"/>
        <c:crosses val="autoZero"/>
        <c:auto val="1"/>
        <c:lblAlgn val="ctr"/>
        <c:lblOffset val="100"/>
        <c:noMultiLvlLbl val="0"/>
      </c:catAx>
      <c:valAx>
        <c:axId val="152995712"/>
        <c:scaling>
          <c:orientation val="minMax"/>
        </c:scaling>
        <c:delete val="0"/>
        <c:axPos val="l"/>
        <c:majorGridlines/>
        <c:numFmt formatCode="General" sourceLinked="1"/>
        <c:majorTickMark val="out"/>
        <c:minorTickMark val="none"/>
        <c:tickLblPos val="nextTo"/>
        <c:crossAx val="152994176"/>
        <c:crosses val="autoZero"/>
        <c:crossBetween val="between"/>
      </c:valAx>
    </c:plotArea>
    <c:legend>
      <c:legendPos val="b"/>
      <c:layout/>
      <c:overlay val="0"/>
      <c:txPr>
        <a:bodyPr/>
        <a:lstStyle/>
        <a:p>
          <a:pPr>
            <a:defRPr sz="2000"/>
          </a:pPr>
          <a:endParaRPr lang="nl-BE"/>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577299161134274E-2"/>
          <c:y val="3.888888888888889E-2"/>
          <c:w val="0.93481485770161088"/>
          <c:h val="0.88279636920384952"/>
        </c:manualLayout>
      </c:layout>
      <c:barChart>
        <c:barDir val="col"/>
        <c:grouping val="clustered"/>
        <c:varyColors val="0"/>
        <c:ser>
          <c:idx val="0"/>
          <c:order val="0"/>
          <c:tx>
            <c:strRef>
              <c:f>Sheet1!$B$66</c:f>
              <c:strCache>
                <c:ptCount val="1"/>
                <c:pt idx="0">
                  <c:v>Tax Ratio Including SSC</c:v>
                </c:pt>
              </c:strCache>
            </c:strRef>
          </c:tx>
          <c:invertIfNegative val="0"/>
          <c:dLbls>
            <c:dLbl>
              <c:idx val="1"/>
              <c:layout>
                <c:manualLayout>
                  <c:x val="-1.6339869281045154E-3"/>
                  <c:y val="1.1111111111111115E-2"/>
                </c:manualLayout>
              </c:layout>
              <c:dLblPos val="outEnd"/>
              <c:showLegendKey val="0"/>
              <c:showVal val="1"/>
              <c:showCatName val="0"/>
              <c:showSerName val="0"/>
              <c:showPercent val="0"/>
              <c:showBubbleSize val="0"/>
            </c:dLbl>
            <c:dLbl>
              <c:idx val="2"/>
              <c:layout>
                <c:manualLayout>
                  <c:x val="0"/>
                  <c:y val="1.666666666666667E-2"/>
                </c:manualLayout>
              </c:layout>
              <c:dLblPos val="outEnd"/>
              <c:showLegendKey val="0"/>
              <c:showVal val="1"/>
              <c:showCatName val="0"/>
              <c:showSerName val="0"/>
              <c:showPercent val="0"/>
              <c:showBubbleSize val="0"/>
            </c:dLbl>
            <c:txPr>
              <a:bodyPr/>
              <a:lstStyle/>
              <a:p>
                <a:pPr>
                  <a:defRPr sz="1400" b="1"/>
                </a:pPr>
                <a:endParaRPr lang="nl-BE"/>
              </a:p>
            </c:txPr>
            <c:dLblPos val="outEnd"/>
            <c:showLegendKey val="0"/>
            <c:showVal val="1"/>
            <c:showCatName val="0"/>
            <c:showSerName val="0"/>
            <c:showPercent val="0"/>
            <c:showBubbleSize val="0"/>
            <c:showLeaderLines val="0"/>
          </c:dLbls>
          <c:cat>
            <c:strRef>
              <c:f>Sheet1!$A$67:$A$69</c:f>
              <c:strCache>
                <c:ptCount val="3"/>
                <c:pt idx="0">
                  <c:v>EU27 Average</c:v>
                </c:pt>
                <c:pt idx="1">
                  <c:v>EU10 Average</c:v>
                </c:pt>
                <c:pt idx="2">
                  <c:v>EU15 Average</c:v>
                </c:pt>
              </c:strCache>
            </c:strRef>
          </c:cat>
          <c:val>
            <c:numRef>
              <c:f>Sheet1!$B$67:$B$69</c:f>
              <c:numCache>
                <c:formatCode>General</c:formatCode>
                <c:ptCount val="3"/>
                <c:pt idx="0">
                  <c:v>36.949999999999996</c:v>
                </c:pt>
                <c:pt idx="1">
                  <c:v>32.9</c:v>
                </c:pt>
                <c:pt idx="2">
                  <c:v>39.6</c:v>
                </c:pt>
              </c:numCache>
            </c:numRef>
          </c:val>
        </c:ser>
        <c:ser>
          <c:idx val="1"/>
          <c:order val="1"/>
          <c:tx>
            <c:strRef>
              <c:f>Sheet1!$C$66</c:f>
              <c:strCache>
                <c:ptCount val="1"/>
                <c:pt idx="0">
                  <c:v>Tax Ratio without SSC</c:v>
                </c:pt>
              </c:strCache>
            </c:strRef>
          </c:tx>
          <c:invertIfNegative val="0"/>
          <c:dLbls>
            <c:txPr>
              <a:bodyPr/>
              <a:lstStyle/>
              <a:p>
                <a:pPr>
                  <a:defRPr sz="1400" b="1"/>
                </a:pPr>
                <a:endParaRPr lang="nl-BE"/>
              </a:p>
            </c:txPr>
            <c:dLblPos val="outEnd"/>
            <c:showLegendKey val="0"/>
            <c:showVal val="1"/>
            <c:showCatName val="0"/>
            <c:showSerName val="0"/>
            <c:showPercent val="0"/>
            <c:showBubbleSize val="0"/>
            <c:showLeaderLines val="0"/>
          </c:dLbls>
          <c:cat>
            <c:strRef>
              <c:f>Sheet1!$A$67:$A$69</c:f>
              <c:strCache>
                <c:ptCount val="3"/>
                <c:pt idx="0">
                  <c:v>EU27 Average</c:v>
                </c:pt>
                <c:pt idx="1">
                  <c:v>EU10 Average</c:v>
                </c:pt>
                <c:pt idx="2">
                  <c:v>EU15 Average</c:v>
                </c:pt>
              </c:strCache>
            </c:strRef>
          </c:cat>
          <c:val>
            <c:numRef>
              <c:f>Sheet1!$C$67:$C$69</c:f>
              <c:numCache>
                <c:formatCode>General</c:formatCode>
                <c:ptCount val="3"/>
                <c:pt idx="0">
                  <c:v>25.9</c:v>
                </c:pt>
                <c:pt idx="1">
                  <c:v>21.6</c:v>
                </c:pt>
                <c:pt idx="2">
                  <c:v>28.2</c:v>
                </c:pt>
              </c:numCache>
            </c:numRef>
          </c:val>
        </c:ser>
        <c:dLbls>
          <c:showLegendKey val="0"/>
          <c:showVal val="0"/>
          <c:showCatName val="0"/>
          <c:showSerName val="0"/>
          <c:showPercent val="0"/>
          <c:showBubbleSize val="0"/>
        </c:dLbls>
        <c:gapWidth val="150"/>
        <c:axId val="153026560"/>
        <c:axId val="153028096"/>
      </c:barChart>
      <c:catAx>
        <c:axId val="153026560"/>
        <c:scaling>
          <c:orientation val="minMax"/>
        </c:scaling>
        <c:delete val="0"/>
        <c:axPos val="b"/>
        <c:majorTickMark val="out"/>
        <c:minorTickMark val="none"/>
        <c:tickLblPos val="nextTo"/>
        <c:crossAx val="153028096"/>
        <c:crosses val="autoZero"/>
        <c:auto val="1"/>
        <c:lblAlgn val="ctr"/>
        <c:lblOffset val="100"/>
        <c:noMultiLvlLbl val="0"/>
      </c:catAx>
      <c:valAx>
        <c:axId val="153028096"/>
        <c:scaling>
          <c:orientation val="minMax"/>
        </c:scaling>
        <c:delete val="0"/>
        <c:axPos val="l"/>
        <c:majorGridlines/>
        <c:numFmt formatCode="General" sourceLinked="1"/>
        <c:majorTickMark val="out"/>
        <c:minorTickMark val="none"/>
        <c:tickLblPos val="nextTo"/>
        <c:crossAx val="153026560"/>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invertIfNegative val="0"/>
          <c:cat>
            <c:strRef>
              <c:f>Sheet1!$A$29:$A$31</c:f>
              <c:strCache>
                <c:ptCount val="3"/>
                <c:pt idx="0">
                  <c:v>EU15</c:v>
                </c:pt>
                <c:pt idx="1">
                  <c:v>EU27 Average</c:v>
                </c:pt>
                <c:pt idx="2">
                  <c:v>EU10 (CEECs) Average</c:v>
                </c:pt>
              </c:strCache>
            </c:strRef>
          </c:cat>
          <c:val>
            <c:numRef>
              <c:f>Sheet1!$B$29:$B$31</c:f>
              <c:numCache>
                <c:formatCode>General</c:formatCode>
                <c:ptCount val="3"/>
              </c:numCache>
            </c:numRef>
          </c:val>
        </c:ser>
        <c:ser>
          <c:idx val="1"/>
          <c:order val="1"/>
          <c:invertIfNegative val="0"/>
          <c:dLbls>
            <c:dLblPos val="ctr"/>
            <c:showLegendKey val="0"/>
            <c:showVal val="1"/>
            <c:showCatName val="0"/>
            <c:showSerName val="0"/>
            <c:showPercent val="0"/>
            <c:showBubbleSize val="0"/>
            <c:showLeaderLines val="0"/>
          </c:dLbls>
          <c:cat>
            <c:strRef>
              <c:f>Sheet1!$A$29:$A$31</c:f>
              <c:strCache>
                <c:ptCount val="3"/>
                <c:pt idx="0">
                  <c:v>EU15</c:v>
                </c:pt>
                <c:pt idx="1">
                  <c:v>EU27 Average</c:v>
                </c:pt>
                <c:pt idx="2">
                  <c:v>EU10 (CEECs) Average</c:v>
                </c:pt>
              </c:strCache>
            </c:strRef>
          </c:cat>
          <c:val>
            <c:numRef>
              <c:f>Sheet1!$C$29:$C$31</c:f>
              <c:numCache>
                <c:formatCode>General</c:formatCode>
                <c:ptCount val="3"/>
                <c:pt idx="0">
                  <c:v>34.800000000000004</c:v>
                </c:pt>
                <c:pt idx="1">
                  <c:v>37.700000000000003</c:v>
                </c:pt>
                <c:pt idx="2">
                  <c:v>40.300000000000004</c:v>
                </c:pt>
              </c:numCache>
            </c:numRef>
          </c:val>
        </c:ser>
        <c:dLbls>
          <c:showLegendKey val="0"/>
          <c:showVal val="0"/>
          <c:showCatName val="0"/>
          <c:showSerName val="0"/>
          <c:showPercent val="0"/>
          <c:showBubbleSize val="0"/>
        </c:dLbls>
        <c:gapWidth val="150"/>
        <c:axId val="153229952"/>
        <c:axId val="153231744"/>
      </c:barChart>
      <c:catAx>
        <c:axId val="153229952"/>
        <c:scaling>
          <c:orientation val="minMax"/>
        </c:scaling>
        <c:delete val="0"/>
        <c:axPos val="l"/>
        <c:majorTickMark val="out"/>
        <c:minorTickMark val="none"/>
        <c:tickLblPos val="nextTo"/>
        <c:txPr>
          <a:bodyPr/>
          <a:lstStyle/>
          <a:p>
            <a:pPr>
              <a:defRPr b="1"/>
            </a:pPr>
            <a:endParaRPr lang="nl-BE"/>
          </a:p>
        </c:txPr>
        <c:crossAx val="153231744"/>
        <c:crosses val="autoZero"/>
        <c:auto val="1"/>
        <c:lblAlgn val="ctr"/>
        <c:lblOffset val="100"/>
        <c:noMultiLvlLbl val="0"/>
      </c:catAx>
      <c:valAx>
        <c:axId val="153231744"/>
        <c:scaling>
          <c:orientation val="minMax"/>
        </c:scaling>
        <c:delete val="0"/>
        <c:axPos val="b"/>
        <c:majorGridlines/>
        <c:numFmt formatCode="General" sourceLinked="1"/>
        <c:majorTickMark val="out"/>
        <c:minorTickMark val="none"/>
        <c:tickLblPos val="nextTo"/>
        <c:crossAx val="153229952"/>
        <c:crosses val="autoZero"/>
        <c:crossBetween val="between"/>
      </c:valAx>
    </c:plotArea>
    <c:plotVisOnly val="1"/>
    <c:dispBlanksAs val="gap"/>
    <c:showDLblsOverMax val="0"/>
  </c:chart>
  <c:txPr>
    <a:bodyPr/>
    <a:lstStyle/>
    <a:p>
      <a:pPr>
        <a:defRPr sz="1800"/>
      </a:pPr>
      <a:endParaRPr lang="nl-BE"/>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0.28267</cdr:x>
      <cdr:y>0.03316</cdr:y>
    </cdr:from>
    <cdr:to>
      <cdr:x>0.93182</cdr:x>
      <cdr:y>0.10459</cdr:y>
    </cdr:to>
    <cdr:sp macro="" textlink="">
      <cdr:nvSpPr>
        <cdr:cNvPr id="2" name="TextBox 1"/>
        <cdr:cNvSpPr txBox="1"/>
      </cdr:nvSpPr>
      <cdr:spPr>
        <a:xfrm xmlns:a="http://schemas.openxmlformats.org/drawingml/2006/main">
          <a:off x="1895475" y="123825"/>
          <a:ext cx="4352925"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b="1"/>
            <a:t>EU27 General Government</a:t>
          </a:r>
          <a:r>
            <a:rPr lang="en-GB" sz="1100" b="1" baseline="0"/>
            <a:t> Debt as Percentage of GDP 2008-2010</a:t>
          </a:r>
          <a:endParaRPr lang="en-GB" sz="1100" b="1"/>
        </a:p>
      </cdr:txBody>
    </cdr:sp>
  </cdr:relSizeAnchor>
  <cdr:relSizeAnchor xmlns:cdr="http://schemas.openxmlformats.org/drawingml/2006/chartDrawing">
    <cdr:from>
      <cdr:x>0.33162</cdr:x>
      <cdr:y>0.34773</cdr:y>
    </cdr:from>
    <cdr:to>
      <cdr:x>0.46132</cdr:x>
      <cdr:y>0.41758</cdr:y>
    </cdr:to>
    <cdr:sp macro="" textlink="">
      <cdr:nvSpPr>
        <cdr:cNvPr id="6" name="Straight Arrow Connector 5"/>
        <cdr:cNvSpPr/>
      </cdr:nvSpPr>
      <cdr:spPr>
        <a:xfrm xmlns:a="http://schemas.openxmlformats.org/drawingml/2006/main" rot="10800000" flipV="1">
          <a:off x="2577479" y="1589802"/>
          <a:ext cx="1008113" cy="31939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0.53544</cdr:x>
      <cdr:y>0.37033</cdr:y>
    </cdr:from>
    <cdr:to>
      <cdr:x>0.55397</cdr:x>
      <cdr:y>0.48058</cdr:y>
    </cdr:to>
    <cdr:sp macro="" textlink="">
      <cdr:nvSpPr>
        <cdr:cNvPr id="8" name="Straight Arrow Connector 7"/>
        <cdr:cNvSpPr/>
      </cdr:nvSpPr>
      <cdr:spPr>
        <a:xfrm xmlns:a="http://schemas.openxmlformats.org/drawingml/2006/main" rot="5400000">
          <a:off x="4161656" y="1693168"/>
          <a:ext cx="144016" cy="50405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0.1278</cdr:x>
      <cdr:y>0.26009</cdr:y>
    </cdr:from>
    <cdr:to>
      <cdr:x>0.47985</cdr:x>
      <cdr:y>0.32309</cdr:y>
    </cdr:to>
    <cdr:sp macro="" textlink="">
      <cdr:nvSpPr>
        <cdr:cNvPr id="10" name="Straight Arrow Connector 9"/>
        <cdr:cNvSpPr/>
      </cdr:nvSpPr>
      <cdr:spPr>
        <a:xfrm xmlns:a="http://schemas.openxmlformats.org/drawingml/2006/main" rot="10800000">
          <a:off x="993303" y="1189112"/>
          <a:ext cx="2736305" cy="288033"/>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0.20192</cdr:x>
      <cdr:y>0.03959</cdr:y>
    </cdr:from>
    <cdr:to>
      <cdr:x>0.415</cdr:x>
      <cdr:y>0.13409</cdr:y>
    </cdr:to>
    <cdr:sp macro="" textlink="">
      <cdr:nvSpPr>
        <cdr:cNvPr id="2" name="TextBox 1"/>
        <cdr:cNvSpPr txBox="1"/>
      </cdr:nvSpPr>
      <cdr:spPr>
        <a:xfrm xmlns:a="http://schemas.openxmlformats.org/drawingml/2006/main">
          <a:off x="1569368" y="181000"/>
          <a:ext cx="1656184"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0.21118</cdr:x>
      <cdr:y>0.02384</cdr:y>
    </cdr:from>
    <cdr:to>
      <cdr:x>0.56323</cdr:x>
      <cdr:y>0.14984</cdr:y>
    </cdr:to>
    <cdr:sp macro="" textlink="">
      <cdr:nvSpPr>
        <cdr:cNvPr id="3" name="TextBox 2"/>
        <cdr:cNvSpPr txBox="1"/>
      </cdr:nvSpPr>
      <cdr:spPr>
        <a:xfrm xmlns:a="http://schemas.openxmlformats.org/drawingml/2006/main">
          <a:off x="1641376" y="108992"/>
          <a:ext cx="2736304"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200" b="1" dirty="0" smtClean="0"/>
            <a:t>Revenue including Social Security Contributions as % of GDP</a:t>
          </a:r>
          <a:endParaRPr lang="en-GB" sz="1200" b="1" dirty="0"/>
        </a:p>
      </cdr:txBody>
    </cdr:sp>
  </cdr:relSizeAnchor>
  <cdr:relSizeAnchor xmlns:cdr="http://schemas.openxmlformats.org/drawingml/2006/chartDrawing">
    <cdr:from>
      <cdr:x>0.21118</cdr:x>
      <cdr:y>0.11834</cdr:y>
    </cdr:from>
    <cdr:to>
      <cdr:x>0.27603</cdr:x>
      <cdr:y>0.19709</cdr:y>
    </cdr:to>
    <cdr:sp macro="" textlink="">
      <cdr:nvSpPr>
        <cdr:cNvPr id="5" name="Straight Arrow Connector 4"/>
        <cdr:cNvSpPr/>
      </cdr:nvSpPr>
      <cdr:spPr>
        <a:xfrm xmlns:a="http://schemas.openxmlformats.org/drawingml/2006/main" rot="10800000" flipV="1">
          <a:off x="1641375" y="541040"/>
          <a:ext cx="504057" cy="36004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0.55397</cdr:x>
      <cdr:y>0.22859</cdr:y>
    </cdr:from>
    <cdr:to>
      <cdr:x>0.73</cdr:x>
      <cdr:y>0.35458</cdr:y>
    </cdr:to>
    <cdr:sp macro="" textlink="">
      <cdr:nvSpPr>
        <cdr:cNvPr id="6" name="TextBox 5"/>
        <cdr:cNvSpPr txBox="1"/>
      </cdr:nvSpPr>
      <cdr:spPr>
        <a:xfrm xmlns:a="http://schemas.openxmlformats.org/drawingml/2006/main">
          <a:off x="4305672" y="1045096"/>
          <a:ext cx="1368152"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0.52618</cdr:x>
      <cdr:y>0.22859</cdr:y>
    </cdr:from>
    <cdr:to>
      <cdr:x>0.73926</cdr:x>
      <cdr:y>0.37033</cdr:y>
    </cdr:to>
    <cdr:sp macro="" textlink="">
      <cdr:nvSpPr>
        <cdr:cNvPr id="7" name="TextBox 6"/>
        <cdr:cNvSpPr txBox="1"/>
      </cdr:nvSpPr>
      <cdr:spPr>
        <a:xfrm xmlns:a="http://schemas.openxmlformats.org/drawingml/2006/main">
          <a:off x="4089648" y="1045096"/>
          <a:ext cx="1656184"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200" b="1" dirty="0" smtClean="0"/>
            <a:t>Revenue without Social Security Contributions</a:t>
          </a:r>
          <a:endParaRPr lang="en-GB" sz="1200" b="1" dirty="0"/>
        </a:p>
      </cdr:txBody>
    </cdr:sp>
  </cdr:relSizeAnchor>
  <cdr:relSizeAnchor xmlns:cdr="http://schemas.openxmlformats.org/drawingml/2006/chartDrawing">
    <cdr:from>
      <cdr:x>0.55745</cdr:x>
      <cdr:y>0.35476</cdr:y>
    </cdr:from>
    <cdr:to>
      <cdr:x>0.56334</cdr:x>
      <cdr:y>0.44908</cdr:y>
    </cdr:to>
    <cdr:sp macro="" textlink="">
      <cdr:nvSpPr>
        <cdr:cNvPr id="9" name="Straight Arrow Connector 8"/>
        <cdr:cNvSpPr/>
      </cdr:nvSpPr>
      <cdr:spPr>
        <a:xfrm xmlns:a="http://schemas.openxmlformats.org/drawingml/2006/main" rot="5400000">
          <a:off x="4139988" y="1814721"/>
          <a:ext cx="431254" cy="4571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0.44279</cdr:x>
      <cdr:y>0.13409</cdr:y>
    </cdr:from>
    <cdr:to>
      <cdr:x>0.5447</cdr:x>
      <cdr:y>0.19709</cdr:y>
    </cdr:to>
    <cdr:sp macro="" textlink="">
      <cdr:nvSpPr>
        <cdr:cNvPr id="10" name="TextBox 9"/>
        <cdr:cNvSpPr txBox="1"/>
      </cdr:nvSpPr>
      <cdr:spPr>
        <a:xfrm xmlns:a="http://schemas.openxmlformats.org/drawingml/2006/main">
          <a:off x="3441576" y="613048"/>
          <a:ext cx="792088"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0.45206</cdr:x>
      <cdr:y>0.13409</cdr:y>
    </cdr:from>
    <cdr:to>
      <cdr:x>0.56323</cdr:x>
      <cdr:y>0.21284</cdr:y>
    </cdr:to>
    <cdr:sp macro="" textlink="">
      <cdr:nvSpPr>
        <cdr:cNvPr id="11" name="TextBox 10"/>
        <cdr:cNvSpPr txBox="1"/>
      </cdr:nvSpPr>
      <cdr:spPr>
        <a:xfrm xmlns:a="http://schemas.openxmlformats.org/drawingml/2006/main">
          <a:off x="3513584" y="613048"/>
          <a:ext cx="864096"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b="1" dirty="0" err="1" smtClean="0">
              <a:solidFill>
                <a:srgbClr val="00B050"/>
              </a:solidFill>
            </a:rPr>
            <a:t>EU10</a:t>
          </a:r>
          <a:endParaRPr lang="en-GB" sz="1600" b="1" dirty="0">
            <a:solidFill>
              <a:srgbClr val="00B050"/>
            </a:solidFill>
          </a:endParaRPr>
        </a:p>
      </cdr:txBody>
    </cdr:sp>
  </cdr:relSizeAnchor>
  <cdr:relSizeAnchor xmlns:cdr="http://schemas.openxmlformats.org/drawingml/2006/chartDrawing">
    <cdr:from>
      <cdr:x>0.75779</cdr:x>
      <cdr:y>0.02384</cdr:y>
    </cdr:from>
    <cdr:to>
      <cdr:x>0.8597</cdr:x>
      <cdr:y>0.10259</cdr:y>
    </cdr:to>
    <cdr:sp macro="" textlink="">
      <cdr:nvSpPr>
        <cdr:cNvPr id="12" name="TextBox 11"/>
        <cdr:cNvSpPr txBox="1"/>
      </cdr:nvSpPr>
      <cdr:spPr>
        <a:xfrm xmlns:a="http://schemas.openxmlformats.org/drawingml/2006/main">
          <a:off x="5889848" y="108992"/>
          <a:ext cx="792088"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b="1" dirty="0" err="1" smtClean="0">
              <a:solidFill>
                <a:srgbClr val="00B050"/>
              </a:solidFill>
            </a:rPr>
            <a:t>EU15</a:t>
          </a:r>
          <a:endParaRPr lang="en-GB" sz="1600" b="1" dirty="0">
            <a:solidFill>
              <a:srgbClr val="00B050"/>
            </a:solidFill>
          </a:endParaRPr>
        </a:p>
      </cdr:txBody>
    </cdr:sp>
  </cdr:relSizeAnchor>
  <cdr:relSizeAnchor xmlns:cdr="http://schemas.openxmlformats.org/drawingml/2006/chartDrawing">
    <cdr:from>
      <cdr:x>0.09074</cdr:x>
      <cdr:y>0.07109</cdr:y>
    </cdr:from>
    <cdr:to>
      <cdr:x>0.17412</cdr:x>
      <cdr:y>0.13409</cdr:y>
    </cdr:to>
    <cdr:sp macro="" textlink="">
      <cdr:nvSpPr>
        <cdr:cNvPr id="13" name="TextBox 12"/>
        <cdr:cNvSpPr txBox="1"/>
      </cdr:nvSpPr>
      <cdr:spPr>
        <a:xfrm xmlns:a="http://schemas.openxmlformats.org/drawingml/2006/main">
          <a:off x="705272" y="325016"/>
          <a:ext cx="64807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b="1" dirty="0" err="1" smtClean="0">
              <a:solidFill>
                <a:srgbClr val="00B050"/>
              </a:solidFill>
            </a:rPr>
            <a:t>EU27</a:t>
          </a:r>
          <a:endParaRPr lang="en-GB" sz="1600" b="1" dirty="0">
            <a:solidFill>
              <a:srgbClr val="00B05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86D91C-A927-4D5F-B48F-5CB42EBFB344}" type="datetimeFigureOut">
              <a:rPr lang="en-GB" smtClean="0"/>
              <a:pPr/>
              <a:t>28/04/2011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73D1E2-C95E-4DDE-92B0-EB3F0F8C6BBF}" type="slidenum">
              <a:rPr lang="en-GB" smtClean="0"/>
              <a:pPr/>
              <a:t>‹nr.›</a:t>
            </a:fld>
            <a:endParaRPr lang="en-GB"/>
          </a:p>
        </p:txBody>
      </p:sp>
    </p:spTree>
    <p:extLst>
      <p:ext uri="{BB962C8B-B14F-4D97-AF65-F5344CB8AC3E}">
        <p14:creationId xmlns:p14="http://schemas.microsoft.com/office/powerpoint/2010/main" val="1756743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F11766-C375-4284-9981-0B0DA85D8C99}" type="datetimeFigureOut">
              <a:rPr lang="en-GB" smtClean="0"/>
              <a:pPr/>
              <a:t>28/04/2011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0CAA2F-BB8E-4850-9343-05D45F52CD4A}" type="slidenum">
              <a:rPr lang="en-GB" smtClean="0"/>
              <a:pPr/>
              <a:t>‹nr.›</a:t>
            </a:fld>
            <a:endParaRPr lang="en-GB"/>
          </a:p>
        </p:txBody>
      </p:sp>
    </p:spTree>
    <p:extLst>
      <p:ext uri="{BB962C8B-B14F-4D97-AF65-F5344CB8AC3E}">
        <p14:creationId xmlns:p14="http://schemas.microsoft.com/office/powerpoint/2010/main" val="146807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80CAA2F-BB8E-4850-9343-05D45F52CD4A}"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BE8E9B2-9177-4F3E-BCA2-35E1DBF0327C}" type="datetimeFigureOut">
              <a:rPr lang="en-US" smtClean="0"/>
              <a:pPr/>
              <a:t>4/28/2011</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AAB8F4B-876F-4103-9153-DED7E3196680}" type="slidenum">
              <a:rPr lang="en-GB" smtClean="0"/>
              <a:pPr/>
              <a:t>‹nr.›</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8E9B2-9177-4F3E-BCA2-35E1DBF0327C}" type="datetimeFigureOut">
              <a:rPr lang="en-US" smtClean="0"/>
              <a:pPr/>
              <a:t>4/28/2011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B8F4B-876F-4103-9153-DED7E3196680}" type="slidenum">
              <a:rPr lang="en-GB" smtClean="0"/>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8E9B2-9177-4F3E-BCA2-35E1DBF0327C}" type="datetimeFigureOut">
              <a:rPr lang="en-US" smtClean="0"/>
              <a:pPr/>
              <a:t>4/28/2011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B8F4B-876F-4103-9153-DED7E3196680}" type="slidenum">
              <a:rPr lang="en-GB" smtClean="0"/>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BE8E9B2-9177-4F3E-BCA2-35E1DBF0327C}" type="datetimeFigureOut">
              <a:rPr lang="en-US" smtClean="0"/>
              <a:pPr/>
              <a:t>4/28/2011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B8F4B-876F-4103-9153-DED7E3196680}" type="slidenum">
              <a:rPr lang="en-GB" smtClean="0"/>
              <a:pPr/>
              <a:t>‹nr.›</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E8E9B2-9177-4F3E-BCA2-35E1DBF0327C}" type="datetimeFigureOut">
              <a:rPr lang="en-US" smtClean="0"/>
              <a:pPr/>
              <a:t>4/28/2011</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AAB8F4B-876F-4103-9153-DED7E3196680}" type="slidenum">
              <a:rPr lang="en-GB" smtClean="0"/>
              <a:pPr/>
              <a:t>‹nr.›</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E8E9B2-9177-4F3E-BCA2-35E1DBF0327C}" type="datetimeFigureOut">
              <a:rPr lang="en-US" smtClean="0"/>
              <a:pPr/>
              <a:t>4/28/2011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B8F4B-876F-4103-9153-DED7E3196680}" type="slidenum">
              <a:rPr lang="en-GB" smtClean="0"/>
              <a:pPr/>
              <a:t>‹nr.›</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BE8E9B2-9177-4F3E-BCA2-35E1DBF0327C}" type="datetimeFigureOut">
              <a:rPr lang="en-US" smtClean="0"/>
              <a:pPr/>
              <a:t>4/28/2011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AB8F4B-876F-4103-9153-DED7E3196680}" type="slidenum">
              <a:rPr lang="en-GB" smtClean="0"/>
              <a:pPr/>
              <a:t>‹nr.›</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E8E9B2-9177-4F3E-BCA2-35E1DBF0327C}" type="datetimeFigureOut">
              <a:rPr lang="en-US" smtClean="0"/>
              <a:pPr/>
              <a:t>4/28/2011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AB8F4B-876F-4103-9153-DED7E3196680}" type="slidenum">
              <a:rPr lang="en-GB" smtClean="0"/>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8E9B2-9177-4F3E-BCA2-35E1DBF0327C}" type="datetimeFigureOut">
              <a:rPr lang="en-US" smtClean="0"/>
              <a:pPr/>
              <a:t>4/28/2011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AB8F4B-876F-4103-9153-DED7E3196680}" type="slidenum">
              <a:rPr lang="en-GB" smtClean="0"/>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E8E9B2-9177-4F3E-BCA2-35E1DBF0327C}" type="datetimeFigureOut">
              <a:rPr lang="en-US" smtClean="0"/>
              <a:pPr/>
              <a:t>4/28/2011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B8F4B-876F-4103-9153-DED7E3196680}" type="slidenum">
              <a:rPr lang="en-GB" smtClean="0"/>
              <a:pPr/>
              <a:t>‹nr.›</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E8E9B2-9177-4F3E-BCA2-35E1DBF0327C}" type="datetimeFigureOut">
              <a:rPr lang="en-US" smtClean="0"/>
              <a:pPr/>
              <a:t>4/28/2011</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0AAB8F4B-876F-4103-9153-DED7E3196680}" type="slidenum">
              <a:rPr lang="en-GB" smtClean="0"/>
              <a:pPr/>
              <a:t>‹nr.›</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BE8E9B2-9177-4F3E-BCA2-35E1DBF0327C}" type="datetimeFigureOut">
              <a:rPr lang="en-US" smtClean="0"/>
              <a:pPr/>
              <a:t>4/28/2011</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AAB8F4B-876F-4103-9153-DED7E3196680}" type="slidenum">
              <a:rPr lang="en-GB" smtClean="0"/>
              <a:pPr/>
              <a:t>‹nr.›</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uromemo.eu/euromemorandum/euromemorandum_2010_11/index.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c.europa.eu/news/economy/110413_en.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279104"/>
          </a:xfrm>
        </p:spPr>
        <p:txBody>
          <a:bodyPr>
            <a:normAutofit/>
          </a:bodyPr>
          <a:lstStyle/>
          <a:p>
            <a:r>
              <a:rPr lang="en-GB" dirty="0" smtClean="0"/>
              <a:t>Failed Markets, Distribution and the State: The Fiscal Challenges of Poverty Reduction</a:t>
            </a:r>
          </a:p>
          <a:p>
            <a:r>
              <a:rPr lang="en-GB" sz="2600" dirty="0" smtClean="0"/>
              <a:t>Dr Jeremy Leaman, Loughborough (Euromemorandum Group)</a:t>
            </a:r>
          </a:p>
          <a:p>
            <a:endParaRPr lang="en-GB" dirty="0"/>
          </a:p>
        </p:txBody>
      </p:sp>
      <p:sp>
        <p:nvSpPr>
          <p:cNvPr id="2" name="Title 1"/>
          <p:cNvSpPr>
            <a:spLocks noGrp="1"/>
          </p:cNvSpPr>
          <p:nvPr>
            <p:ph type="ctrTitle"/>
          </p:nvPr>
        </p:nvSpPr>
        <p:spPr/>
        <p:txBody>
          <a:bodyPr>
            <a:normAutofit/>
          </a:bodyPr>
          <a:lstStyle/>
          <a:p>
            <a:r>
              <a:rPr lang="en-GB" dirty="0" smtClean="0"/>
              <a:t>Alliances to fight Poverty</a:t>
            </a:r>
            <a:br>
              <a:rPr lang="en-GB" dirty="0" smtClean="0"/>
            </a:br>
            <a:r>
              <a:rPr lang="en-GB" sz="3600" dirty="0" smtClean="0"/>
              <a:t>Working Seminar: Rome April 28 2011</a:t>
            </a:r>
            <a:endParaRPr lang="en-GB"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Fiscal Disparities in EU and Deeper Recessions in </a:t>
            </a:r>
            <a:r>
              <a:rPr lang="en-GB" dirty="0" err="1" smtClean="0"/>
              <a:t>CEECs</a:t>
            </a:r>
            <a:r>
              <a:rPr lang="en-GB" dirty="0" smtClean="0"/>
              <a:t> 2009</a:t>
            </a:r>
            <a:endParaRPr lang="en-GB"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Contradictions: Origins</a:t>
            </a:r>
            <a:endParaRPr lang="en-GB" dirty="0"/>
          </a:p>
        </p:txBody>
      </p:sp>
      <p:sp>
        <p:nvSpPr>
          <p:cNvPr id="3" name="Content Placeholder 2"/>
          <p:cNvSpPr>
            <a:spLocks noGrp="1"/>
          </p:cNvSpPr>
          <p:nvPr>
            <p:ph sz="quarter" idx="1"/>
          </p:nvPr>
        </p:nvSpPr>
        <p:spPr>
          <a:xfrm>
            <a:off x="395536" y="1447800"/>
            <a:ext cx="8291264" cy="4933528"/>
          </a:xfrm>
        </p:spPr>
        <p:txBody>
          <a:bodyPr>
            <a:normAutofit fontScale="92500"/>
          </a:bodyPr>
          <a:lstStyle/>
          <a:p>
            <a:r>
              <a:rPr lang="en-GB" dirty="0" smtClean="0"/>
              <a:t>One-eyed approach to fiscal policy:</a:t>
            </a:r>
          </a:p>
          <a:p>
            <a:r>
              <a:rPr lang="en-GB" dirty="0" smtClean="0"/>
              <a:t>Neo-liberal Obsession with State Expenditure and Debt (Crowding-Out) &gt; Maastricht, </a:t>
            </a:r>
            <a:r>
              <a:rPr lang="en-GB" dirty="0" err="1" smtClean="0"/>
              <a:t>SGP</a:t>
            </a:r>
            <a:r>
              <a:rPr lang="en-GB" dirty="0" smtClean="0"/>
              <a:t>, Enlargement benchmarks</a:t>
            </a:r>
          </a:p>
          <a:p>
            <a:r>
              <a:rPr lang="en-GB" dirty="0" smtClean="0"/>
              <a:t>Consistent Neglect of Revenue Benchmarks – except for VAT</a:t>
            </a:r>
          </a:p>
          <a:p>
            <a:r>
              <a:rPr lang="en-GB" dirty="0" smtClean="0"/>
              <a:t>Failure to Insist on </a:t>
            </a:r>
            <a:r>
              <a:rPr lang="en-GB" b="1" dirty="0" smtClean="0"/>
              <a:t>Progressivity in Income Taxation </a:t>
            </a:r>
            <a:r>
              <a:rPr lang="en-GB" dirty="0" smtClean="0"/>
              <a:t>for new MS</a:t>
            </a:r>
          </a:p>
          <a:p>
            <a:r>
              <a:rPr lang="en-GB" dirty="0" smtClean="0"/>
              <a:t>Failure to Harmonise </a:t>
            </a:r>
            <a:r>
              <a:rPr lang="en-GB" b="1" dirty="0" smtClean="0"/>
              <a:t>Corporation Tax Rates and Bases</a:t>
            </a:r>
          </a:p>
          <a:p>
            <a:r>
              <a:rPr lang="en-GB" dirty="0" smtClean="0"/>
              <a:t>Failure to Prevent Harmful </a:t>
            </a:r>
            <a:r>
              <a:rPr lang="en-GB" b="1" dirty="0" smtClean="0"/>
              <a:t>Tax Competition</a:t>
            </a:r>
            <a:r>
              <a:rPr lang="en-GB" dirty="0" smtClean="0"/>
              <a:t>: ‘Accelerating Downhill’ (Genschel et al.)</a:t>
            </a:r>
          </a:p>
          <a:p>
            <a:r>
              <a:rPr lang="en-GB" dirty="0" smtClean="0"/>
              <a:t>Failure to establish principles of </a:t>
            </a:r>
            <a:r>
              <a:rPr lang="en-GB" b="1" dirty="0" smtClean="0"/>
              <a:t>fiscal viability and fiscal justice</a:t>
            </a:r>
            <a:r>
              <a:rPr lang="en-GB" dirty="0" smtClean="0"/>
              <a:t>:</a:t>
            </a:r>
          </a:p>
          <a:p>
            <a:r>
              <a:rPr lang="en-GB" dirty="0" smtClean="0"/>
              <a:t>A) How to cover expenditure commitments in all weather conditions</a:t>
            </a:r>
          </a:p>
          <a:p>
            <a:r>
              <a:rPr lang="en-GB" dirty="0" smtClean="0"/>
              <a:t>B) How to distribute tax burdens fairly (&gt; social policy)</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Tax Ratios in the European Union as percentage of GDP 2008</a:t>
            </a:r>
            <a:endParaRPr lang="en-GB"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Fiscal Weaknesses Revealed by Crisis</a:t>
            </a:r>
            <a:endParaRPr lang="en-GB" dirty="0"/>
          </a:p>
        </p:txBody>
      </p:sp>
      <p:sp>
        <p:nvSpPr>
          <p:cNvPr id="3" name="Content Placeholder 2"/>
          <p:cNvSpPr>
            <a:spLocks noGrp="1"/>
          </p:cNvSpPr>
          <p:nvPr>
            <p:ph sz="quarter" idx="1"/>
          </p:nvPr>
        </p:nvSpPr>
        <p:spPr>
          <a:xfrm>
            <a:off x="914400" y="1447800"/>
            <a:ext cx="7772400" cy="4861520"/>
          </a:xfrm>
        </p:spPr>
        <p:txBody>
          <a:bodyPr/>
          <a:lstStyle/>
          <a:p>
            <a:r>
              <a:rPr lang="en-GB" dirty="0" smtClean="0"/>
              <a:t>Countries with lowest tax ratios, i.e. with inadequate critical mass of revenue were the most vulnerable to financial meltdown and sovereign debt crisis: </a:t>
            </a:r>
          </a:p>
          <a:p>
            <a:r>
              <a:rPr lang="en-GB" dirty="0" err="1" smtClean="0"/>
              <a:t>EU15</a:t>
            </a:r>
            <a:r>
              <a:rPr lang="en-GB" dirty="0" smtClean="0"/>
              <a:t>: Greece (33.5) Ireland (34.0) Portugal (37.0)</a:t>
            </a:r>
          </a:p>
          <a:p>
            <a:r>
              <a:rPr lang="en-GB" dirty="0" err="1" smtClean="0"/>
              <a:t>EU10</a:t>
            </a:r>
            <a:r>
              <a:rPr lang="en-GB" dirty="0" smtClean="0"/>
              <a:t>: Latvia (30.4) Lithuania (20.9) Estonia (31.1)</a:t>
            </a:r>
          </a:p>
          <a:p>
            <a:r>
              <a:rPr lang="en-GB" dirty="0" smtClean="0"/>
              <a:t>Some </a:t>
            </a:r>
            <a:r>
              <a:rPr lang="en-GB" dirty="0" err="1" smtClean="0"/>
              <a:t>CEECs</a:t>
            </a:r>
            <a:r>
              <a:rPr lang="en-GB" dirty="0" smtClean="0"/>
              <a:t> had added disadvantage of high exposure to foreign debt denominated in strong currencies (&gt; devaluation of Hungarian Forint by 11.5% against Euro in 2009) and severe Current Account Deficits (Lat: -15.1%; </a:t>
            </a:r>
            <a:r>
              <a:rPr lang="en-GB" dirty="0" err="1" smtClean="0"/>
              <a:t>Est</a:t>
            </a:r>
            <a:r>
              <a:rPr lang="en-GB" dirty="0" smtClean="0"/>
              <a:t>: -10.8%; </a:t>
            </a:r>
            <a:r>
              <a:rPr lang="en-GB" dirty="0" err="1" smtClean="0"/>
              <a:t>Lith</a:t>
            </a:r>
            <a:r>
              <a:rPr lang="en-GB" dirty="0" smtClean="0"/>
              <a:t>: -14.9%) </a:t>
            </a:r>
          </a:p>
          <a:p>
            <a:r>
              <a:rPr lang="en-GB" dirty="0" smtClean="0"/>
              <a:t>C.f. </a:t>
            </a:r>
            <a:r>
              <a:rPr lang="en-GB" dirty="0" err="1" smtClean="0"/>
              <a:t>EU15</a:t>
            </a:r>
            <a:r>
              <a:rPr lang="en-GB" dirty="0" smtClean="0"/>
              <a:t> Average: -1%; Portugal: -12.1%; Greece: -14.4%</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568952" cy="1143000"/>
          </a:xfrm>
        </p:spPr>
        <p:txBody>
          <a:bodyPr>
            <a:normAutofit fontScale="90000"/>
          </a:bodyPr>
          <a:lstStyle/>
          <a:p>
            <a:r>
              <a:rPr lang="en-GB" dirty="0" smtClean="0"/>
              <a:t>Erosion of Progressivity in Income Taxation</a:t>
            </a:r>
            <a:endParaRPr lang="en-GB" dirty="0"/>
          </a:p>
        </p:txBody>
      </p:sp>
      <p:pic>
        <p:nvPicPr>
          <p:cNvPr id="4" name="Content Placeholder 3"/>
          <p:cNvPicPr>
            <a:picLocks noGrp="1"/>
          </p:cNvPicPr>
          <p:nvPr>
            <p:ph sz="quarter" idx="1"/>
          </p:nvPr>
        </p:nvPicPr>
        <p:blipFill>
          <a:blip r:embed="rId2" cstate="print"/>
          <a:srcRect/>
          <a:stretch>
            <a:fillRect/>
          </a:stretch>
        </p:blipFill>
        <p:spPr bwMode="auto">
          <a:xfrm>
            <a:off x="467544" y="1556792"/>
            <a:ext cx="8219256" cy="453650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pPr eaLnBrk="1" hangingPunct="1"/>
            <a:r>
              <a:rPr lang="en-GB" smtClean="0"/>
              <a:t>Higher reliance of EU10 on Indirect Taxes </a:t>
            </a:r>
            <a:r>
              <a:rPr lang="en-GB" sz="2400" smtClean="0"/>
              <a:t>(as % of total revenue)</a:t>
            </a:r>
            <a:endParaRPr lang="en-GB" smtClean="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2292" name="TextBox 6"/>
          <p:cNvSpPr txBox="1">
            <a:spLocks noChangeArrowheads="1"/>
          </p:cNvSpPr>
          <p:nvPr/>
        </p:nvSpPr>
        <p:spPr bwMode="auto">
          <a:xfrm>
            <a:off x="323850" y="6092825"/>
            <a:ext cx="2447925" cy="277813"/>
          </a:xfrm>
          <a:prstGeom prst="rect">
            <a:avLst/>
          </a:prstGeom>
          <a:noFill/>
          <a:ln w="9525">
            <a:noFill/>
            <a:miter lim="800000"/>
            <a:headEnd/>
            <a:tailEnd/>
          </a:ln>
        </p:spPr>
        <p:txBody>
          <a:bodyPr>
            <a:spAutoFit/>
          </a:bodyPr>
          <a:lstStyle/>
          <a:p>
            <a:r>
              <a:rPr lang="en-GB" sz="1200"/>
              <a:t>Source: Taxation Trends 2010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Consequences of Fiscal Policy for Social Policy</a:t>
            </a:r>
            <a:endParaRPr lang="en-GB" dirty="0"/>
          </a:p>
        </p:txBody>
      </p:sp>
      <p:sp>
        <p:nvSpPr>
          <p:cNvPr id="3" name="Content Placeholder 2"/>
          <p:cNvSpPr>
            <a:spLocks noGrp="1"/>
          </p:cNvSpPr>
          <p:nvPr>
            <p:ph sz="quarter" idx="1"/>
          </p:nvPr>
        </p:nvSpPr>
        <p:spPr/>
        <p:txBody>
          <a:bodyPr/>
          <a:lstStyle/>
          <a:p>
            <a:r>
              <a:rPr lang="en-GB" dirty="0" smtClean="0"/>
              <a:t>Gradual General Shift of  Tax Burden to Indirect Taxation and reduction in CT and PIT rates: Regressive effect, affecting poorer households disproportionately</a:t>
            </a:r>
          </a:p>
          <a:p>
            <a:r>
              <a:rPr lang="en-GB" dirty="0" smtClean="0"/>
              <a:t>Downward pressure on Social Transfers before 2008 despite increased risk of poverty (Social Exp Ratio EU: 1996: 27.8; 2006: 26.9)</a:t>
            </a:r>
          </a:p>
          <a:p>
            <a:r>
              <a:rPr lang="en-GB" dirty="0" smtClean="0"/>
              <a:t>Tax Relief Measures favouring capital increases general </a:t>
            </a:r>
            <a:r>
              <a:rPr lang="en-GB" b="1" dirty="0" smtClean="0"/>
              <a:t>disparities of income distribution</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Functional (Mal-)Distribution of Income</a:t>
            </a:r>
            <a:endParaRPr lang="en-GB" dirty="0"/>
          </a:p>
        </p:txBody>
      </p:sp>
      <p:pic>
        <p:nvPicPr>
          <p:cNvPr id="4" name="Content Placeholder 3"/>
          <p:cNvPicPr>
            <a:picLocks noGrp="1"/>
          </p:cNvPicPr>
          <p:nvPr>
            <p:ph sz="quarter" idx="1"/>
          </p:nvPr>
        </p:nvPicPr>
        <p:blipFill>
          <a:blip r:embed="rId2" cstate="print"/>
          <a:srcRect/>
          <a:stretch>
            <a:fillRect/>
          </a:stretch>
        </p:blipFill>
        <p:spPr bwMode="auto">
          <a:xfrm>
            <a:off x="914400" y="1652488"/>
            <a:ext cx="7772400" cy="4162624"/>
          </a:xfrm>
          <a:prstGeom prst="rect">
            <a:avLst/>
          </a:prstGeom>
          <a:noFill/>
          <a:ln w="9525">
            <a:noFill/>
            <a:miter lim="800000"/>
            <a:headEnd/>
            <a:tailEnd/>
          </a:ln>
        </p:spPr>
      </p:pic>
      <p:sp>
        <p:nvSpPr>
          <p:cNvPr id="5" name="TextBox 4"/>
          <p:cNvSpPr txBox="1"/>
          <p:nvPr/>
        </p:nvSpPr>
        <p:spPr>
          <a:xfrm>
            <a:off x="683568" y="6021288"/>
            <a:ext cx="2448272" cy="369332"/>
          </a:xfrm>
          <a:prstGeom prst="rect">
            <a:avLst/>
          </a:prstGeom>
          <a:noFill/>
        </p:spPr>
        <p:txBody>
          <a:bodyPr wrap="square" rtlCol="0">
            <a:spAutoFit/>
          </a:bodyPr>
          <a:lstStyle/>
          <a:p>
            <a:r>
              <a:rPr lang="en-GB" dirty="0" smtClean="0"/>
              <a:t>Source: IMF, April 2007</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Trends in Wage Dispersion 1950-2006</a:t>
            </a:r>
            <a:br>
              <a:rPr lang="en-GB" dirty="0" smtClean="0"/>
            </a:br>
            <a:r>
              <a:rPr lang="en-GB" dirty="0" smtClean="0"/>
              <a:t>US, UK, Germany France and Italy</a:t>
            </a:r>
            <a:endParaRPr lang="en-GB"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869252" y="1772816"/>
            <a:ext cx="7594012" cy="453650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Social Policy &amp; Global Crisis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PARADOX: High quality of internal and commissioned research on social policy, exclusion and poverty BUT weak translation of perceptions of best practice into policy reality in individual MS</a:t>
            </a:r>
          </a:p>
          <a:p>
            <a:r>
              <a:rPr lang="en-GB" dirty="0" smtClean="0"/>
              <a:t>Reflected in 2010 Joint Report on Social Protection and Social Inclusion</a:t>
            </a:r>
          </a:p>
          <a:p>
            <a:r>
              <a:rPr lang="en-GB" dirty="0" smtClean="0"/>
              <a:t>Rhetoric of Multi-Dimensional Approach to SP: </a:t>
            </a:r>
            <a:r>
              <a:rPr lang="en-GB" i="1" dirty="0" smtClean="0"/>
              <a:t>‘Balanced active inclusion strategies, combining adequate income support, access to the labour market and to social services, can reconcile the goals of fighting poverty, increasing labour market participation, and enhancing efficiency of social spending</a:t>
            </a:r>
            <a:r>
              <a:rPr lang="en-GB" dirty="0" smtClean="0"/>
              <a:t>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Euromemorandum Group</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“The European Economists for an Alternative Economic Policy in Europe (the EuroMemo Group) is a network of European economists committed to promoting full employment with good work, social justice with an eradication of poverty and social exclusion, ecological sustainability, and international solidarity”</a:t>
            </a:r>
          </a:p>
          <a:p>
            <a:r>
              <a:rPr lang="en-GB" dirty="0" smtClean="0"/>
              <a:t>Established 1995</a:t>
            </a:r>
          </a:p>
          <a:p>
            <a:r>
              <a:rPr lang="en-GB" dirty="0" smtClean="0"/>
              <a:t>Annual conference &gt; Annual Report</a:t>
            </a:r>
          </a:p>
          <a:p>
            <a:r>
              <a:rPr lang="en-GB" dirty="0" smtClean="0"/>
              <a:t>Focus on policy alternatives to EU and member states</a:t>
            </a:r>
          </a:p>
          <a:p>
            <a:r>
              <a:rPr lang="en-GB" dirty="0" smtClean="0">
                <a:hlinkClick r:id="rId2"/>
              </a:rPr>
              <a:t>http://www.euromemo.eu/euromemorandum/euromemorandum_2010_11/index.html</a:t>
            </a:r>
            <a:r>
              <a:rPr lang="en-GB" dirty="0" smtClean="0"/>
              <a:t> </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Joint Report: Insights</a:t>
            </a:r>
            <a:endParaRPr lang="en-GB" dirty="0"/>
          </a:p>
        </p:txBody>
      </p:sp>
      <p:sp>
        <p:nvSpPr>
          <p:cNvPr id="3" name="Content Placeholder 2"/>
          <p:cNvSpPr>
            <a:spLocks noGrp="1"/>
          </p:cNvSpPr>
          <p:nvPr>
            <p:ph sz="quarter" idx="1"/>
          </p:nvPr>
        </p:nvSpPr>
        <p:spPr/>
        <p:txBody>
          <a:bodyPr/>
          <a:lstStyle/>
          <a:p>
            <a:pPr lvl="0"/>
            <a:r>
              <a:rPr lang="en-GB" dirty="0" err="1" smtClean="0"/>
              <a:t>JRSPSI</a:t>
            </a:r>
            <a:r>
              <a:rPr lang="en-GB" dirty="0" smtClean="0"/>
              <a:t> acknowledges existing problems:</a:t>
            </a:r>
          </a:p>
          <a:p>
            <a:pPr lvl="0"/>
            <a:endParaRPr lang="en-GB" dirty="0" smtClean="0"/>
          </a:p>
          <a:p>
            <a:pPr lvl="0"/>
            <a:r>
              <a:rPr lang="en-GB" dirty="0" smtClean="0"/>
              <a:t>Diversity of social protection systems</a:t>
            </a:r>
          </a:p>
          <a:p>
            <a:pPr lvl="0"/>
            <a:r>
              <a:rPr lang="en-GB" dirty="0" smtClean="0"/>
              <a:t>Divergence of social welfare cultures</a:t>
            </a:r>
          </a:p>
          <a:p>
            <a:pPr lvl="0"/>
            <a:r>
              <a:rPr lang="en-GB" dirty="0" smtClean="0"/>
              <a:t>Disparity in state capacities: </a:t>
            </a:r>
          </a:p>
          <a:p>
            <a:pPr lvl="0"/>
            <a:r>
              <a:rPr lang="en-GB" dirty="0" smtClean="0"/>
              <a:t>‘</a:t>
            </a:r>
            <a:r>
              <a:rPr lang="en-GB" i="1" dirty="0" smtClean="0"/>
              <a:t>Not all MS have the financial means to meet rising demand and some have large gaps in their safety nets. Narrowing these gaps is now a priority</a:t>
            </a:r>
            <a:r>
              <a:rPr lang="en-GB" dirty="0" smtClean="0"/>
              <a:t>’ (</a:t>
            </a:r>
            <a:r>
              <a:rPr lang="en-GB" dirty="0" err="1" smtClean="0"/>
              <a:t>p.2</a:t>
            </a:r>
            <a:r>
              <a:rPr lang="en-GB" dirty="0" smtClean="0"/>
              <a:t>)</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Obstacles to Effective Realisation</a:t>
            </a:r>
            <a:endParaRPr lang="en-GB" dirty="0"/>
          </a:p>
        </p:txBody>
      </p:sp>
      <p:sp>
        <p:nvSpPr>
          <p:cNvPr id="3" name="Content Placeholder 2"/>
          <p:cNvSpPr>
            <a:spLocks noGrp="1"/>
          </p:cNvSpPr>
          <p:nvPr>
            <p:ph sz="quarter" idx="1"/>
          </p:nvPr>
        </p:nvSpPr>
        <p:spPr>
          <a:xfrm>
            <a:off x="914400" y="1447800"/>
            <a:ext cx="7772400" cy="4933528"/>
          </a:xfrm>
        </p:spPr>
        <p:txBody>
          <a:bodyPr>
            <a:normAutofit/>
          </a:bodyPr>
          <a:lstStyle/>
          <a:p>
            <a:pPr lvl="0"/>
            <a:r>
              <a:rPr lang="en-GB" dirty="0" smtClean="0"/>
              <a:t>Subordination of Social Policy to dominant macro-economic/ macro-political preferences: </a:t>
            </a:r>
          </a:p>
          <a:p>
            <a:pPr lvl="0"/>
            <a:r>
              <a:rPr lang="en-GB" dirty="0" smtClean="0"/>
              <a:t>deflationary imperative, debt-reduction, debt-management, attracting/ maintaining loyalty of capital</a:t>
            </a:r>
          </a:p>
          <a:p>
            <a:r>
              <a:rPr lang="en-GB" dirty="0" smtClean="0"/>
              <a:t>dominance of  ‘efficiency’ and ‘affordability’ in objectives</a:t>
            </a:r>
          </a:p>
          <a:p>
            <a:r>
              <a:rPr lang="en-GB" dirty="0" smtClean="0"/>
              <a:t>Joint Report should be read in conjunction with ‘The Road Map for a Stronger European Economy’ from 13 April 2011</a:t>
            </a:r>
          </a:p>
          <a:p>
            <a:r>
              <a:rPr lang="en-GB" dirty="0" smtClean="0"/>
              <a:t>Business as usual, supply-</a:t>
            </a:r>
            <a:r>
              <a:rPr lang="en-GB" dirty="0" err="1" smtClean="0"/>
              <a:t>sidism</a:t>
            </a:r>
            <a:r>
              <a:rPr lang="en-GB" dirty="0" smtClean="0"/>
              <a:t> – no social dimension</a:t>
            </a:r>
          </a:p>
          <a:p>
            <a:r>
              <a:rPr lang="en-GB" dirty="0" err="1" smtClean="0">
                <a:hlinkClick r:id="rId2"/>
              </a:rPr>
              <a:t>http://ec.europa.eu/news/economy/110413_en.htm</a:t>
            </a:r>
            <a:endParaRPr lang="en-GB" dirty="0" smtClean="0"/>
          </a:p>
          <a:p>
            <a:r>
              <a:rPr lang="en-GB" dirty="0" smtClean="0"/>
              <a:t>Extensive abuse of tax avoidance and low-tax jurisdictions by corporations and ‘high-net-worth’ individuals</a:t>
            </a:r>
          </a:p>
          <a:p>
            <a:endParaRPr lang="en-GB" dirty="0"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Poverty and Distribution</a:t>
            </a:r>
            <a:endParaRPr lang="en-GB" dirty="0"/>
          </a:p>
        </p:txBody>
      </p:sp>
      <p:sp>
        <p:nvSpPr>
          <p:cNvPr id="3" name="Content Placeholder 2"/>
          <p:cNvSpPr>
            <a:spLocks noGrp="1"/>
          </p:cNvSpPr>
          <p:nvPr>
            <p:ph sz="quarter" idx="1"/>
          </p:nvPr>
        </p:nvSpPr>
        <p:spPr/>
        <p:txBody>
          <a:bodyPr>
            <a:normAutofit/>
          </a:bodyPr>
          <a:lstStyle/>
          <a:p>
            <a:r>
              <a:rPr lang="en-GB" sz="2800" dirty="0" smtClean="0"/>
              <a:t>Market distribution often neutralises state redistribution.</a:t>
            </a:r>
          </a:p>
          <a:p>
            <a:r>
              <a:rPr lang="en-GB" sz="2800" dirty="0" smtClean="0"/>
              <a:t>Example New Labour administration in UK 1997-2010</a:t>
            </a:r>
          </a:p>
          <a:p>
            <a:r>
              <a:rPr lang="en-GB" sz="2800" dirty="0" err="1" smtClean="0"/>
              <a:t>Blairite</a:t>
            </a:r>
            <a:r>
              <a:rPr lang="en-GB" sz="2800" dirty="0" smtClean="0"/>
              <a:t> supply-</a:t>
            </a:r>
            <a:r>
              <a:rPr lang="en-GB" sz="2800" dirty="0" err="1" smtClean="0"/>
              <a:t>sidism</a:t>
            </a:r>
            <a:r>
              <a:rPr lang="en-GB" sz="2800" dirty="0" smtClean="0"/>
              <a:t> tolerated the emergence of inflated top salaries and City bonus culture</a:t>
            </a:r>
          </a:p>
          <a:p>
            <a:r>
              <a:rPr lang="en-GB" sz="2800" dirty="0" smtClean="0"/>
              <a:t>‘</a:t>
            </a:r>
            <a:r>
              <a:rPr lang="en-GB" sz="2800" i="1" dirty="0" smtClean="0"/>
              <a:t>We are intensely relaxed about people getting filthy rich’ (Peter </a:t>
            </a:r>
            <a:r>
              <a:rPr lang="en-GB" sz="2800" i="1" dirty="0" err="1" smtClean="0"/>
              <a:t>Mandelson</a:t>
            </a:r>
            <a:r>
              <a:rPr lang="en-GB" sz="2800" dirty="0" smtClean="0"/>
              <a:t>)</a:t>
            </a:r>
          </a:p>
          <a:p>
            <a:r>
              <a:rPr lang="en-GB" sz="2800" dirty="0" smtClean="0"/>
              <a:t>The results were predictable &gt;&gt;</a:t>
            </a:r>
          </a:p>
          <a:p>
            <a:r>
              <a:rPr lang="en-GB" sz="2800" dirty="0" smtClean="0"/>
              <a:t>Despite marked increases in spending on public services, including ‘tax credits’ for poorer households &gt;&gt;</a:t>
            </a:r>
            <a:endParaRPr lang="en-GB"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UK Public Spending Growth 1979-2011</a:t>
            </a:r>
            <a:endParaRPr lang="en-GB"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755576" y="1704296"/>
            <a:ext cx="7708785" cy="41729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Post-Transfer Distribution is Worse</a:t>
            </a:r>
            <a:endParaRPr lang="en-GB" dirty="0"/>
          </a:p>
        </p:txBody>
      </p:sp>
      <p:sp>
        <p:nvSpPr>
          <p:cNvPr id="3" name="Content Placeholder 2"/>
          <p:cNvSpPr>
            <a:spLocks noGrp="1"/>
          </p:cNvSpPr>
          <p:nvPr>
            <p:ph sz="quarter" idx="1"/>
          </p:nvPr>
        </p:nvSpPr>
        <p:spPr>
          <a:xfrm>
            <a:off x="395536" y="1556792"/>
            <a:ext cx="8291264" cy="5077544"/>
          </a:xfrm>
        </p:spPr>
        <p:txBody>
          <a:bodyPr/>
          <a:lstStyle/>
          <a:p>
            <a:endParaRPr lang="en-GB" dirty="0" smtClean="0"/>
          </a:p>
          <a:p>
            <a:endParaRPr lang="en-GB" dirty="0"/>
          </a:p>
        </p:txBody>
      </p:sp>
      <p:pic>
        <p:nvPicPr>
          <p:cNvPr id="6" name="Picture 2"/>
          <p:cNvPicPr>
            <a:picLocks noChangeAspect="1" noChangeArrowheads="1"/>
          </p:cNvPicPr>
          <p:nvPr/>
        </p:nvPicPr>
        <p:blipFill>
          <a:blip r:embed="rId2" cstate="print"/>
          <a:srcRect/>
          <a:stretch>
            <a:fillRect/>
          </a:stretch>
        </p:blipFill>
        <p:spPr bwMode="auto">
          <a:xfrm>
            <a:off x="802514" y="2060848"/>
            <a:ext cx="7585910" cy="4367076"/>
          </a:xfrm>
          <a:prstGeom prst="rect">
            <a:avLst/>
          </a:prstGeom>
          <a:noFill/>
          <a:ln w="9525">
            <a:noFill/>
            <a:miter lim="800000"/>
            <a:headEnd/>
            <a:tailEnd/>
          </a:ln>
        </p:spPr>
      </p:pic>
      <p:sp>
        <p:nvSpPr>
          <p:cNvPr id="5" name="TextBox 4"/>
          <p:cNvSpPr txBox="1"/>
          <p:nvPr/>
        </p:nvSpPr>
        <p:spPr>
          <a:xfrm>
            <a:off x="2555776" y="2708920"/>
            <a:ext cx="2232248" cy="369332"/>
          </a:xfrm>
          <a:prstGeom prst="rect">
            <a:avLst/>
          </a:prstGeom>
          <a:noFill/>
        </p:spPr>
        <p:txBody>
          <a:bodyPr wrap="square" rtlCol="0">
            <a:spAutoFit/>
          </a:bodyPr>
          <a:lstStyle/>
          <a:p>
            <a:r>
              <a:rPr lang="en-GB" dirty="0" smtClean="0"/>
              <a:t>After Taxes and Transfers</a:t>
            </a:r>
            <a:endParaRPr lang="en-GB" dirty="0"/>
          </a:p>
        </p:txBody>
      </p:sp>
      <p:cxnSp>
        <p:nvCxnSpPr>
          <p:cNvPr id="8" name="Straight Arrow Connector 7"/>
          <p:cNvCxnSpPr/>
          <p:nvPr/>
        </p:nvCxnSpPr>
        <p:spPr>
          <a:xfrm rot="16200000" flipV="1">
            <a:off x="2987824" y="2420888"/>
            <a:ext cx="43204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for EU Social Policy</a:t>
            </a:r>
            <a:endParaRPr lang="en-GB" dirty="0"/>
          </a:p>
        </p:txBody>
      </p:sp>
      <p:sp>
        <p:nvSpPr>
          <p:cNvPr id="3" name="Content Placeholder 2"/>
          <p:cNvSpPr>
            <a:spLocks noGrp="1"/>
          </p:cNvSpPr>
          <p:nvPr>
            <p:ph sz="quarter" idx="1"/>
          </p:nvPr>
        </p:nvSpPr>
        <p:spPr>
          <a:xfrm>
            <a:off x="914400" y="1447800"/>
            <a:ext cx="7772400" cy="4789512"/>
          </a:xfrm>
        </p:spPr>
        <p:txBody>
          <a:bodyPr/>
          <a:lstStyle/>
          <a:p>
            <a:pPr>
              <a:buNone/>
            </a:pPr>
            <a:endParaRPr lang="en-GB" dirty="0" smtClean="0"/>
          </a:p>
          <a:p>
            <a:r>
              <a:rPr lang="en-GB" dirty="0" smtClean="0"/>
              <a:t>UK Poverty Targets have been predictably missed, because the state has </a:t>
            </a:r>
            <a:r>
              <a:rPr lang="en-GB" b="1" dirty="0" smtClean="0"/>
              <a:t>ignored the effect of market distribution </a:t>
            </a:r>
            <a:r>
              <a:rPr lang="en-GB" dirty="0" smtClean="0"/>
              <a:t>on households before transfers</a:t>
            </a:r>
          </a:p>
          <a:p>
            <a:r>
              <a:rPr lang="en-GB" dirty="0" smtClean="0"/>
              <a:t>The inequalities of market distribution need to be addressed as a primary source of injustice</a:t>
            </a:r>
          </a:p>
          <a:p>
            <a:r>
              <a:rPr lang="en-GB" dirty="0" smtClean="0"/>
              <a:t>Poverty has had a clear </a:t>
            </a:r>
            <a:r>
              <a:rPr lang="en-GB" b="1" dirty="0" smtClean="0"/>
              <a:t>functional value </a:t>
            </a:r>
            <a:r>
              <a:rPr lang="en-GB" dirty="0" smtClean="0"/>
              <a:t>to capital accumulation; increasing inequalities was a functional precondition of neo-liberal economic ‘reforms’;</a:t>
            </a:r>
          </a:p>
          <a:p>
            <a:r>
              <a:rPr lang="en-GB" dirty="0" smtClean="0"/>
              <a:t>C.f. George Gilder on ‘the enriching mysteries of inequality’</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Austerity will compound poverty</a:t>
            </a:r>
            <a:endParaRPr lang="en-GB" dirty="0"/>
          </a:p>
        </p:txBody>
      </p:sp>
      <p:sp>
        <p:nvSpPr>
          <p:cNvPr id="3" name="Content Placeholder 2"/>
          <p:cNvSpPr>
            <a:spLocks noGrp="1"/>
          </p:cNvSpPr>
          <p:nvPr>
            <p:ph sz="quarter" idx="1"/>
          </p:nvPr>
        </p:nvSpPr>
        <p:spPr>
          <a:xfrm>
            <a:off x="323528" y="1447800"/>
            <a:ext cx="8363272" cy="4861520"/>
          </a:xfrm>
        </p:spPr>
        <p:txBody>
          <a:bodyPr/>
          <a:lstStyle/>
          <a:p>
            <a:r>
              <a:rPr lang="en-GB" dirty="0" smtClean="0"/>
              <a:t>Austerity, qua cutbacks in state expenditure in social welfare, pensions, education, health and social infrastructures, will affect the material living standards of the poor disproportionately.</a:t>
            </a:r>
          </a:p>
          <a:p>
            <a:r>
              <a:rPr lang="en-GB" dirty="0" smtClean="0"/>
              <a:t>Austerity, qua pro-cyclical withdrawals of disposable income and state consumption, will reduce effective demand within European societies and, with it, the incentive for enterprises to increase capacity to satisfy domestic demand</a:t>
            </a:r>
          </a:p>
          <a:p>
            <a:r>
              <a:rPr lang="en-GB" dirty="0" smtClean="0"/>
              <a:t>Pro-cyclical austerity will weaken growth and state-funded initiatives to promote sustainable development (c.f. Italy)</a:t>
            </a:r>
          </a:p>
          <a:p>
            <a:r>
              <a:rPr lang="en-GB" dirty="0" smtClean="0"/>
              <a:t>‘Crowding-in’ assumptions are highly questionable: rise in structural unemployment and jobless/ vacancy ratio</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rmAutofit fontScale="90000"/>
          </a:bodyPr>
          <a:lstStyle/>
          <a:p>
            <a:r>
              <a:rPr lang="en-GB" dirty="0" smtClean="0"/>
              <a:t>Consolidation of Structural Unemployment</a:t>
            </a:r>
            <a:endParaRPr lang="en-GB" dirty="0"/>
          </a:p>
        </p:txBody>
      </p:sp>
      <p:pic>
        <p:nvPicPr>
          <p:cNvPr id="4" name="Content Placeholder 3"/>
          <p:cNvPicPr>
            <a:picLocks noGrp="1"/>
          </p:cNvPicPr>
          <p:nvPr>
            <p:ph sz="quarter" idx="1"/>
          </p:nvPr>
        </p:nvPicPr>
        <p:blipFill>
          <a:blip r:embed="rId2" cstate="print"/>
          <a:srcRect/>
          <a:stretch>
            <a:fillRect/>
          </a:stretch>
        </p:blipFill>
        <p:spPr bwMode="auto">
          <a:xfrm>
            <a:off x="2541779" y="2156519"/>
            <a:ext cx="4517641" cy="3154561"/>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GB" smtClean="0"/>
              <a:t>Crisis + Austerity</a:t>
            </a:r>
            <a:br>
              <a:rPr lang="en-GB" smtClean="0"/>
            </a:br>
            <a:r>
              <a:rPr lang="en-GB" smtClean="0"/>
              <a:t>Threat to Democracy</a:t>
            </a:r>
          </a:p>
        </p:txBody>
      </p:sp>
      <p:sp>
        <p:nvSpPr>
          <p:cNvPr id="28675" name="Content Placeholder 2"/>
          <p:cNvSpPr>
            <a:spLocks noGrp="1"/>
          </p:cNvSpPr>
          <p:nvPr>
            <p:ph idx="1"/>
          </p:nvPr>
        </p:nvSpPr>
        <p:spPr>
          <a:xfrm>
            <a:off x="457200" y="1600200"/>
            <a:ext cx="8291513" cy="4997450"/>
          </a:xfrm>
        </p:spPr>
        <p:txBody>
          <a:bodyPr/>
          <a:lstStyle/>
          <a:p>
            <a:r>
              <a:rPr lang="en-GB" smtClean="0"/>
              <a:t>Unequal burden-sharing</a:t>
            </a:r>
          </a:p>
          <a:p>
            <a:r>
              <a:rPr lang="en-GB" smtClean="0"/>
              <a:t>Disproportionate effect on young people:</a:t>
            </a:r>
          </a:p>
        </p:txBody>
      </p:sp>
      <p:graphicFrame>
        <p:nvGraphicFramePr>
          <p:cNvPr id="4" name="Table 3"/>
          <p:cNvGraphicFramePr>
            <a:graphicFrameLocks noGrp="1"/>
          </p:cNvGraphicFramePr>
          <p:nvPr/>
        </p:nvGraphicFramePr>
        <p:xfrm>
          <a:off x="1116013" y="3068638"/>
          <a:ext cx="6948000" cy="3423429"/>
        </p:xfrm>
        <a:graphic>
          <a:graphicData uri="http://schemas.openxmlformats.org/drawingml/2006/table">
            <a:tbl>
              <a:tblPr firstRow="1" bandRow="1">
                <a:tableStyleId>{5C22544A-7EE6-4342-B048-85BDC9FD1C3A}</a:tableStyleId>
              </a:tblPr>
              <a:tblGrid>
                <a:gridCol w="3708000"/>
                <a:gridCol w="1080000"/>
                <a:gridCol w="1080000"/>
                <a:gridCol w="1080000"/>
              </a:tblGrid>
              <a:tr h="619269">
                <a:tc>
                  <a:txBody>
                    <a:bodyPr/>
                    <a:lstStyle/>
                    <a:p>
                      <a:pPr>
                        <a:lnSpc>
                          <a:spcPct val="115000"/>
                        </a:lnSpc>
                        <a:spcAft>
                          <a:spcPts val="0"/>
                        </a:spcAft>
                      </a:pPr>
                      <a:endParaRPr lang="en-GB" sz="1200" dirty="0">
                        <a:latin typeface="Arial"/>
                        <a:ea typeface="Calibri"/>
                        <a:cs typeface="Times New Roman"/>
                      </a:endParaRPr>
                    </a:p>
                  </a:txBody>
                  <a:tcPr marL="68580" marR="68580" marT="0" marB="0"/>
                </a:tc>
                <a:tc>
                  <a:txBody>
                    <a:bodyPr/>
                    <a:lstStyle/>
                    <a:p>
                      <a:pPr algn="ctr">
                        <a:lnSpc>
                          <a:spcPct val="115000"/>
                        </a:lnSpc>
                        <a:spcAft>
                          <a:spcPts val="0"/>
                        </a:spcAft>
                      </a:pPr>
                      <a:r>
                        <a:rPr lang="en-GB" sz="1800" dirty="0">
                          <a:solidFill>
                            <a:schemeClr val="tx1"/>
                          </a:solidFill>
                          <a:latin typeface="Arial"/>
                          <a:ea typeface="Calibri"/>
                          <a:cs typeface="Times New Roman"/>
                        </a:rPr>
                        <a:t>EU15</a:t>
                      </a:r>
                      <a:endParaRPr lang="en-GB" sz="18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solidFill>
                            <a:schemeClr val="tx1"/>
                          </a:solidFill>
                          <a:latin typeface="Arial"/>
                          <a:ea typeface="Calibri"/>
                          <a:cs typeface="Times New Roman"/>
                        </a:rPr>
                        <a:t>EU27</a:t>
                      </a:r>
                      <a:endParaRPr lang="en-GB" sz="1800" dirty="0">
                        <a:solidFill>
                          <a:schemeClr val="tx1"/>
                        </a:solidFill>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solidFill>
                            <a:schemeClr val="tx1"/>
                          </a:solidFill>
                          <a:latin typeface="Arial"/>
                          <a:ea typeface="Calibri"/>
                          <a:cs typeface="Times New Roman"/>
                        </a:rPr>
                        <a:t>EU10</a:t>
                      </a:r>
                      <a:endParaRPr lang="en-GB" sz="1800" dirty="0">
                        <a:solidFill>
                          <a:schemeClr val="tx1"/>
                        </a:solidFill>
                        <a:latin typeface="Calibri"/>
                        <a:ea typeface="Calibri"/>
                        <a:cs typeface="Times New Roman"/>
                      </a:endParaRPr>
                    </a:p>
                  </a:txBody>
                  <a:tcPr marL="68580" marR="68580" marT="0" marB="0"/>
                </a:tc>
              </a:tr>
              <a:tr h="619269">
                <a:tc>
                  <a:txBody>
                    <a:bodyPr/>
                    <a:lstStyle/>
                    <a:p>
                      <a:pPr>
                        <a:lnSpc>
                          <a:spcPct val="115000"/>
                        </a:lnSpc>
                        <a:spcAft>
                          <a:spcPts val="0"/>
                        </a:spcAft>
                      </a:pPr>
                      <a:r>
                        <a:rPr lang="en-GB" sz="2000" dirty="0" smtClean="0">
                          <a:latin typeface="Arial"/>
                          <a:ea typeface="Calibri"/>
                          <a:cs typeface="Times New Roman"/>
                        </a:rPr>
                        <a:t>Adult unemployment</a:t>
                      </a:r>
                    </a:p>
                    <a:p>
                      <a:pPr>
                        <a:lnSpc>
                          <a:spcPct val="115000"/>
                        </a:lnSpc>
                        <a:spcAft>
                          <a:spcPts val="0"/>
                        </a:spcAft>
                      </a:pPr>
                      <a:r>
                        <a:rPr lang="en-GB" sz="2000" dirty="0" smtClean="0">
                          <a:latin typeface="Arial"/>
                          <a:ea typeface="Calibri"/>
                          <a:cs typeface="Times New Roman"/>
                        </a:rPr>
                        <a:t>2008</a:t>
                      </a:r>
                      <a:endParaRPr lang="en-GB" sz="2000" dirty="0">
                        <a:latin typeface="Calibri"/>
                        <a:ea typeface="Calibri"/>
                        <a:cs typeface="Times New Roman"/>
                      </a:endParaRPr>
                    </a:p>
                  </a:txBody>
                  <a:tcPr marL="68580" marR="68580" marT="0" marB="0"/>
                </a:tc>
                <a:tc>
                  <a:txBody>
                    <a:bodyPr/>
                    <a:lstStyle/>
                    <a:p>
                      <a:pPr algn="ctr">
                        <a:lnSpc>
                          <a:spcPct val="115000"/>
                        </a:lnSpc>
                        <a:spcAft>
                          <a:spcPts val="0"/>
                        </a:spcAft>
                      </a:pPr>
                      <a:r>
                        <a:rPr lang="en-GB" sz="1800" b="1" i="1">
                          <a:latin typeface="Arial"/>
                          <a:ea typeface="Calibri"/>
                          <a:cs typeface="Times New Roman"/>
                        </a:rPr>
                        <a:t>6.3</a:t>
                      </a:r>
                      <a:endParaRPr lang="en-GB" sz="1800" b="1">
                        <a:latin typeface="Calibri"/>
                        <a:ea typeface="Calibri"/>
                        <a:cs typeface="Times New Roman"/>
                      </a:endParaRPr>
                    </a:p>
                  </a:txBody>
                  <a:tcPr marL="68580" marR="68580" marT="0" marB="0"/>
                </a:tc>
                <a:tc>
                  <a:txBody>
                    <a:bodyPr/>
                    <a:lstStyle/>
                    <a:p>
                      <a:pPr algn="ctr">
                        <a:lnSpc>
                          <a:spcPct val="115000"/>
                        </a:lnSpc>
                        <a:spcAft>
                          <a:spcPts val="0"/>
                        </a:spcAft>
                      </a:pPr>
                      <a:r>
                        <a:rPr lang="en-GB" sz="1800" b="1" i="1" dirty="0">
                          <a:latin typeface="Arial"/>
                          <a:ea typeface="Calibri"/>
                          <a:cs typeface="Times New Roman"/>
                        </a:rPr>
                        <a:t>7.0</a:t>
                      </a:r>
                      <a:endParaRPr lang="en-GB" sz="1800" b="1" dirty="0">
                        <a:latin typeface="Calibri"/>
                        <a:ea typeface="Calibri"/>
                        <a:cs typeface="Times New Roman"/>
                      </a:endParaRPr>
                    </a:p>
                  </a:txBody>
                  <a:tcPr marL="68580" marR="68580" marT="0" marB="0"/>
                </a:tc>
                <a:tc>
                  <a:txBody>
                    <a:bodyPr/>
                    <a:lstStyle/>
                    <a:p>
                      <a:pPr algn="ctr">
                        <a:lnSpc>
                          <a:spcPct val="115000"/>
                        </a:lnSpc>
                        <a:spcAft>
                          <a:spcPts val="0"/>
                        </a:spcAft>
                      </a:pPr>
                      <a:r>
                        <a:rPr lang="en-GB" sz="1800" b="1" i="1" dirty="0">
                          <a:latin typeface="Arial"/>
                          <a:ea typeface="Calibri"/>
                          <a:cs typeface="Times New Roman"/>
                        </a:rPr>
                        <a:t>6.3</a:t>
                      </a:r>
                      <a:endParaRPr lang="en-GB" sz="1800" b="1" dirty="0">
                        <a:latin typeface="Calibri"/>
                        <a:ea typeface="Calibri"/>
                        <a:cs typeface="Times New Roman"/>
                      </a:endParaRPr>
                    </a:p>
                  </a:txBody>
                  <a:tcPr marL="68580" marR="68580" marT="0" marB="0"/>
                </a:tc>
              </a:tr>
              <a:tr h="619269">
                <a:tc>
                  <a:txBody>
                    <a:bodyPr/>
                    <a:lstStyle/>
                    <a:p>
                      <a:pPr>
                        <a:lnSpc>
                          <a:spcPct val="115000"/>
                        </a:lnSpc>
                        <a:spcAft>
                          <a:spcPts val="0"/>
                        </a:spcAft>
                      </a:pPr>
                      <a:r>
                        <a:rPr lang="en-GB" sz="2000" dirty="0" smtClean="0">
                          <a:latin typeface="+mn-lt"/>
                          <a:ea typeface="Calibri"/>
                          <a:cs typeface="Times New Roman"/>
                        </a:rPr>
                        <a:t>Adult unemployment</a:t>
                      </a:r>
                    </a:p>
                    <a:p>
                      <a:pPr>
                        <a:lnSpc>
                          <a:spcPct val="115000"/>
                        </a:lnSpc>
                        <a:spcAft>
                          <a:spcPts val="0"/>
                        </a:spcAft>
                      </a:pPr>
                      <a:r>
                        <a:rPr lang="en-GB" sz="2000" dirty="0" smtClean="0">
                          <a:latin typeface="+mn-lt"/>
                          <a:ea typeface="Calibri"/>
                          <a:cs typeface="Times New Roman"/>
                        </a:rPr>
                        <a:t>2009</a:t>
                      </a:r>
                      <a:endParaRPr lang="en-GB" sz="2000" dirty="0">
                        <a:latin typeface="Calibri"/>
                        <a:ea typeface="Calibri"/>
                        <a:cs typeface="Times New Roman"/>
                      </a:endParaRPr>
                    </a:p>
                  </a:txBody>
                  <a:tcPr marL="68580" marR="68580" marT="0" marB="0"/>
                </a:tc>
                <a:tc>
                  <a:txBody>
                    <a:bodyPr/>
                    <a:lstStyle/>
                    <a:p>
                      <a:pPr algn="ctr">
                        <a:lnSpc>
                          <a:spcPct val="115000"/>
                        </a:lnSpc>
                        <a:spcAft>
                          <a:spcPts val="0"/>
                        </a:spcAft>
                      </a:pPr>
                      <a:r>
                        <a:rPr lang="en-GB" sz="1800" b="1" i="1">
                          <a:latin typeface="Arial"/>
                          <a:ea typeface="Calibri"/>
                          <a:cs typeface="Times New Roman"/>
                        </a:rPr>
                        <a:t>8.3</a:t>
                      </a:r>
                      <a:endParaRPr lang="en-GB" sz="1800" b="1">
                        <a:latin typeface="Calibri"/>
                        <a:ea typeface="Calibri"/>
                        <a:cs typeface="Times New Roman"/>
                      </a:endParaRPr>
                    </a:p>
                  </a:txBody>
                  <a:tcPr marL="68580" marR="68580" marT="0" marB="0"/>
                </a:tc>
                <a:tc>
                  <a:txBody>
                    <a:bodyPr/>
                    <a:lstStyle/>
                    <a:p>
                      <a:pPr algn="ctr">
                        <a:lnSpc>
                          <a:spcPct val="115000"/>
                        </a:lnSpc>
                        <a:spcAft>
                          <a:spcPts val="0"/>
                        </a:spcAft>
                      </a:pPr>
                      <a:r>
                        <a:rPr lang="en-GB" sz="1800" b="1" i="1">
                          <a:latin typeface="Arial"/>
                          <a:ea typeface="Calibri"/>
                          <a:cs typeface="Times New Roman"/>
                        </a:rPr>
                        <a:t>8.9</a:t>
                      </a:r>
                      <a:endParaRPr lang="en-GB" sz="1800" b="1">
                        <a:latin typeface="Calibri"/>
                        <a:ea typeface="Calibri"/>
                        <a:cs typeface="Times New Roman"/>
                      </a:endParaRPr>
                    </a:p>
                  </a:txBody>
                  <a:tcPr marL="68580" marR="68580" marT="0" marB="0"/>
                </a:tc>
                <a:tc>
                  <a:txBody>
                    <a:bodyPr/>
                    <a:lstStyle/>
                    <a:p>
                      <a:pPr algn="ctr">
                        <a:lnSpc>
                          <a:spcPct val="115000"/>
                        </a:lnSpc>
                        <a:spcAft>
                          <a:spcPts val="0"/>
                        </a:spcAft>
                      </a:pPr>
                      <a:r>
                        <a:rPr lang="en-GB" sz="1800" b="1" i="1" dirty="0">
                          <a:latin typeface="Arial"/>
                          <a:ea typeface="Calibri"/>
                          <a:cs typeface="Times New Roman"/>
                        </a:rPr>
                        <a:t>10.1</a:t>
                      </a:r>
                      <a:endParaRPr lang="en-GB" sz="1800" b="1" dirty="0">
                        <a:latin typeface="Calibri"/>
                        <a:ea typeface="Calibri"/>
                        <a:cs typeface="Times New Roman"/>
                      </a:endParaRPr>
                    </a:p>
                  </a:txBody>
                  <a:tcPr marL="68580" marR="68580" marT="0" marB="0"/>
                </a:tc>
              </a:tr>
              <a:tr h="619269">
                <a:tc>
                  <a:txBody>
                    <a:bodyPr/>
                    <a:lstStyle/>
                    <a:p>
                      <a:pPr>
                        <a:lnSpc>
                          <a:spcPct val="115000"/>
                        </a:lnSpc>
                        <a:spcAft>
                          <a:spcPts val="0"/>
                        </a:spcAft>
                      </a:pPr>
                      <a:r>
                        <a:rPr lang="en-GB" sz="2000" dirty="0" smtClean="0">
                          <a:latin typeface="Arial"/>
                          <a:ea typeface="Calibri"/>
                          <a:cs typeface="Times New Roman"/>
                        </a:rPr>
                        <a:t>Youth unemployment</a:t>
                      </a:r>
                    </a:p>
                    <a:p>
                      <a:pPr>
                        <a:lnSpc>
                          <a:spcPct val="115000"/>
                        </a:lnSpc>
                        <a:spcAft>
                          <a:spcPts val="0"/>
                        </a:spcAft>
                      </a:pPr>
                      <a:r>
                        <a:rPr lang="en-GB" sz="2000" dirty="0" smtClean="0">
                          <a:latin typeface="Arial"/>
                          <a:ea typeface="Calibri"/>
                          <a:cs typeface="Times New Roman"/>
                        </a:rPr>
                        <a:t>2008</a:t>
                      </a:r>
                      <a:endParaRPr lang="en-GB" sz="2000" dirty="0">
                        <a:latin typeface="Calibri"/>
                        <a:ea typeface="Calibri"/>
                        <a:cs typeface="Times New Roman"/>
                      </a:endParaRPr>
                    </a:p>
                  </a:txBody>
                  <a:tcPr marL="68580" marR="68580" marT="0" marB="0"/>
                </a:tc>
                <a:tc>
                  <a:txBody>
                    <a:bodyPr/>
                    <a:lstStyle/>
                    <a:p>
                      <a:pPr algn="ctr">
                        <a:lnSpc>
                          <a:spcPct val="115000"/>
                        </a:lnSpc>
                        <a:spcAft>
                          <a:spcPts val="0"/>
                        </a:spcAft>
                      </a:pPr>
                      <a:r>
                        <a:rPr lang="en-GB" sz="1800" b="1" i="1">
                          <a:latin typeface="Arial"/>
                          <a:ea typeface="Calibri"/>
                          <a:cs typeface="Times New Roman"/>
                        </a:rPr>
                        <a:t>15.6</a:t>
                      </a:r>
                      <a:endParaRPr lang="en-GB" sz="1800" b="1">
                        <a:latin typeface="Calibri"/>
                        <a:ea typeface="Calibri"/>
                        <a:cs typeface="Times New Roman"/>
                      </a:endParaRPr>
                    </a:p>
                  </a:txBody>
                  <a:tcPr marL="68580" marR="68580" marT="0" marB="0"/>
                </a:tc>
                <a:tc>
                  <a:txBody>
                    <a:bodyPr/>
                    <a:lstStyle/>
                    <a:p>
                      <a:pPr algn="ctr">
                        <a:lnSpc>
                          <a:spcPct val="115000"/>
                        </a:lnSpc>
                        <a:spcAft>
                          <a:spcPts val="0"/>
                        </a:spcAft>
                      </a:pPr>
                      <a:r>
                        <a:rPr lang="en-GB" sz="1800" b="1" i="1">
                          <a:latin typeface="Arial"/>
                          <a:ea typeface="Calibri"/>
                          <a:cs typeface="Times New Roman"/>
                        </a:rPr>
                        <a:t>14.9</a:t>
                      </a:r>
                      <a:endParaRPr lang="en-GB" sz="1800" b="1">
                        <a:latin typeface="Calibri"/>
                        <a:ea typeface="Calibri"/>
                        <a:cs typeface="Times New Roman"/>
                      </a:endParaRPr>
                    </a:p>
                  </a:txBody>
                  <a:tcPr marL="68580" marR="68580" marT="0" marB="0"/>
                </a:tc>
                <a:tc>
                  <a:txBody>
                    <a:bodyPr/>
                    <a:lstStyle/>
                    <a:p>
                      <a:pPr algn="ctr">
                        <a:lnSpc>
                          <a:spcPct val="115000"/>
                        </a:lnSpc>
                        <a:spcAft>
                          <a:spcPts val="0"/>
                        </a:spcAft>
                      </a:pPr>
                      <a:r>
                        <a:rPr lang="en-GB" sz="1800" b="1" i="1" dirty="0">
                          <a:latin typeface="Arial"/>
                          <a:ea typeface="Calibri"/>
                          <a:cs typeface="Times New Roman"/>
                        </a:rPr>
                        <a:t>14.6</a:t>
                      </a:r>
                      <a:endParaRPr lang="en-GB" sz="1800" b="1" dirty="0">
                        <a:latin typeface="Calibri"/>
                        <a:ea typeface="Calibri"/>
                        <a:cs typeface="Times New Roman"/>
                      </a:endParaRPr>
                    </a:p>
                  </a:txBody>
                  <a:tcPr marL="68580" marR="68580" marT="0" marB="0"/>
                </a:tc>
              </a:tr>
              <a:tr h="619269">
                <a:tc>
                  <a:txBody>
                    <a:bodyPr/>
                    <a:lstStyle/>
                    <a:p>
                      <a:pPr>
                        <a:lnSpc>
                          <a:spcPct val="115000"/>
                        </a:lnSpc>
                        <a:spcAft>
                          <a:spcPts val="0"/>
                        </a:spcAft>
                      </a:pPr>
                      <a:r>
                        <a:rPr lang="en-GB" sz="2000" dirty="0" smtClean="0">
                          <a:latin typeface="+mn-lt"/>
                          <a:ea typeface="Calibri"/>
                          <a:cs typeface="Times New Roman"/>
                        </a:rPr>
                        <a:t>Youth unemployment</a:t>
                      </a:r>
                    </a:p>
                    <a:p>
                      <a:pPr>
                        <a:lnSpc>
                          <a:spcPct val="115000"/>
                        </a:lnSpc>
                        <a:spcAft>
                          <a:spcPts val="0"/>
                        </a:spcAft>
                      </a:pPr>
                      <a:r>
                        <a:rPr lang="en-GB" sz="2000" dirty="0" smtClean="0">
                          <a:latin typeface="+mn-lt"/>
                          <a:ea typeface="Calibri"/>
                          <a:cs typeface="Times New Roman"/>
                        </a:rPr>
                        <a:t>2009</a:t>
                      </a:r>
                      <a:endParaRPr lang="en-GB" sz="2000" dirty="0">
                        <a:latin typeface="Calibri"/>
                        <a:ea typeface="Calibri"/>
                        <a:cs typeface="Times New Roman"/>
                      </a:endParaRPr>
                    </a:p>
                  </a:txBody>
                  <a:tcPr marL="68580" marR="68580" marT="0" marB="0"/>
                </a:tc>
                <a:tc>
                  <a:txBody>
                    <a:bodyPr/>
                    <a:lstStyle/>
                    <a:p>
                      <a:pPr algn="ctr">
                        <a:lnSpc>
                          <a:spcPct val="115000"/>
                        </a:lnSpc>
                        <a:spcAft>
                          <a:spcPts val="0"/>
                        </a:spcAft>
                      </a:pPr>
                      <a:r>
                        <a:rPr lang="en-GB" sz="1800" b="1" i="1">
                          <a:latin typeface="Arial"/>
                          <a:ea typeface="Calibri"/>
                          <a:cs typeface="Times New Roman"/>
                        </a:rPr>
                        <a:t>19.9</a:t>
                      </a:r>
                      <a:endParaRPr lang="en-GB" sz="1800" b="1">
                        <a:latin typeface="Calibri"/>
                        <a:ea typeface="Calibri"/>
                        <a:cs typeface="Times New Roman"/>
                      </a:endParaRPr>
                    </a:p>
                  </a:txBody>
                  <a:tcPr marL="68580" marR="68580" marT="0" marB="0"/>
                </a:tc>
                <a:tc>
                  <a:txBody>
                    <a:bodyPr/>
                    <a:lstStyle/>
                    <a:p>
                      <a:pPr algn="ctr">
                        <a:lnSpc>
                          <a:spcPct val="115000"/>
                        </a:lnSpc>
                        <a:spcAft>
                          <a:spcPts val="0"/>
                        </a:spcAft>
                      </a:pPr>
                      <a:r>
                        <a:rPr lang="en-GB" sz="1800" b="1" i="1">
                          <a:latin typeface="Arial"/>
                          <a:ea typeface="Calibri"/>
                          <a:cs typeface="Times New Roman"/>
                        </a:rPr>
                        <a:t>20.7</a:t>
                      </a:r>
                      <a:endParaRPr lang="en-GB" sz="1800" b="1">
                        <a:latin typeface="Calibri"/>
                        <a:ea typeface="Calibri"/>
                        <a:cs typeface="Times New Roman"/>
                      </a:endParaRPr>
                    </a:p>
                  </a:txBody>
                  <a:tcPr marL="68580" marR="68580" marT="0" marB="0"/>
                </a:tc>
                <a:tc>
                  <a:txBody>
                    <a:bodyPr/>
                    <a:lstStyle/>
                    <a:p>
                      <a:pPr algn="ctr">
                        <a:lnSpc>
                          <a:spcPct val="115000"/>
                        </a:lnSpc>
                        <a:spcAft>
                          <a:spcPts val="0"/>
                        </a:spcAft>
                      </a:pPr>
                      <a:r>
                        <a:rPr lang="en-GB" sz="1800" b="1" i="1" dirty="0">
                          <a:latin typeface="Arial"/>
                          <a:ea typeface="Calibri"/>
                          <a:cs typeface="Times New Roman"/>
                        </a:rPr>
                        <a:t>23.1</a:t>
                      </a:r>
                      <a:endParaRPr lang="en-GB" sz="1800" b="1" dirty="0">
                        <a:latin typeface="Calibri"/>
                        <a:ea typeface="Calibri"/>
                        <a:cs typeface="Times New Roman"/>
                      </a:endParaRPr>
                    </a:p>
                  </a:txBody>
                  <a:tcPr marL="68580" marR="6858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27584" y="260648"/>
            <a:ext cx="7772400" cy="1143000"/>
          </a:xfrm>
        </p:spPr>
        <p:txBody>
          <a:bodyPr/>
          <a:lstStyle/>
          <a:p>
            <a:r>
              <a:rPr lang="en-GB" smtClean="0"/>
              <a:t>Austerity: Threat to Recovery</a:t>
            </a:r>
          </a:p>
        </p:txBody>
      </p:sp>
      <p:sp>
        <p:nvSpPr>
          <p:cNvPr id="27651" name="Content Placeholder 2"/>
          <p:cNvSpPr>
            <a:spLocks noGrp="1"/>
          </p:cNvSpPr>
          <p:nvPr>
            <p:ph idx="1"/>
          </p:nvPr>
        </p:nvSpPr>
        <p:spPr>
          <a:xfrm>
            <a:off x="250825" y="1600200"/>
            <a:ext cx="8642350" cy="4525963"/>
          </a:xfrm>
        </p:spPr>
        <p:txBody>
          <a:bodyPr>
            <a:normAutofit/>
          </a:bodyPr>
          <a:lstStyle/>
          <a:p>
            <a:r>
              <a:rPr lang="en-GB" sz="3600" dirty="0" smtClean="0"/>
              <a:t>Speed of ‘consolidation’ </a:t>
            </a:r>
            <a:r>
              <a:rPr lang="en-GB" sz="3600" smtClean="0"/>
              <a:t>plans is </a:t>
            </a:r>
            <a:r>
              <a:rPr lang="en-GB" sz="3600" dirty="0" smtClean="0"/>
              <a:t>wrong</a:t>
            </a:r>
          </a:p>
          <a:p>
            <a:r>
              <a:rPr lang="en-GB" sz="3600" dirty="0" smtClean="0"/>
              <a:t>Danger of L-shaped depression is high</a:t>
            </a:r>
          </a:p>
          <a:p>
            <a:r>
              <a:rPr lang="en-GB" sz="3600" dirty="0" smtClean="0"/>
              <a:t>Danger of negative growth considerable</a:t>
            </a:r>
          </a:p>
          <a:p>
            <a:r>
              <a:rPr lang="en-GB" sz="3600" dirty="0" smtClean="0"/>
              <a:t>Threat to competitiveness of whole region</a:t>
            </a:r>
          </a:p>
          <a:p>
            <a:r>
              <a:rPr lang="en-GB" sz="3600" dirty="0" smtClean="0"/>
              <a:t>Threat to welfare capitalist model of EU states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Euromemorandum Core Principles</a:t>
            </a:r>
            <a:endParaRPr lang="en-GB" dirty="0"/>
          </a:p>
        </p:txBody>
      </p:sp>
      <p:sp>
        <p:nvSpPr>
          <p:cNvPr id="3" name="Content Placeholder 2"/>
          <p:cNvSpPr>
            <a:spLocks noGrp="1"/>
          </p:cNvSpPr>
          <p:nvPr>
            <p:ph sz="quarter" idx="1"/>
          </p:nvPr>
        </p:nvSpPr>
        <p:spPr/>
        <p:txBody>
          <a:bodyPr/>
          <a:lstStyle/>
          <a:p>
            <a:r>
              <a:rPr lang="en-GB" dirty="0" smtClean="0"/>
              <a:t>Heterodox Economics/ Political Economy: holistic approach to socio-economic analysis</a:t>
            </a:r>
          </a:p>
          <a:p>
            <a:r>
              <a:rPr lang="en-GB" dirty="0" smtClean="0"/>
              <a:t>Strong conception of social justice and fair distribution of material and cultural resources</a:t>
            </a:r>
          </a:p>
          <a:p>
            <a:r>
              <a:rPr lang="en-GB" dirty="0" smtClean="0"/>
              <a:t>Rejection of ‘efficient market’ hypothesis, endorsement of active political management of economic relations</a:t>
            </a:r>
          </a:p>
          <a:p>
            <a:r>
              <a:rPr lang="en-GB" dirty="0" smtClean="0"/>
              <a:t>Strong support for international cooperation in reregulation and monitoring of global political economy</a:t>
            </a:r>
          </a:p>
          <a:p>
            <a:r>
              <a:rPr lang="en-GB" dirty="0" smtClean="0"/>
              <a:t>Poverty is a symptom of failure, not a functional precondition of an ‘efficient’ economic order</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68313" y="188913"/>
            <a:ext cx="8229600" cy="1143000"/>
          </a:xfrm>
        </p:spPr>
        <p:txBody>
          <a:bodyPr>
            <a:normAutofit/>
          </a:bodyPr>
          <a:lstStyle/>
          <a:p>
            <a:r>
              <a:rPr lang="en-GB" dirty="0" smtClean="0"/>
              <a:t>Conclusions</a:t>
            </a:r>
          </a:p>
        </p:txBody>
      </p:sp>
      <p:sp>
        <p:nvSpPr>
          <p:cNvPr id="26627" name="Content Placeholder 2"/>
          <p:cNvSpPr>
            <a:spLocks noGrp="1"/>
          </p:cNvSpPr>
          <p:nvPr>
            <p:ph idx="1"/>
          </p:nvPr>
        </p:nvSpPr>
        <p:spPr>
          <a:xfrm>
            <a:off x="457200" y="1600200"/>
            <a:ext cx="8229600" cy="4852988"/>
          </a:xfrm>
        </p:spPr>
        <p:txBody>
          <a:bodyPr>
            <a:normAutofit fontScale="92500" lnSpcReduction="10000"/>
          </a:bodyPr>
          <a:lstStyle/>
          <a:p>
            <a:r>
              <a:rPr lang="en-GB" sz="3200" dirty="0" smtClean="0"/>
              <a:t>EU Policy is characterised by an asymmetrical policy architecture and contradictory preferences</a:t>
            </a:r>
          </a:p>
          <a:p>
            <a:pPr marL="514350" indent="-514350">
              <a:buFont typeface="+mj-lt"/>
              <a:buAutoNum type="arabicPeriod"/>
            </a:pPr>
            <a:r>
              <a:rPr lang="en-GB" sz="3200" dirty="0" smtClean="0"/>
              <a:t>Subordination of fiscal policy to monetary policy</a:t>
            </a:r>
          </a:p>
          <a:p>
            <a:pPr marL="514350" indent="-514350">
              <a:buFont typeface="+mj-lt"/>
              <a:buAutoNum type="arabicPeriod"/>
            </a:pPr>
            <a:r>
              <a:rPr lang="en-GB" sz="3200" dirty="0" smtClean="0"/>
              <a:t>Subordination of social policy to macro-economic priorities</a:t>
            </a:r>
          </a:p>
          <a:p>
            <a:pPr marL="514350" indent="-514350">
              <a:buFont typeface="+mj-lt"/>
              <a:buAutoNum type="arabicPeriod"/>
            </a:pPr>
            <a:r>
              <a:rPr lang="en-GB" sz="3200" dirty="0" smtClean="0"/>
              <a:t>Wide disparities in state capacities</a:t>
            </a:r>
          </a:p>
          <a:p>
            <a:pPr marL="514350" indent="-514350">
              <a:buFont typeface="+mj-lt"/>
              <a:buAutoNum type="arabicPeriod"/>
            </a:pPr>
            <a:r>
              <a:rPr lang="en-GB" sz="3200" dirty="0" smtClean="0"/>
              <a:t>Weak coordination and harmonisation</a:t>
            </a:r>
          </a:p>
          <a:p>
            <a:pPr marL="514350" indent="-514350">
              <a:buFont typeface="+mj-lt"/>
              <a:buAutoNum type="arabicPeriod"/>
            </a:pPr>
            <a:r>
              <a:rPr lang="en-GB" sz="3200" dirty="0" smtClean="0"/>
              <a:t>Self-defeating fixation on austerity </a:t>
            </a:r>
          </a:p>
          <a:p>
            <a:pPr marL="514350" indent="-514350">
              <a:buFont typeface="+mj-lt"/>
              <a:buAutoNum type="arabicPeriod"/>
            </a:pPr>
            <a:r>
              <a:rPr lang="en-GB" sz="3200" dirty="0" smtClean="0"/>
              <a:t>Poverty cannot be combated in isolation from macro-policy framework</a:t>
            </a:r>
          </a:p>
          <a:p>
            <a:pPr marL="514350" indent="-514350">
              <a:buFont typeface="+mj-lt"/>
              <a:buAutoNum type="arabicPeriod"/>
            </a:pPr>
            <a:endParaRPr lang="en-GB" sz="32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Poverty Reduction: Recommendations</a:t>
            </a:r>
            <a:endParaRPr lang="en-GB" dirty="0"/>
          </a:p>
        </p:txBody>
      </p:sp>
      <p:sp>
        <p:nvSpPr>
          <p:cNvPr id="3" name="Content Placeholder 2"/>
          <p:cNvSpPr>
            <a:spLocks noGrp="1"/>
          </p:cNvSpPr>
          <p:nvPr>
            <p:ph sz="quarter" idx="1"/>
          </p:nvPr>
        </p:nvSpPr>
        <p:spPr>
          <a:xfrm>
            <a:off x="539552" y="1447800"/>
            <a:ext cx="8147248" cy="5005536"/>
          </a:xfrm>
        </p:spPr>
        <p:txBody>
          <a:bodyPr>
            <a:normAutofit lnSpcReduction="10000"/>
          </a:bodyPr>
          <a:lstStyle/>
          <a:p>
            <a:pPr marL="514350" indent="-514350">
              <a:buFont typeface="+mj-lt"/>
              <a:buAutoNum type="arabicPeriod"/>
            </a:pPr>
            <a:r>
              <a:rPr lang="en-GB" dirty="0" smtClean="0"/>
              <a:t>New Policy Architecture based on institutional coordination and international cooperation</a:t>
            </a:r>
          </a:p>
          <a:p>
            <a:pPr marL="514350" indent="-514350">
              <a:buFont typeface="+mj-lt"/>
              <a:buAutoNum type="arabicPeriod"/>
            </a:pPr>
            <a:r>
              <a:rPr lang="en-GB" dirty="0" smtClean="0"/>
              <a:t>Location of Social Justice and Poverty Reduction at the Core of Macro-Policy Objectives: ‘More equal societies almost always do better’ (Wilkinson &amp; Pickett)</a:t>
            </a:r>
          </a:p>
          <a:p>
            <a:pPr marL="514350" indent="-514350">
              <a:buFont typeface="+mj-lt"/>
              <a:buAutoNum type="arabicPeriod"/>
            </a:pPr>
            <a:r>
              <a:rPr lang="en-GB" dirty="0" smtClean="0"/>
              <a:t>Stabilisation of European state finances with a new Code of Solidarity: Commitment to Progressive Taxation, Elimination of  Tax Competition, Stabilisation Facility based on common Eurobonds</a:t>
            </a:r>
          </a:p>
          <a:p>
            <a:pPr marL="514350" indent="-514350">
              <a:buFont typeface="+mj-lt"/>
              <a:buAutoNum type="arabicPeriod"/>
            </a:pPr>
            <a:r>
              <a:rPr lang="en-GB" dirty="0" smtClean="0"/>
              <a:t>Rectification of chronic external balances within </a:t>
            </a:r>
            <a:r>
              <a:rPr lang="en-GB" dirty="0" err="1" smtClean="0"/>
              <a:t>EU27</a:t>
            </a:r>
            <a:r>
              <a:rPr lang="en-GB" dirty="0" smtClean="0"/>
              <a:t> by </a:t>
            </a:r>
            <a:r>
              <a:rPr lang="en-GB" dirty="0" err="1" smtClean="0"/>
              <a:t>refocussing</a:t>
            </a:r>
            <a:r>
              <a:rPr lang="en-GB" dirty="0" smtClean="0"/>
              <a:t> on convergence (common deficit and surplus reduction) &gt;&gt; European Clearing Union?</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Recommendations 2</a:t>
            </a:r>
            <a:endParaRPr lang="en-GB" dirty="0"/>
          </a:p>
        </p:txBody>
      </p:sp>
      <p:sp>
        <p:nvSpPr>
          <p:cNvPr id="3" name="Content Placeholder 2"/>
          <p:cNvSpPr>
            <a:spLocks noGrp="1"/>
          </p:cNvSpPr>
          <p:nvPr>
            <p:ph sz="quarter" idx="1"/>
          </p:nvPr>
        </p:nvSpPr>
        <p:spPr>
          <a:xfrm>
            <a:off x="323528" y="1447800"/>
            <a:ext cx="8363272" cy="5077544"/>
          </a:xfrm>
        </p:spPr>
        <p:txBody>
          <a:bodyPr>
            <a:normAutofit/>
          </a:bodyPr>
          <a:lstStyle/>
          <a:p>
            <a:r>
              <a:rPr lang="en-GB" dirty="0" smtClean="0"/>
              <a:t>Eliminate the programmatic tax and regulatory arbitrage of </a:t>
            </a:r>
            <a:r>
              <a:rPr lang="en-GB" dirty="0" err="1" smtClean="0"/>
              <a:t>TNCs</a:t>
            </a:r>
            <a:endParaRPr lang="en-GB" dirty="0" smtClean="0"/>
          </a:p>
          <a:p>
            <a:r>
              <a:rPr lang="en-GB" dirty="0" smtClean="0"/>
              <a:t>Close down  European and offshore ‘tax havens’ through Global Tax Accord</a:t>
            </a:r>
          </a:p>
          <a:p>
            <a:r>
              <a:rPr lang="en-GB" dirty="0" smtClean="0"/>
              <a:t>Reduce the extent of ‘social dumping’ in Europe and worldwide</a:t>
            </a:r>
          </a:p>
          <a:p>
            <a:r>
              <a:rPr lang="en-GB" dirty="0" smtClean="0"/>
              <a:t>Develop strong cultural commitment to intergenerational ecological justice; reconsider ‘growth’ and ‘welfare’</a:t>
            </a:r>
          </a:p>
          <a:p>
            <a:r>
              <a:rPr lang="en-GB" dirty="0" smtClean="0"/>
              <a:t>Strengthen the </a:t>
            </a:r>
            <a:r>
              <a:rPr lang="en-GB" dirty="0" err="1" smtClean="0"/>
              <a:t>solidaristic</a:t>
            </a:r>
            <a:r>
              <a:rPr lang="en-GB" dirty="0" smtClean="0"/>
              <a:t> features of civil societies and the insight into the interdependence of human existence</a:t>
            </a:r>
          </a:p>
          <a:p>
            <a:r>
              <a:rPr lang="en-GB" dirty="0" smtClean="0"/>
              <a:t>Crisis as opportunity: Approach Poverty (and its exploitation) as something that is as unacceptable but as curable as Smallpox</a:t>
            </a:r>
          </a:p>
          <a:p>
            <a:endParaRPr lang="en-GB" dirty="0" smtClean="0"/>
          </a:p>
          <a:p>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Crises as Context of Poverty Reduction</a:t>
            </a:r>
            <a:endParaRPr lang="en-GB" dirty="0"/>
          </a:p>
        </p:txBody>
      </p:sp>
      <p:sp>
        <p:nvSpPr>
          <p:cNvPr id="3" name="Content Placeholder 2"/>
          <p:cNvSpPr>
            <a:spLocks noGrp="1"/>
          </p:cNvSpPr>
          <p:nvPr>
            <p:ph sz="quarter" idx="1"/>
          </p:nvPr>
        </p:nvSpPr>
        <p:spPr>
          <a:xfrm>
            <a:off x="914400" y="1447800"/>
            <a:ext cx="7772400" cy="5149552"/>
          </a:xfrm>
        </p:spPr>
        <p:txBody>
          <a:bodyPr>
            <a:normAutofit/>
          </a:bodyPr>
          <a:lstStyle/>
          <a:p>
            <a:r>
              <a:rPr lang="en-GB" dirty="0" smtClean="0"/>
              <a:t>1. Cardiac Arrest of Global Financial Markets 2008: systemic crisis of ‘monetary accumulation’ (</a:t>
            </a:r>
            <a:r>
              <a:rPr lang="en-GB" dirty="0" err="1" smtClean="0"/>
              <a:t>Altvater</a:t>
            </a:r>
            <a:r>
              <a:rPr lang="en-GB" dirty="0" smtClean="0"/>
              <a:t>)</a:t>
            </a:r>
          </a:p>
          <a:p>
            <a:r>
              <a:rPr lang="en-GB" dirty="0" smtClean="0"/>
              <a:t>2. Global Slump in Output and Trade</a:t>
            </a:r>
          </a:p>
          <a:p>
            <a:r>
              <a:rPr lang="en-GB" dirty="0" smtClean="0"/>
              <a:t>3. Fiscal Crises of European States</a:t>
            </a:r>
          </a:p>
          <a:p>
            <a:r>
              <a:rPr lang="en-GB" dirty="0" smtClean="0"/>
              <a:t>4. Crisis of the EU’s Policy Architecture</a:t>
            </a:r>
          </a:p>
          <a:p>
            <a:r>
              <a:rPr lang="en-GB" dirty="0" smtClean="0"/>
              <a:t>5. Crisis of European Demography</a:t>
            </a:r>
          </a:p>
          <a:p>
            <a:r>
              <a:rPr lang="en-GB" dirty="0" smtClean="0"/>
              <a:t>6. Dangerous asymmetries of </a:t>
            </a:r>
            <a:r>
              <a:rPr lang="en-GB" dirty="0" err="1" smtClean="0"/>
              <a:t>GPE</a:t>
            </a:r>
            <a:endParaRPr lang="en-GB" dirty="0" smtClean="0"/>
          </a:p>
          <a:p>
            <a:r>
              <a:rPr lang="en-GB" dirty="0" smtClean="0"/>
              <a:t>7. Shift in geo-economic axis of </a:t>
            </a:r>
            <a:r>
              <a:rPr lang="en-GB" dirty="0" err="1" smtClean="0"/>
              <a:t>GPE</a:t>
            </a:r>
            <a:endParaRPr lang="en-GB" dirty="0" smtClean="0"/>
          </a:p>
          <a:p>
            <a:r>
              <a:rPr lang="en-GB" dirty="0" smtClean="0"/>
              <a:t>7. The Global Crisis of Ecological Sustainability</a:t>
            </a:r>
          </a:p>
          <a:p>
            <a:r>
              <a:rPr lang="en-GB" dirty="0" smtClean="0"/>
              <a:t>8. Viability Crisis of the EU?</a:t>
            </a:r>
          </a:p>
          <a:p>
            <a:r>
              <a:rPr lang="en-GB" dirty="0" smtClean="0"/>
              <a:t>9. Crisis as Opportunity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Slump and Partial Recovery </a:t>
            </a:r>
            <a:r>
              <a:rPr lang="en-GB" sz="3600" dirty="0" smtClean="0"/>
              <a:t>2008-2011</a:t>
            </a:r>
            <a:endParaRPr lang="en-GB" sz="3600"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971600" y="1364128"/>
            <a:ext cx="7990616" cy="494519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Cyclical and Structural Unemployment</a:t>
            </a:r>
            <a:endParaRPr lang="en-GB"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827584" y="1556792"/>
            <a:ext cx="7723705" cy="4752527"/>
          </a:xfrm>
          <a:prstGeom prst="rect">
            <a:avLst/>
          </a:prstGeom>
          <a:noFill/>
          <a:ln w="9525">
            <a:noFill/>
            <a:miter lim="800000"/>
            <a:headEnd/>
            <a:tailEnd/>
          </a:ln>
        </p:spPr>
      </p:pic>
      <p:sp>
        <p:nvSpPr>
          <p:cNvPr id="4" name="TextBox 3"/>
          <p:cNvSpPr txBox="1"/>
          <p:nvPr/>
        </p:nvSpPr>
        <p:spPr>
          <a:xfrm>
            <a:off x="251520" y="1628800"/>
            <a:ext cx="2376264" cy="369332"/>
          </a:xfrm>
          <a:prstGeom prst="rect">
            <a:avLst/>
          </a:prstGeom>
          <a:noFill/>
        </p:spPr>
        <p:txBody>
          <a:bodyPr wrap="square" rtlCol="0">
            <a:spAutoFit/>
          </a:bodyPr>
          <a:lstStyle/>
          <a:p>
            <a:r>
              <a:rPr lang="en-GB" dirty="0" smtClean="0"/>
              <a:t>EU </a:t>
            </a:r>
            <a:r>
              <a:rPr lang="en-GB" dirty="0" err="1" smtClean="0"/>
              <a:t>80s</a:t>
            </a:r>
            <a:r>
              <a:rPr lang="en-GB" dirty="0" smtClean="0"/>
              <a:t>: 5.7%; </a:t>
            </a:r>
            <a:r>
              <a:rPr lang="en-GB" dirty="0" err="1" smtClean="0"/>
              <a:t>90s</a:t>
            </a:r>
            <a:r>
              <a:rPr lang="en-GB" dirty="0" smtClean="0"/>
              <a:t>: 8.4%</a:t>
            </a:r>
            <a:endParaRPr lang="en-GB" dirty="0"/>
          </a:p>
        </p:txBody>
      </p:sp>
      <p:sp>
        <p:nvSpPr>
          <p:cNvPr id="5" name="TextBox 4"/>
          <p:cNvSpPr txBox="1"/>
          <p:nvPr/>
        </p:nvSpPr>
        <p:spPr>
          <a:xfrm>
            <a:off x="7020272" y="1844824"/>
            <a:ext cx="1440160" cy="646331"/>
          </a:xfrm>
          <a:prstGeom prst="rect">
            <a:avLst/>
          </a:prstGeom>
          <a:noFill/>
        </p:spPr>
        <p:txBody>
          <a:bodyPr wrap="square" rtlCol="0">
            <a:spAutoFit/>
          </a:bodyPr>
          <a:lstStyle/>
          <a:p>
            <a:r>
              <a:rPr lang="en-GB" dirty="0" smtClean="0"/>
              <a:t>2011 Forecast:</a:t>
            </a:r>
          </a:p>
          <a:p>
            <a:r>
              <a:rPr lang="en-GB" dirty="0" smtClean="0"/>
              <a:t>9.6%</a:t>
            </a:r>
            <a:endParaRPr lang="en-GB" dirty="0"/>
          </a:p>
        </p:txBody>
      </p:sp>
      <p:cxnSp>
        <p:nvCxnSpPr>
          <p:cNvPr id="7" name="Straight Arrow Connector 6"/>
          <p:cNvCxnSpPr/>
          <p:nvPr/>
        </p:nvCxnSpPr>
        <p:spPr>
          <a:xfrm rot="16200000" flipH="1">
            <a:off x="7488324" y="2312876"/>
            <a:ext cx="1008112"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costs of financial meltdown</a:t>
            </a:r>
            <a:endParaRPr lang="en-GB" dirty="0"/>
          </a:p>
        </p:txBody>
      </p:sp>
      <p:sp>
        <p:nvSpPr>
          <p:cNvPr id="3" name="Content Placeholder 2"/>
          <p:cNvSpPr>
            <a:spLocks noGrp="1"/>
          </p:cNvSpPr>
          <p:nvPr>
            <p:ph sz="quarter" idx="1"/>
          </p:nvPr>
        </p:nvSpPr>
        <p:spPr>
          <a:xfrm>
            <a:off x="251520" y="1447800"/>
            <a:ext cx="8435280" cy="5005536"/>
          </a:xfrm>
        </p:spPr>
        <p:txBody>
          <a:bodyPr>
            <a:normAutofit/>
          </a:bodyPr>
          <a:lstStyle/>
          <a:p>
            <a:r>
              <a:rPr lang="en-GB" dirty="0" smtClean="0"/>
              <a:t>World output loss in 2009: $4 Trillion (€2.8 Trillion) [Haldane]</a:t>
            </a:r>
          </a:p>
          <a:p>
            <a:r>
              <a:rPr lang="en-GB" dirty="0" smtClean="0"/>
              <a:t>European bank bailouts 2008-2009: €2.99 Trillion [</a:t>
            </a:r>
            <a:r>
              <a:rPr lang="en-GB" dirty="0" err="1" smtClean="0"/>
              <a:t>Trichet</a:t>
            </a:r>
            <a:r>
              <a:rPr lang="en-GB" dirty="0" smtClean="0"/>
              <a:t>]</a:t>
            </a:r>
          </a:p>
          <a:p>
            <a:r>
              <a:rPr lang="en-GB" dirty="0" smtClean="0"/>
              <a:t>Cumulative permanent loss to world output (assuming 3% real growth): $60-$200 Trillion [Haldane]</a:t>
            </a:r>
          </a:p>
          <a:p>
            <a:r>
              <a:rPr lang="en-GB" dirty="0" smtClean="0"/>
              <a:t>Unemployment 2007-09: +19% from 178 to 212 million [</a:t>
            </a:r>
            <a:r>
              <a:rPr lang="en-GB" dirty="0" err="1" smtClean="0"/>
              <a:t>ILO</a:t>
            </a:r>
            <a:r>
              <a:rPr lang="en-GB" dirty="0" smtClean="0"/>
              <a:t>]</a:t>
            </a:r>
          </a:p>
          <a:p>
            <a:r>
              <a:rPr lang="en-GB" dirty="0" smtClean="0"/>
              <a:t>Youth unemployment 2007-09: +10.7% to 81 million [</a:t>
            </a:r>
            <a:r>
              <a:rPr lang="en-GB" dirty="0" err="1" smtClean="0"/>
              <a:t>ILO</a:t>
            </a:r>
            <a:r>
              <a:rPr lang="en-GB" dirty="0" smtClean="0"/>
              <a:t>]</a:t>
            </a:r>
          </a:p>
          <a:p>
            <a:r>
              <a:rPr lang="en-GB" dirty="0" smtClean="0"/>
              <a:t>European youth unemployment 2009: 19.6% [</a:t>
            </a:r>
            <a:r>
              <a:rPr lang="en-GB" dirty="0" err="1" smtClean="0"/>
              <a:t>Eurostat</a:t>
            </a:r>
            <a:r>
              <a:rPr lang="en-GB" dirty="0" smtClean="0"/>
              <a:t>]</a:t>
            </a:r>
          </a:p>
          <a:p>
            <a:r>
              <a:rPr lang="en-GB" sz="1800" dirty="0" smtClean="0"/>
              <a:t>(Sp: 37.8%; Latvia: 33.6%; Lithuania: 29.2%; Greece: 25.8%; Italy: 25.3%; Ireland: 24.4%)</a:t>
            </a:r>
          </a:p>
          <a:p>
            <a:r>
              <a:rPr lang="en-GB" dirty="0" smtClean="0"/>
              <a:t>&gt;&gt; Demonstrable </a:t>
            </a:r>
            <a:r>
              <a:rPr lang="en-GB" b="1" dirty="0" smtClean="0"/>
              <a:t>‘Wage scar’ </a:t>
            </a:r>
            <a:r>
              <a:rPr lang="en-GB" dirty="0" smtClean="0"/>
              <a:t>for young unemployed [Gregg &amp; </a:t>
            </a:r>
            <a:r>
              <a:rPr lang="en-GB" dirty="0" err="1" smtClean="0"/>
              <a:t>Tominey</a:t>
            </a:r>
            <a:r>
              <a:rPr lang="en-GB" dirty="0" smtClean="0"/>
              <a:t> 2004]</a:t>
            </a:r>
          </a:p>
          <a:p>
            <a:r>
              <a:rPr lang="en-GB" dirty="0" err="1" smtClean="0"/>
              <a:t>EU27</a:t>
            </a:r>
            <a:r>
              <a:rPr lang="en-GB" dirty="0" smtClean="0"/>
              <a:t> state debt up by €1.44 trillion to €8.69 (2007-2009)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 Indebtedness</a:t>
            </a:r>
            <a:endParaRPr lang="en-GB"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499992" y="2852937"/>
            <a:ext cx="3096344" cy="369332"/>
          </a:xfrm>
          <a:prstGeom prst="rect">
            <a:avLst/>
          </a:prstGeom>
          <a:noFill/>
        </p:spPr>
        <p:txBody>
          <a:bodyPr wrap="square" rtlCol="0">
            <a:spAutoFit/>
          </a:bodyPr>
          <a:lstStyle/>
          <a:p>
            <a:r>
              <a:rPr lang="en-GB" dirty="0" smtClean="0"/>
              <a:t>14 MS over 60% </a:t>
            </a:r>
            <a:r>
              <a:rPr lang="en-GB" dirty="0" err="1" smtClean="0"/>
              <a:t>SGP</a:t>
            </a:r>
            <a:r>
              <a:rPr lang="en-GB" dirty="0" smtClean="0"/>
              <a:t> Ceiling</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Responses</a:t>
            </a:r>
            <a:endParaRPr lang="en-GB" dirty="0"/>
          </a:p>
        </p:txBody>
      </p:sp>
      <p:sp>
        <p:nvSpPr>
          <p:cNvPr id="3" name="Content Placeholder 2"/>
          <p:cNvSpPr>
            <a:spLocks noGrp="1"/>
          </p:cNvSpPr>
          <p:nvPr>
            <p:ph sz="quarter" idx="1"/>
          </p:nvPr>
        </p:nvSpPr>
        <p:spPr>
          <a:xfrm>
            <a:off x="914400" y="1447800"/>
            <a:ext cx="7772400" cy="4933528"/>
          </a:xfrm>
        </p:spPr>
        <p:txBody>
          <a:bodyPr/>
          <a:lstStyle/>
          <a:p>
            <a:r>
              <a:rPr lang="en-GB" dirty="0" smtClean="0"/>
              <a:t>Contradictions:</a:t>
            </a:r>
          </a:p>
          <a:p>
            <a:r>
              <a:rPr lang="en-GB" dirty="0" smtClean="0"/>
              <a:t>A) Extensive bailout support for financial services in </a:t>
            </a:r>
            <a:r>
              <a:rPr lang="en-GB" dirty="0" err="1" smtClean="0"/>
              <a:t>EU15</a:t>
            </a:r>
            <a:r>
              <a:rPr lang="en-GB" dirty="0" smtClean="0"/>
              <a:t>, approved by Commission</a:t>
            </a:r>
          </a:p>
          <a:p>
            <a:r>
              <a:rPr lang="en-GB" dirty="0" smtClean="0"/>
              <a:t>B) Anti-cyclical stimulus programmes in </a:t>
            </a:r>
            <a:r>
              <a:rPr lang="en-GB" dirty="0" err="1" smtClean="0"/>
              <a:t>EU15</a:t>
            </a:r>
            <a:r>
              <a:rPr lang="en-GB" dirty="0" smtClean="0"/>
              <a:t>, approved by Commission</a:t>
            </a:r>
          </a:p>
          <a:p>
            <a:r>
              <a:rPr lang="en-GB" dirty="0" smtClean="0"/>
              <a:t>C) Immediate pro-cyclical consolidation measures urged by the Commission on several Central and Eastern European member states – despite lower deficits and total debt levels</a:t>
            </a:r>
          </a:p>
          <a:p>
            <a:r>
              <a:rPr lang="en-GB" dirty="0" err="1" smtClean="0"/>
              <a:t>EU15</a:t>
            </a:r>
            <a:r>
              <a:rPr lang="en-GB" dirty="0" smtClean="0"/>
              <a:t> total debt (average):   2008: 57%	2010: 72.8%</a:t>
            </a:r>
          </a:p>
          <a:p>
            <a:r>
              <a:rPr lang="en-GB" dirty="0" err="1" smtClean="0"/>
              <a:t>EU10</a:t>
            </a:r>
            <a:r>
              <a:rPr lang="en-GB" dirty="0" smtClean="0"/>
              <a:t> total debt (average): 	2008: 26.6%	2010: 39.1</a:t>
            </a:r>
          </a:p>
          <a:p>
            <a:r>
              <a:rPr lang="en-GB" dirty="0" smtClean="0"/>
              <a:t>Knock-on effects of Brussels’ inconsistency &gt;&gt;&gt;&gt;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719</TotalTime>
  <Words>1708</Words>
  <Application>Microsoft Office PowerPoint</Application>
  <PresentationFormat>Diavoorstelling (4:3)</PresentationFormat>
  <Paragraphs>179</Paragraphs>
  <Slides>32</Slides>
  <Notes>5</Notes>
  <HiddenSlides>0</HiddenSlides>
  <MMClips>0</MMClips>
  <ScaleCrop>false</ScaleCrop>
  <HeadingPairs>
    <vt:vector size="4" baseType="variant">
      <vt:variant>
        <vt:lpstr>Thema</vt:lpstr>
      </vt:variant>
      <vt:variant>
        <vt:i4>1</vt:i4>
      </vt:variant>
      <vt:variant>
        <vt:lpstr>Diatitels</vt:lpstr>
      </vt:variant>
      <vt:variant>
        <vt:i4>32</vt:i4>
      </vt:variant>
    </vt:vector>
  </HeadingPairs>
  <TitlesOfParts>
    <vt:vector size="33" baseType="lpstr">
      <vt:lpstr>Equity</vt:lpstr>
      <vt:lpstr>Alliances to fight Poverty Working Seminar: Rome April 28 2011</vt:lpstr>
      <vt:lpstr>Euromemorandum Group</vt:lpstr>
      <vt:lpstr>Euromemorandum Core Principles</vt:lpstr>
      <vt:lpstr>Crises as Context of Poverty Reduction</vt:lpstr>
      <vt:lpstr>Slump and Partial Recovery 2008-2011</vt:lpstr>
      <vt:lpstr>Cyclical and Structural Unemployment</vt:lpstr>
      <vt:lpstr>The costs of financial meltdown</vt:lpstr>
      <vt:lpstr>State Indebtedness</vt:lpstr>
      <vt:lpstr>EU Responses</vt:lpstr>
      <vt:lpstr>Fiscal Disparities in EU and Deeper Recessions in CEECs 2009</vt:lpstr>
      <vt:lpstr>EU Contradictions: Origins</vt:lpstr>
      <vt:lpstr>Tax Ratios in the European Union as percentage of GDP 2008</vt:lpstr>
      <vt:lpstr>Fiscal Weaknesses Revealed by Crisis</vt:lpstr>
      <vt:lpstr>Erosion of Progressivity in Income Taxation</vt:lpstr>
      <vt:lpstr>Higher reliance of EU10 on Indirect Taxes (as % of total revenue)</vt:lpstr>
      <vt:lpstr>Consequences of Fiscal Policy for Social Policy</vt:lpstr>
      <vt:lpstr>Functional (Mal-)Distribution of Income</vt:lpstr>
      <vt:lpstr>Trends in Wage Dispersion 1950-2006 US, UK, Germany France and Italy</vt:lpstr>
      <vt:lpstr>EU Social Policy &amp; Global Crisis</vt:lpstr>
      <vt:lpstr>EU Joint Report: Insights</vt:lpstr>
      <vt:lpstr>Obstacles to Effective Realisation</vt:lpstr>
      <vt:lpstr>Poverty and Distribution</vt:lpstr>
      <vt:lpstr>UK Public Spending Growth 1979-2011</vt:lpstr>
      <vt:lpstr>Post-Transfer Distribution is Worse</vt:lpstr>
      <vt:lpstr>Lesson for EU Social Policy</vt:lpstr>
      <vt:lpstr>Austerity will compound poverty</vt:lpstr>
      <vt:lpstr>Consolidation of Structural Unemployment</vt:lpstr>
      <vt:lpstr>Crisis + Austerity Threat to Democracy</vt:lpstr>
      <vt:lpstr>Austerity: Threat to Recovery</vt:lpstr>
      <vt:lpstr>Conclusions</vt:lpstr>
      <vt:lpstr>Poverty Reduction: Recommendations</vt:lpstr>
      <vt:lpstr>Recommendations 2</vt:lpstr>
    </vt:vector>
  </TitlesOfParts>
  <Company>Loughborough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Michel</cp:lastModifiedBy>
  <cp:revision>78</cp:revision>
  <dcterms:created xsi:type="dcterms:W3CDTF">2011-04-13T11:28:33Z</dcterms:created>
  <dcterms:modified xsi:type="dcterms:W3CDTF">2011-04-28T09:06:15Z</dcterms:modified>
</cp:coreProperties>
</file>